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sldIdLst>
    <p:sldId id="257" r:id="rId2"/>
    <p:sldId id="809" r:id="rId3"/>
    <p:sldId id="763" r:id="rId4"/>
    <p:sldId id="262" r:id="rId5"/>
    <p:sldId id="263" r:id="rId6"/>
    <p:sldId id="264" r:id="rId7"/>
    <p:sldId id="816" r:id="rId8"/>
    <p:sldId id="817" r:id="rId9"/>
    <p:sldId id="267" r:id="rId10"/>
    <p:sldId id="764" r:id="rId11"/>
    <p:sldId id="265" r:id="rId12"/>
    <p:sldId id="811" r:id="rId13"/>
    <p:sldId id="266" r:id="rId14"/>
    <p:sldId id="787" r:id="rId15"/>
    <p:sldId id="269" r:id="rId16"/>
    <p:sldId id="271" r:id="rId17"/>
    <p:sldId id="274" r:id="rId18"/>
    <p:sldId id="275" r:id="rId19"/>
    <p:sldId id="814" r:id="rId20"/>
    <p:sldId id="815" r:id="rId21"/>
    <p:sldId id="279" r:id="rId22"/>
    <p:sldId id="273" r:id="rId23"/>
    <p:sldId id="276" r:id="rId24"/>
    <p:sldId id="278" r:id="rId25"/>
    <p:sldId id="818" r:id="rId26"/>
    <p:sldId id="277" r:id="rId27"/>
    <p:sldId id="283" r:id="rId28"/>
    <p:sldId id="812" r:id="rId29"/>
    <p:sldId id="798" r:id="rId30"/>
    <p:sldId id="788" r:id="rId31"/>
    <p:sldId id="796" r:id="rId32"/>
    <p:sldId id="797" r:id="rId33"/>
    <p:sldId id="299" r:id="rId34"/>
    <p:sldId id="804" r:id="rId35"/>
    <p:sldId id="813" r:id="rId36"/>
    <p:sldId id="805" r:id="rId37"/>
    <p:sldId id="807" r:id="rId38"/>
    <p:sldId id="808" r:id="rId39"/>
    <p:sldId id="31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61" autoAdjust="0"/>
    <p:restoredTop sz="94644"/>
  </p:normalViewPr>
  <p:slideViewPr>
    <p:cSldViewPr snapToGrid="0" snapToObjects="1">
      <p:cViewPr varScale="1">
        <p:scale>
          <a:sx n="105" d="100"/>
          <a:sy n="105" d="100"/>
        </p:scale>
        <p:origin x="1338" y="114"/>
      </p:cViewPr>
      <p:guideLst/>
    </p:cSldViewPr>
  </p:slideViewPr>
  <p:notesTextViewPr>
    <p:cViewPr>
      <p:scale>
        <a:sx n="3" d="2"/>
        <a:sy n="3" d="2"/>
      </p:scale>
      <p:origin x="0" y="0"/>
    </p:cViewPr>
  </p:notesTextViewPr>
  <p:sorterViewPr>
    <p:cViewPr>
      <p:scale>
        <a:sx n="100" d="100"/>
        <a:sy n="100" d="100"/>
      </p:scale>
      <p:origin x="0" y="-30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F9280-9685-4A64-AAFA-4588D55898AA}" type="datetimeFigureOut">
              <a:rPr lang="en-US" smtClean="0"/>
              <a:t>6/7/2019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BCA19-E460-44C3-9FEB-3466D41431F9}" type="slidenum">
              <a:rPr lang="en-US" smtClean="0"/>
              <a:t>‹#›</a:t>
            </a:fld>
            <a:endParaRPr lang="en-US"/>
          </a:p>
        </p:txBody>
      </p:sp>
    </p:spTree>
    <p:extLst>
      <p:ext uri="{BB962C8B-B14F-4D97-AF65-F5344CB8AC3E}">
        <p14:creationId xmlns:p14="http://schemas.microsoft.com/office/powerpoint/2010/main" val="2498860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r>
              <a:rPr lang="en-US" dirty="0"/>
              <a:t>Objective:</a:t>
            </a:r>
            <a:r>
              <a:rPr lang="en-US" baseline="0" dirty="0"/>
              <a:t> to develop a performance curve for this turbine. A reliable performance  curve allows for controls strategies to be accurately simulated and performance generalized to other flow conditions.</a:t>
            </a: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2</a:t>
            </a:fld>
            <a:endParaRPr lang="en-US" dirty="0"/>
          </a:p>
        </p:txBody>
      </p:sp>
    </p:spTree>
    <p:extLst>
      <p:ext uri="{BB962C8B-B14F-4D97-AF65-F5344CB8AC3E}">
        <p14:creationId xmlns:p14="http://schemas.microsoft.com/office/powerpoint/2010/main" val="1166459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11</a:t>
            </a:fld>
            <a:endParaRPr lang="en-US" dirty="0"/>
          </a:p>
        </p:txBody>
      </p:sp>
    </p:spTree>
    <p:extLst>
      <p:ext uri="{BB962C8B-B14F-4D97-AF65-F5344CB8AC3E}">
        <p14:creationId xmlns:p14="http://schemas.microsoft.com/office/powerpoint/2010/main" val="3366903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r>
              <a:rPr lang="en-US" dirty="0"/>
              <a:t>Objective:</a:t>
            </a:r>
            <a:r>
              <a:rPr lang="en-US" baseline="0" dirty="0"/>
              <a:t> to develop a performance curve for this turbine. A reliable performance  curve allows for controls strategies to be accurately simulated and performance generalized to other flow conditions.</a:t>
            </a: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12</a:t>
            </a:fld>
            <a:endParaRPr lang="en-US" dirty="0"/>
          </a:p>
        </p:txBody>
      </p:sp>
    </p:spTree>
    <p:extLst>
      <p:ext uri="{BB962C8B-B14F-4D97-AF65-F5344CB8AC3E}">
        <p14:creationId xmlns:p14="http://schemas.microsoft.com/office/powerpoint/2010/main" val="1754537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13</a:t>
            </a:fld>
            <a:endParaRPr lang="en-US" dirty="0"/>
          </a:p>
        </p:txBody>
      </p:sp>
    </p:spTree>
    <p:extLst>
      <p:ext uri="{BB962C8B-B14F-4D97-AF65-F5344CB8AC3E}">
        <p14:creationId xmlns:p14="http://schemas.microsoft.com/office/powerpoint/2010/main" val="381736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14</a:t>
            </a:fld>
            <a:endParaRPr lang="en-US" dirty="0"/>
          </a:p>
        </p:txBody>
      </p:sp>
    </p:spTree>
    <p:extLst>
      <p:ext uri="{BB962C8B-B14F-4D97-AF65-F5344CB8AC3E}">
        <p14:creationId xmlns:p14="http://schemas.microsoft.com/office/powerpoint/2010/main" val="2755354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15</a:t>
            </a:fld>
            <a:endParaRPr lang="en-US" dirty="0"/>
          </a:p>
        </p:txBody>
      </p:sp>
    </p:spTree>
    <p:extLst>
      <p:ext uri="{BB962C8B-B14F-4D97-AF65-F5344CB8AC3E}">
        <p14:creationId xmlns:p14="http://schemas.microsoft.com/office/powerpoint/2010/main" val="2441955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16</a:t>
            </a:fld>
            <a:endParaRPr lang="en-US" dirty="0"/>
          </a:p>
        </p:txBody>
      </p:sp>
    </p:spTree>
    <p:extLst>
      <p:ext uri="{BB962C8B-B14F-4D97-AF65-F5344CB8AC3E}">
        <p14:creationId xmlns:p14="http://schemas.microsoft.com/office/powerpoint/2010/main" val="919202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17</a:t>
            </a:fld>
            <a:endParaRPr lang="en-US" dirty="0"/>
          </a:p>
        </p:txBody>
      </p:sp>
    </p:spTree>
    <p:extLst>
      <p:ext uri="{BB962C8B-B14F-4D97-AF65-F5344CB8AC3E}">
        <p14:creationId xmlns:p14="http://schemas.microsoft.com/office/powerpoint/2010/main" val="1341809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18</a:t>
            </a:fld>
            <a:endParaRPr lang="en-US" dirty="0"/>
          </a:p>
        </p:txBody>
      </p:sp>
    </p:spTree>
    <p:extLst>
      <p:ext uri="{BB962C8B-B14F-4D97-AF65-F5344CB8AC3E}">
        <p14:creationId xmlns:p14="http://schemas.microsoft.com/office/powerpoint/2010/main" val="1634961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19</a:t>
            </a:fld>
            <a:endParaRPr lang="en-US" dirty="0"/>
          </a:p>
        </p:txBody>
      </p:sp>
    </p:spTree>
    <p:extLst>
      <p:ext uri="{BB962C8B-B14F-4D97-AF65-F5344CB8AC3E}">
        <p14:creationId xmlns:p14="http://schemas.microsoft.com/office/powerpoint/2010/main" val="4092319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20</a:t>
            </a:fld>
            <a:endParaRPr lang="en-US" dirty="0"/>
          </a:p>
        </p:txBody>
      </p:sp>
    </p:spTree>
    <p:extLst>
      <p:ext uri="{BB962C8B-B14F-4D97-AF65-F5344CB8AC3E}">
        <p14:creationId xmlns:p14="http://schemas.microsoft.com/office/powerpoint/2010/main" val="321973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r>
              <a:rPr lang="en-US" dirty="0"/>
              <a:t>Objective:</a:t>
            </a:r>
            <a:r>
              <a:rPr lang="en-US" baseline="0" dirty="0"/>
              <a:t> to develop a performance curve for this turbine. A reliable performance  curve allows for controls strategies to be accurately simulated and performance generalized to other flow conditions.</a:t>
            </a: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3</a:t>
            </a:fld>
            <a:endParaRPr lang="en-US" dirty="0"/>
          </a:p>
        </p:txBody>
      </p:sp>
    </p:spTree>
    <p:extLst>
      <p:ext uri="{BB962C8B-B14F-4D97-AF65-F5344CB8AC3E}">
        <p14:creationId xmlns:p14="http://schemas.microsoft.com/office/powerpoint/2010/main" val="4276882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22</a:t>
            </a:fld>
            <a:endParaRPr lang="en-US" dirty="0"/>
          </a:p>
        </p:txBody>
      </p:sp>
    </p:spTree>
    <p:extLst>
      <p:ext uri="{BB962C8B-B14F-4D97-AF65-F5344CB8AC3E}">
        <p14:creationId xmlns:p14="http://schemas.microsoft.com/office/powerpoint/2010/main" val="1421104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23</a:t>
            </a:fld>
            <a:endParaRPr lang="en-US" dirty="0"/>
          </a:p>
        </p:txBody>
      </p:sp>
    </p:spTree>
    <p:extLst>
      <p:ext uri="{BB962C8B-B14F-4D97-AF65-F5344CB8AC3E}">
        <p14:creationId xmlns:p14="http://schemas.microsoft.com/office/powerpoint/2010/main" val="3691824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26</a:t>
            </a:fld>
            <a:endParaRPr lang="en-US" dirty="0"/>
          </a:p>
        </p:txBody>
      </p:sp>
    </p:spTree>
    <p:extLst>
      <p:ext uri="{BB962C8B-B14F-4D97-AF65-F5344CB8AC3E}">
        <p14:creationId xmlns:p14="http://schemas.microsoft.com/office/powerpoint/2010/main" val="378559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27</a:t>
            </a:fld>
            <a:endParaRPr lang="en-US" dirty="0"/>
          </a:p>
        </p:txBody>
      </p:sp>
    </p:spTree>
    <p:extLst>
      <p:ext uri="{BB962C8B-B14F-4D97-AF65-F5344CB8AC3E}">
        <p14:creationId xmlns:p14="http://schemas.microsoft.com/office/powerpoint/2010/main" val="3697915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r>
              <a:rPr lang="en-US" dirty="0"/>
              <a:t>Objective:</a:t>
            </a:r>
            <a:r>
              <a:rPr lang="en-US" baseline="0" dirty="0"/>
              <a:t> to develop a performance curve for this turbine. A reliable performance  curve allows for controls strategies to be accurately simulated and performance generalized to other flow conditions.</a:t>
            </a: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28</a:t>
            </a:fld>
            <a:endParaRPr lang="en-US" dirty="0"/>
          </a:p>
        </p:txBody>
      </p:sp>
    </p:spTree>
    <p:extLst>
      <p:ext uri="{BB962C8B-B14F-4D97-AF65-F5344CB8AC3E}">
        <p14:creationId xmlns:p14="http://schemas.microsoft.com/office/powerpoint/2010/main" val="3116951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CA19-E460-44C3-9FEB-3466D41431F9}" type="slidenum">
              <a:rPr lang="en-US" smtClean="0"/>
              <a:t>29</a:t>
            </a:fld>
            <a:endParaRPr lang="en-US"/>
          </a:p>
        </p:txBody>
      </p:sp>
    </p:spTree>
    <p:extLst>
      <p:ext uri="{BB962C8B-B14F-4D97-AF65-F5344CB8AC3E}">
        <p14:creationId xmlns:p14="http://schemas.microsoft.com/office/powerpoint/2010/main" val="2341917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30</a:t>
            </a:fld>
            <a:endParaRPr lang="en-US" dirty="0"/>
          </a:p>
        </p:txBody>
      </p:sp>
    </p:spTree>
    <p:extLst>
      <p:ext uri="{BB962C8B-B14F-4D97-AF65-F5344CB8AC3E}">
        <p14:creationId xmlns:p14="http://schemas.microsoft.com/office/powerpoint/2010/main" val="3391036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31</a:t>
            </a:fld>
            <a:endParaRPr lang="en-US" dirty="0"/>
          </a:p>
        </p:txBody>
      </p:sp>
    </p:spTree>
    <p:extLst>
      <p:ext uri="{BB962C8B-B14F-4D97-AF65-F5344CB8AC3E}">
        <p14:creationId xmlns:p14="http://schemas.microsoft.com/office/powerpoint/2010/main" val="3003113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32</a:t>
            </a:fld>
            <a:endParaRPr lang="en-US" dirty="0"/>
          </a:p>
        </p:txBody>
      </p:sp>
    </p:spTree>
    <p:extLst>
      <p:ext uri="{BB962C8B-B14F-4D97-AF65-F5344CB8AC3E}">
        <p14:creationId xmlns:p14="http://schemas.microsoft.com/office/powerpoint/2010/main" val="2520099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33</a:t>
            </a:fld>
            <a:endParaRPr lang="en-US" dirty="0"/>
          </a:p>
        </p:txBody>
      </p:sp>
    </p:spTree>
    <p:extLst>
      <p:ext uri="{BB962C8B-B14F-4D97-AF65-F5344CB8AC3E}">
        <p14:creationId xmlns:p14="http://schemas.microsoft.com/office/powerpoint/2010/main" val="223154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4</a:t>
            </a:fld>
            <a:endParaRPr lang="en-US" dirty="0"/>
          </a:p>
        </p:txBody>
      </p:sp>
    </p:spTree>
    <p:extLst>
      <p:ext uri="{BB962C8B-B14F-4D97-AF65-F5344CB8AC3E}">
        <p14:creationId xmlns:p14="http://schemas.microsoft.com/office/powerpoint/2010/main" val="3072907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34</a:t>
            </a:fld>
            <a:endParaRPr lang="en-US" dirty="0"/>
          </a:p>
        </p:txBody>
      </p:sp>
    </p:spTree>
    <p:extLst>
      <p:ext uri="{BB962C8B-B14F-4D97-AF65-F5344CB8AC3E}">
        <p14:creationId xmlns:p14="http://schemas.microsoft.com/office/powerpoint/2010/main" val="1144223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r>
              <a:rPr lang="en-US" dirty="0"/>
              <a:t>Objective:</a:t>
            </a:r>
            <a:r>
              <a:rPr lang="en-US" baseline="0" dirty="0"/>
              <a:t> to develop a performance curve for this turbine. A reliable performance  curve allows for controls strategies to be accurately simulated and performance generalized to other flow conditions.</a:t>
            </a: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35</a:t>
            </a:fld>
            <a:endParaRPr lang="en-US" dirty="0"/>
          </a:p>
        </p:txBody>
      </p:sp>
    </p:spTree>
    <p:extLst>
      <p:ext uri="{BB962C8B-B14F-4D97-AF65-F5344CB8AC3E}">
        <p14:creationId xmlns:p14="http://schemas.microsoft.com/office/powerpoint/2010/main" val="2601391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36</a:t>
            </a:fld>
            <a:endParaRPr lang="en-US" dirty="0"/>
          </a:p>
        </p:txBody>
      </p:sp>
    </p:spTree>
    <p:extLst>
      <p:ext uri="{BB962C8B-B14F-4D97-AF65-F5344CB8AC3E}">
        <p14:creationId xmlns:p14="http://schemas.microsoft.com/office/powerpoint/2010/main" val="4261813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37</a:t>
            </a:fld>
            <a:endParaRPr lang="en-US" dirty="0"/>
          </a:p>
        </p:txBody>
      </p:sp>
    </p:spTree>
    <p:extLst>
      <p:ext uri="{BB962C8B-B14F-4D97-AF65-F5344CB8AC3E}">
        <p14:creationId xmlns:p14="http://schemas.microsoft.com/office/powerpoint/2010/main" val="3878474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38</a:t>
            </a:fld>
            <a:endParaRPr lang="en-US" dirty="0"/>
          </a:p>
        </p:txBody>
      </p:sp>
    </p:spTree>
    <p:extLst>
      <p:ext uri="{BB962C8B-B14F-4D97-AF65-F5344CB8AC3E}">
        <p14:creationId xmlns:p14="http://schemas.microsoft.com/office/powerpoint/2010/main" val="2079342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39</a:t>
            </a:fld>
            <a:endParaRPr lang="en-US" dirty="0"/>
          </a:p>
        </p:txBody>
      </p:sp>
    </p:spTree>
    <p:extLst>
      <p:ext uri="{BB962C8B-B14F-4D97-AF65-F5344CB8AC3E}">
        <p14:creationId xmlns:p14="http://schemas.microsoft.com/office/powerpoint/2010/main" val="493651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5</a:t>
            </a:fld>
            <a:endParaRPr lang="en-US" dirty="0"/>
          </a:p>
        </p:txBody>
      </p:sp>
    </p:spTree>
    <p:extLst>
      <p:ext uri="{BB962C8B-B14F-4D97-AF65-F5344CB8AC3E}">
        <p14:creationId xmlns:p14="http://schemas.microsoft.com/office/powerpoint/2010/main" val="3676838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6</a:t>
            </a:fld>
            <a:endParaRPr lang="en-US" dirty="0"/>
          </a:p>
        </p:txBody>
      </p:sp>
    </p:spTree>
    <p:extLst>
      <p:ext uri="{BB962C8B-B14F-4D97-AF65-F5344CB8AC3E}">
        <p14:creationId xmlns:p14="http://schemas.microsoft.com/office/powerpoint/2010/main" val="2861600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7</a:t>
            </a:fld>
            <a:endParaRPr lang="en-US" dirty="0"/>
          </a:p>
        </p:txBody>
      </p:sp>
    </p:spTree>
    <p:extLst>
      <p:ext uri="{BB962C8B-B14F-4D97-AF65-F5344CB8AC3E}">
        <p14:creationId xmlns:p14="http://schemas.microsoft.com/office/powerpoint/2010/main" val="708587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r>
              <a:rPr lang="en-US" dirty="0"/>
              <a:t>Objective:</a:t>
            </a:r>
            <a:r>
              <a:rPr lang="en-US" baseline="0" dirty="0"/>
              <a:t> to develop a performance curve for this turbine. A reliable performance  curve allows for controls strategies to be accurately simulated and performance generalized to other flow conditions.</a:t>
            </a: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8</a:t>
            </a:fld>
            <a:endParaRPr lang="en-US" dirty="0"/>
          </a:p>
        </p:txBody>
      </p:sp>
    </p:spTree>
    <p:extLst>
      <p:ext uri="{BB962C8B-B14F-4D97-AF65-F5344CB8AC3E}">
        <p14:creationId xmlns:p14="http://schemas.microsoft.com/office/powerpoint/2010/main" val="3681851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9</a:t>
            </a:fld>
            <a:endParaRPr lang="en-US" dirty="0"/>
          </a:p>
        </p:txBody>
      </p:sp>
    </p:spTree>
    <p:extLst>
      <p:ext uri="{BB962C8B-B14F-4D97-AF65-F5344CB8AC3E}">
        <p14:creationId xmlns:p14="http://schemas.microsoft.com/office/powerpoint/2010/main" val="2454049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F47CA25-526E-4326-AC4D-227D2D121DF8}" type="slidenum">
              <a:rPr lang="en-US" smtClean="0"/>
              <a:pPr>
                <a:defRPr/>
              </a:pPr>
              <a:t>10</a:t>
            </a:fld>
            <a:endParaRPr lang="en-US" dirty="0"/>
          </a:p>
        </p:txBody>
      </p:sp>
    </p:spTree>
    <p:extLst>
      <p:ext uri="{BB962C8B-B14F-4D97-AF65-F5344CB8AC3E}">
        <p14:creationId xmlns:p14="http://schemas.microsoft.com/office/powerpoint/2010/main" val="448639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3805767"/>
            <a:ext cx="9153144" cy="3060700"/>
          </a:xfrm>
          <a:prstGeom prst="rect">
            <a:avLst/>
          </a:prstGeom>
          <a:gradFill>
            <a:gsLst>
              <a:gs pos="0">
                <a:srgbClr val="0F5CB3"/>
              </a:gs>
              <a:gs pos="100000">
                <a:schemeClr val="bg1"/>
              </a:gs>
              <a:gs pos="49000">
                <a:srgbClr val="64A6BC"/>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55625"/>
            <a:ext cx="7772400" cy="1470025"/>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23114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4351" y="5802736"/>
            <a:ext cx="1631801" cy="419442"/>
          </a:xfrm>
          <a:prstGeom prst="rect">
            <a:avLst/>
          </a:prstGeom>
        </p:spPr>
      </p:pic>
      <p:pic>
        <p:nvPicPr>
          <p:cNvPr id="5" name="Picture 4" descr="UAF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57245" y="5802736"/>
            <a:ext cx="1116992" cy="419442"/>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62519" y="5791760"/>
            <a:ext cx="1230925" cy="441394"/>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8367" y="4862945"/>
            <a:ext cx="3204293" cy="1733796"/>
          </a:xfrm>
          <a:prstGeom prst="rect">
            <a:avLst/>
          </a:prstGeom>
        </p:spPr>
      </p:pic>
    </p:spTree>
    <p:extLst>
      <p:ext uri="{BB962C8B-B14F-4D97-AF65-F5344CB8AC3E}">
        <p14:creationId xmlns:p14="http://schemas.microsoft.com/office/powerpoint/2010/main" val="2745197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1601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2001659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lvl3pPr>
              <a:defRPr sz="1600"/>
            </a:lvl3pPr>
            <a:lvl4pPr>
              <a:defRPr sz="16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60145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288525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2528662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190794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3881684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379203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1430007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0F325E9-493D-4743-B1E1-B25E1D42752C}" type="slidenum">
              <a:rPr lang="en-US" smtClean="0"/>
              <a:t>‹#›</a:t>
            </a:fld>
            <a:endParaRPr lang="en-US"/>
          </a:p>
        </p:txBody>
      </p:sp>
    </p:spTree>
    <p:extLst>
      <p:ext uri="{BB962C8B-B14F-4D97-AF65-F5344CB8AC3E}">
        <p14:creationId xmlns:p14="http://schemas.microsoft.com/office/powerpoint/2010/main" val="416989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77000"/>
            <a:ext cx="9147175" cy="390525"/>
          </a:xfrm>
          <a:prstGeom prst="rect">
            <a:avLst/>
          </a:prstGeom>
          <a:gradFill>
            <a:gsLst>
              <a:gs pos="6000">
                <a:srgbClr val="0F5CB3"/>
              </a:gs>
              <a:gs pos="100000">
                <a:srgbClr val="64A6BC"/>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a:cs typeface="Helvetica"/>
            </a:endParaRPr>
          </a:p>
        </p:txBody>
      </p:sp>
      <p:sp>
        <p:nvSpPr>
          <p:cNvPr id="6" name="Slide Number Placeholder 5"/>
          <p:cNvSpPr>
            <a:spLocks noGrp="1"/>
          </p:cNvSpPr>
          <p:nvPr>
            <p:ph type="sldNum" sz="quarter" idx="4"/>
          </p:nvPr>
        </p:nvSpPr>
        <p:spPr>
          <a:xfrm>
            <a:off x="8473493" y="6497568"/>
            <a:ext cx="654050" cy="365125"/>
          </a:xfrm>
          <a:prstGeom prst="rect">
            <a:avLst/>
          </a:prstGeom>
        </p:spPr>
        <p:txBody>
          <a:bodyPr vert="horz" lIns="91440" tIns="45720" rIns="91440" bIns="45720" rtlCol="0" anchor="ctr"/>
          <a:lstStyle>
            <a:lvl1pPr algn="ctr">
              <a:defRPr sz="1000">
                <a:solidFill>
                  <a:schemeClr val="bg1"/>
                </a:solidFill>
                <a:latin typeface="Helvetica"/>
                <a:cs typeface="Helvetica"/>
              </a:defRPr>
            </a:lvl1pPr>
          </a:lstStyle>
          <a:p>
            <a:fld id="{C0F325E9-493D-4743-B1E1-B25E1D42752C}" type="slidenum">
              <a:rPr lang="en-US" smtClean="0"/>
              <a:pPr/>
              <a:t>‹#›</a:t>
            </a:fld>
            <a:endParaRPr lang="en-US" dirty="0"/>
          </a:p>
        </p:txBody>
      </p:sp>
      <p:sp>
        <p:nvSpPr>
          <p:cNvPr id="2" name="Title Placeholder 1"/>
          <p:cNvSpPr>
            <a:spLocks noGrp="1"/>
          </p:cNvSpPr>
          <p:nvPr>
            <p:ph type="title"/>
          </p:nvPr>
        </p:nvSpPr>
        <p:spPr>
          <a:xfrm>
            <a:off x="457200" y="1428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03350"/>
            <a:ext cx="8229600" cy="47307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9062" y="6519690"/>
            <a:ext cx="1264725" cy="308379"/>
          </a:xfrm>
          <a:prstGeom prst="rect">
            <a:avLst/>
          </a:prstGeom>
        </p:spPr>
      </p:pic>
    </p:spTree>
    <p:extLst>
      <p:ext uri="{BB962C8B-B14F-4D97-AF65-F5344CB8AC3E}">
        <p14:creationId xmlns:p14="http://schemas.microsoft.com/office/powerpoint/2010/main" val="1126606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36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4.png"/><Relationship Id="rId3" Type="http://schemas.openxmlformats.org/officeDocument/2006/relationships/video" Target="../media/media1.mp4"/><Relationship Id="rId7" Type="http://schemas.openxmlformats.org/officeDocument/2006/relationships/notesSlide" Target="../notesSlides/notesSlide9.xml"/><Relationship Id="rId12" Type="http://schemas.openxmlformats.org/officeDocument/2006/relationships/image" Target="../media/image23.png"/><Relationship Id="rId2" Type="http://schemas.microsoft.com/office/2007/relationships/media" Target="../media/media1.mp4"/><Relationship Id="rId1" Type="http://schemas.openxmlformats.org/officeDocument/2006/relationships/vmlDrawing" Target="../drawings/vmlDrawing3.vml"/><Relationship Id="rId6" Type="http://schemas.openxmlformats.org/officeDocument/2006/relationships/slideLayout" Target="../slideLayouts/slideLayout2.xml"/><Relationship Id="rId11" Type="http://schemas.openxmlformats.org/officeDocument/2006/relationships/image" Target="../media/image22.wmf"/><Relationship Id="rId5" Type="http://schemas.openxmlformats.org/officeDocument/2006/relationships/video" Target="../media/media2.mp4"/><Relationship Id="rId10" Type="http://schemas.openxmlformats.org/officeDocument/2006/relationships/oleObject" Target="../embeddings/oleObject8.bin"/><Relationship Id="rId4" Type="http://schemas.microsoft.com/office/2007/relationships/media" Target="../media/media2.mp4"/><Relationship Id="rId9" Type="http://schemas.openxmlformats.org/officeDocument/2006/relationships/image" Target="../media/image21.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0.xml"/><Relationship Id="rId7" Type="http://schemas.openxmlformats.org/officeDocument/2006/relationships/image" Target="../media/image21.wmf"/><Relationship Id="rId12"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17.JPG"/><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2.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video" Target="../media/media3.mp4"/><Relationship Id="rId7" Type="http://schemas.openxmlformats.org/officeDocument/2006/relationships/image" Target="../media/image29.wmf"/><Relationship Id="rId2" Type="http://schemas.microsoft.com/office/2007/relationships/media" Target="../media/media3.mp4"/><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5.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1.bin"/><Relationship Id="rId11" Type="http://schemas.openxmlformats.org/officeDocument/2006/relationships/image" Target="../media/image34.wmf"/><Relationship Id="rId5" Type="http://schemas.openxmlformats.org/officeDocument/2006/relationships/image" Target="../media/image31.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33.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16.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5.wmf"/><Relationship Id="rId5" Type="http://schemas.openxmlformats.org/officeDocument/2006/relationships/oleObject" Target="../embeddings/oleObject15.bin"/><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6.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45.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7.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0.png"/><Relationship Id="rId5" Type="http://schemas.openxmlformats.org/officeDocument/2006/relationships/image" Target="../media/image49.wmf"/><Relationship Id="rId4" Type="http://schemas.openxmlformats.org/officeDocument/2006/relationships/oleObject" Target="../embeddings/oleObject16.bin"/><Relationship Id="rId9"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1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wmf"/><Relationship Id="rId4" Type="http://schemas.openxmlformats.org/officeDocument/2006/relationships/oleObject" Target="../embeddings/oleObject1.bin"/><Relationship Id="rId9" Type="http://schemas.openxmlformats.org/officeDocument/2006/relationships/image" Target="../media/image12.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5.xml"/><Relationship Id="rId7"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13.wmf"/><Relationship Id="rId4" Type="http://schemas.openxmlformats.org/officeDocument/2006/relationships/oleObject" Target="../embeddings/oleObject4.bin"/><Relationship Id="rId9" Type="http://schemas.openxmlformats.org/officeDocument/2006/relationships/image" Target="../media/image15.w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Multi-mode Controller Development </a:t>
            </a:r>
            <a:r>
              <a:rPr lang="en-US" dirty="0" smtClean="0"/>
              <a:t>for </a:t>
            </a:r>
            <a:r>
              <a:rPr lang="en-US" dirty="0"/>
              <a:t>Cross-Flow Hydrokinetic Turbines</a:t>
            </a:r>
          </a:p>
        </p:txBody>
      </p:sp>
      <p:sp>
        <p:nvSpPr>
          <p:cNvPr id="3" name="Subtitle 2"/>
          <p:cNvSpPr>
            <a:spLocks noGrp="1"/>
          </p:cNvSpPr>
          <p:nvPr>
            <p:ph type="subTitle" idx="1"/>
          </p:nvPr>
        </p:nvSpPr>
        <p:spPr/>
        <p:txBody>
          <a:bodyPr/>
          <a:lstStyle/>
          <a:p>
            <a:r>
              <a:rPr lang="en-US" dirty="0"/>
              <a:t>Dominic Forbush</a:t>
            </a:r>
          </a:p>
          <a:p>
            <a:endParaRPr lang="en-US" dirty="0"/>
          </a:p>
        </p:txBody>
      </p:sp>
      <p:sp>
        <p:nvSpPr>
          <p:cNvPr id="4" name="Subtitle 2"/>
          <p:cNvSpPr txBox="1">
            <a:spLocks/>
          </p:cNvSpPr>
          <p:nvPr/>
        </p:nvSpPr>
        <p:spPr>
          <a:xfrm>
            <a:off x="393033" y="3122859"/>
            <a:ext cx="8373979" cy="167540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2400" kern="1200">
                <a:solidFill>
                  <a:schemeClr val="tx1"/>
                </a:solidFill>
                <a:latin typeface="Helvetica"/>
                <a:ea typeface="+mn-ea"/>
                <a:cs typeface="Helvetica"/>
              </a:defRPr>
            </a:lvl1pPr>
            <a:lvl2pPr marL="457200" indent="0" algn="ctr" defTabSz="457200" rtl="0" eaLnBrk="1" latinLnBrk="0" hangingPunct="1">
              <a:spcBef>
                <a:spcPct val="20000"/>
              </a:spcBef>
              <a:buFont typeface="Arial"/>
              <a:buNone/>
              <a:defRPr sz="20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16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16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16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t>Supervisory Committee:</a:t>
            </a:r>
          </a:p>
          <a:p>
            <a:r>
              <a:rPr lang="en-US" sz="2000" dirty="0"/>
              <a:t>Brian </a:t>
            </a:r>
            <a:r>
              <a:rPr lang="en-US" sz="2000" dirty="0" err="1"/>
              <a:t>Polagye</a:t>
            </a:r>
            <a:r>
              <a:rPr lang="en-US" sz="2000" dirty="0"/>
              <a:t> – Committee Chair, Mechanical Engineering Dept.</a:t>
            </a:r>
          </a:p>
          <a:p>
            <a:r>
              <a:rPr lang="en-US" sz="2000" dirty="0"/>
              <a:t>Brian Fabien – Mechanical Engineering Dept.</a:t>
            </a:r>
          </a:p>
          <a:p>
            <a:r>
              <a:rPr lang="en-US" sz="2000" dirty="0"/>
              <a:t>Andrew Stewart – Applied Physics Laboratory</a:t>
            </a:r>
          </a:p>
          <a:p>
            <a:r>
              <a:rPr lang="en-US" sz="2000" dirty="0"/>
              <a:t>Michael Brett – GSR, Civil and Environmental Engineering Dept.</a:t>
            </a:r>
          </a:p>
          <a:p>
            <a:endParaRPr lang="en-US" sz="2000" dirty="0"/>
          </a:p>
        </p:txBody>
      </p:sp>
    </p:spTree>
    <p:extLst>
      <p:ext uri="{BB962C8B-B14F-4D97-AF65-F5344CB8AC3E}">
        <p14:creationId xmlns:p14="http://schemas.microsoft.com/office/powerpoint/2010/main" val="2495188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724390"/>
            <a:ext cx="8686800" cy="5940088"/>
          </a:xfrm>
          <a:prstGeom prst="rect">
            <a:avLst/>
          </a:prstGeom>
          <a:noFill/>
        </p:spPr>
        <p:txBody>
          <a:bodyPr wrap="square" rtlCol="0">
            <a:spAutoFit/>
          </a:bodyPr>
          <a:lstStyle/>
          <a:p>
            <a:r>
              <a:rPr lang="en-US" sz="2000" dirty="0"/>
              <a:t>Torque coefficient </a:t>
            </a:r>
            <a:r>
              <a:rPr lang="en-US" sz="2000" i="1" dirty="0" err="1"/>
              <a:t>C</a:t>
            </a:r>
            <a:r>
              <a:rPr lang="en-US" sz="2000" i="1" baseline="-25000" dirty="0" err="1"/>
              <a:t>q</a:t>
            </a:r>
            <a:r>
              <a:rPr lang="en-US" sz="2000" dirty="0"/>
              <a:t> is treated as a function of </a:t>
            </a:r>
            <a:r>
              <a:rPr lang="el-GR" sz="2000" b="1" dirty="0"/>
              <a:t>λ</a:t>
            </a:r>
            <a:r>
              <a:rPr lang="en-US" sz="2000" b="1" dirty="0"/>
              <a:t> and turbine azimuthal position </a:t>
            </a:r>
            <a:r>
              <a:rPr lang="el-GR" sz="2000" b="1" dirty="0"/>
              <a:t>θ</a:t>
            </a:r>
            <a:endParaRPr lang="en-US" sz="2000" b="1" dirty="0"/>
          </a:p>
          <a:p>
            <a:endParaRPr lang="en-US" sz="2000" b="1" dirty="0"/>
          </a:p>
          <a:p>
            <a:endParaRPr lang="en-US" sz="2000" b="1" dirty="0"/>
          </a:p>
          <a:p>
            <a:endParaRPr lang="en-US" sz="2000" dirty="0"/>
          </a:p>
          <a:p>
            <a:endParaRPr lang="en-US" sz="2000" dirty="0"/>
          </a:p>
          <a:p>
            <a:r>
              <a:rPr lang="en-US" sz="2000" dirty="0"/>
              <a:t>where</a:t>
            </a:r>
          </a:p>
          <a:p>
            <a:endParaRPr lang="en-US" sz="2000"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p:txBody>
      </p:sp>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Phase-Resolved Description</a:t>
            </a:r>
          </a:p>
        </p:txBody>
      </p:sp>
      <p:sp>
        <p:nvSpPr>
          <p:cNvPr id="2" name="Slide Number Placeholder 1"/>
          <p:cNvSpPr>
            <a:spLocks noGrp="1"/>
          </p:cNvSpPr>
          <p:nvPr>
            <p:ph type="sldNum" sz="quarter" idx="12"/>
          </p:nvPr>
        </p:nvSpPr>
        <p:spPr/>
        <p:txBody>
          <a:bodyPr/>
          <a:lstStyle/>
          <a:p>
            <a:fld id="{C0F325E9-493D-4743-B1E1-B25E1D42752C}" type="slidenum">
              <a:rPr lang="en-US" smtClean="0"/>
              <a:t>10</a:t>
            </a:fld>
            <a:endParaRPr lang="en-US"/>
          </a:p>
        </p:txBody>
      </p:sp>
      <p:graphicFrame>
        <p:nvGraphicFramePr>
          <p:cNvPr id="20" name="Object 19">
            <a:extLst>
              <a:ext uri="{FF2B5EF4-FFF2-40B4-BE49-F238E27FC236}">
                <a16:creationId xmlns:a16="http://schemas.microsoft.com/office/drawing/2014/main" id="{3B4685A5-11F4-4AFA-81AA-4860E3991C28}"/>
              </a:ext>
            </a:extLst>
          </p:cNvPr>
          <p:cNvGraphicFramePr>
            <a:graphicFrameLocks noChangeAspect="1"/>
          </p:cNvGraphicFramePr>
          <p:nvPr>
            <p:extLst>
              <p:ext uri="{D42A27DB-BD31-4B8C-83A1-F6EECF244321}">
                <p14:modId xmlns:p14="http://schemas.microsoft.com/office/powerpoint/2010/main" val="1685760006"/>
              </p:ext>
            </p:extLst>
          </p:nvPr>
        </p:nvGraphicFramePr>
        <p:xfrm>
          <a:off x="312657" y="1242845"/>
          <a:ext cx="4187415" cy="779679"/>
        </p:xfrm>
        <a:graphic>
          <a:graphicData uri="http://schemas.openxmlformats.org/presentationml/2006/ole">
            <mc:AlternateContent xmlns:mc="http://schemas.openxmlformats.org/markup-compatibility/2006">
              <mc:Choice xmlns:v="urn:schemas-microsoft-com:vml" Requires="v">
                <p:oleObj spid="_x0000_s10376" name="Equation" r:id="rId8" imgW="2120760" imgH="393480" progId="Equation.DSMT4">
                  <p:embed/>
                </p:oleObj>
              </mc:Choice>
              <mc:Fallback>
                <p:oleObj name="Equation" r:id="rId8" imgW="2120760" imgH="393480" progId="Equation.DSMT4">
                  <p:embed/>
                  <p:pic>
                    <p:nvPicPr>
                      <p:cNvPr id="20" name="Object 19">
                        <a:extLst>
                          <a:ext uri="{FF2B5EF4-FFF2-40B4-BE49-F238E27FC236}">
                            <a16:creationId xmlns:a16="http://schemas.microsoft.com/office/drawing/2014/main" id="{3B4685A5-11F4-4AFA-81AA-4860E3991C28}"/>
                          </a:ext>
                        </a:extLst>
                      </p:cNvPr>
                      <p:cNvPicPr/>
                      <p:nvPr/>
                    </p:nvPicPr>
                    <p:blipFill>
                      <a:blip r:embed="rId9"/>
                      <a:stretch>
                        <a:fillRect/>
                      </a:stretch>
                    </p:blipFill>
                    <p:spPr>
                      <a:xfrm>
                        <a:off x="312657" y="1242845"/>
                        <a:ext cx="4187415" cy="779679"/>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3B19587A-DEA3-48F1-BAA1-82FD8318781A}"/>
              </a:ext>
            </a:extLst>
          </p:cNvPr>
          <p:cNvGraphicFramePr>
            <a:graphicFrameLocks noChangeAspect="1"/>
          </p:cNvGraphicFramePr>
          <p:nvPr>
            <p:extLst>
              <p:ext uri="{D42A27DB-BD31-4B8C-83A1-F6EECF244321}">
                <p14:modId xmlns:p14="http://schemas.microsoft.com/office/powerpoint/2010/main" val="2013575022"/>
              </p:ext>
            </p:extLst>
          </p:nvPr>
        </p:nvGraphicFramePr>
        <p:xfrm>
          <a:off x="1214922" y="2204513"/>
          <a:ext cx="3309938" cy="477837"/>
        </p:xfrm>
        <a:graphic>
          <a:graphicData uri="http://schemas.openxmlformats.org/presentationml/2006/ole">
            <mc:AlternateContent xmlns:mc="http://schemas.openxmlformats.org/markup-compatibility/2006">
              <mc:Choice xmlns:v="urn:schemas-microsoft-com:vml" Requires="v">
                <p:oleObj spid="_x0000_s10377" name="Equation" r:id="rId10" imgW="1676160" imgH="241200" progId="Equation.DSMT4">
                  <p:embed/>
                </p:oleObj>
              </mc:Choice>
              <mc:Fallback>
                <p:oleObj name="Equation" r:id="rId10" imgW="1676160" imgH="241200" progId="Equation.DSMT4">
                  <p:embed/>
                  <p:pic>
                    <p:nvPicPr>
                      <p:cNvPr id="21" name="Object 20">
                        <a:extLst>
                          <a:ext uri="{FF2B5EF4-FFF2-40B4-BE49-F238E27FC236}">
                            <a16:creationId xmlns:a16="http://schemas.microsoft.com/office/drawing/2014/main" id="{3B19587A-DEA3-48F1-BAA1-82FD8318781A}"/>
                          </a:ext>
                        </a:extLst>
                      </p:cNvPr>
                      <p:cNvPicPr/>
                      <p:nvPr/>
                    </p:nvPicPr>
                    <p:blipFill>
                      <a:blip r:embed="rId11"/>
                      <a:stretch>
                        <a:fillRect/>
                      </a:stretch>
                    </p:blipFill>
                    <p:spPr>
                      <a:xfrm>
                        <a:off x="1214922" y="2204513"/>
                        <a:ext cx="3309938" cy="477837"/>
                      </a:xfrm>
                      <a:prstGeom prst="rect">
                        <a:avLst/>
                      </a:prstGeom>
                    </p:spPr>
                  </p:pic>
                </p:oleObj>
              </mc:Fallback>
            </mc:AlternateContent>
          </a:graphicData>
        </a:graphic>
      </p:graphicFrame>
      <p:pic>
        <p:nvPicPr>
          <p:cNvPr id="3" name="StrTorque">
            <a:hlinkClick r:id="" action="ppaction://media"/>
            <a:extLst>
              <a:ext uri="{FF2B5EF4-FFF2-40B4-BE49-F238E27FC236}">
                <a16:creationId xmlns:a16="http://schemas.microsoft.com/office/drawing/2014/main" id="{D151F92A-4A46-440F-884F-6373B32C63B9}"/>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228600" y="2731171"/>
            <a:ext cx="4188885" cy="3141664"/>
          </a:xfrm>
          <a:prstGeom prst="rect">
            <a:avLst/>
          </a:prstGeom>
        </p:spPr>
      </p:pic>
      <p:pic>
        <p:nvPicPr>
          <p:cNvPr id="6" name="HelTorque">
            <a:hlinkClick r:id="" action="ppaction://media"/>
            <a:extLst>
              <a:ext uri="{FF2B5EF4-FFF2-40B4-BE49-F238E27FC236}">
                <a16:creationId xmlns:a16="http://schemas.microsoft.com/office/drawing/2014/main" id="{48184E88-8E27-463B-A050-0BFDFB979897}"/>
              </a:ext>
            </a:extLst>
          </p:cNvPr>
          <p:cNvPicPr>
            <a:picLocks noChangeAspect="1"/>
          </p:cNvPicPr>
          <p:nvPr>
            <a:videoFile r:link="rId5"/>
            <p:extLst>
              <p:ext uri="{DAA4B4D4-6D71-4841-9C94-3DE7FCFB9230}">
                <p14:media xmlns:p14="http://schemas.microsoft.com/office/powerpoint/2010/main" r:embed="rId4"/>
              </p:ext>
            </p:extLst>
          </p:nvPr>
        </p:nvPicPr>
        <p:blipFill>
          <a:blip r:embed="rId13"/>
          <a:stretch>
            <a:fillRect/>
          </a:stretch>
        </p:blipFill>
        <p:spPr>
          <a:xfrm>
            <a:off x="4616240" y="2731171"/>
            <a:ext cx="4188884" cy="3141663"/>
          </a:xfrm>
          <a:prstGeom prst="rect">
            <a:avLst/>
          </a:prstGeom>
        </p:spPr>
      </p:pic>
    </p:spTree>
    <p:extLst>
      <p:ext uri="{BB962C8B-B14F-4D97-AF65-F5344CB8AC3E}">
        <p14:creationId xmlns:p14="http://schemas.microsoft.com/office/powerpoint/2010/main" val="455134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 fill="hold"/>
                                        <p:tgtEl>
                                          <p:spTgt spid="3"/>
                                        </p:tgtEl>
                                      </p:cBhvr>
                                    </p:cmd>
                                  </p:childTnLst>
                                </p:cTn>
                              </p:par>
                              <p:par>
                                <p:cTn id="7" presetID="1" presetClass="mediacall" presetSubtype="0" fill="hold" nodeType="withEffect">
                                  <p:stCondLst>
                                    <p:cond delay="0"/>
                                  </p:stCondLst>
                                  <p:childTnLst>
                                    <p:cmd type="call" cmd="playFrom(0.0)">
                                      <p:cBhvr>
                                        <p:cTn id="8" dur="9999"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video>
              <p:cMediaNode vol="80000">
                <p:cTn id="18"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9" y="724390"/>
            <a:ext cx="8685101" cy="5940088"/>
          </a:xfrm>
          <a:prstGeom prst="rect">
            <a:avLst/>
          </a:prstGeom>
          <a:noFill/>
        </p:spPr>
        <p:txBody>
          <a:bodyPr wrap="square" rtlCol="0">
            <a:spAutoFit/>
          </a:bodyPr>
          <a:lstStyle/>
          <a:p>
            <a:r>
              <a:rPr lang="en-US" sz="2000" dirty="0"/>
              <a:t>Torque coefficient </a:t>
            </a:r>
            <a:r>
              <a:rPr lang="en-US" sz="2000" i="1" dirty="0" err="1"/>
              <a:t>C</a:t>
            </a:r>
            <a:r>
              <a:rPr lang="en-US" sz="2000" i="1" baseline="-25000" dirty="0" err="1"/>
              <a:t>q</a:t>
            </a:r>
            <a:r>
              <a:rPr lang="en-US" sz="2000" dirty="0"/>
              <a:t> is treated as a function of </a:t>
            </a:r>
            <a:r>
              <a:rPr lang="el-GR" sz="2000" b="1" dirty="0"/>
              <a:t>λ</a:t>
            </a:r>
            <a:r>
              <a:rPr lang="en-US" sz="2000" b="1" dirty="0"/>
              <a:t> and turbine azimuthal position </a:t>
            </a:r>
            <a:r>
              <a:rPr lang="el-GR" sz="2000" b="1" dirty="0"/>
              <a:t>θ</a:t>
            </a:r>
            <a:endParaRPr lang="en-US" sz="2000" b="1" dirty="0"/>
          </a:p>
          <a:p>
            <a:endParaRPr lang="en-US" sz="2000" b="1" dirty="0"/>
          </a:p>
          <a:p>
            <a:endParaRPr lang="en-US" sz="2000" b="1" dirty="0"/>
          </a:p>
          <a:p>
            <a:endParaRPr lang="en-US" sz="2000" b="1" dirty="0"/>
          </a:p>
          <a:p>
            <a:endParaRPr lang="en-US" sz="2000" dirty="0"/>
          </a:p>
          <a:p>
            <a:r>
              <a:rPr lang="en-US" sz="2000" dirty="0"/>
              <a:t>where</a:t>
            </a:r>
          </a:p>
          <a:p>
            <a:endParaRPr lang="en-US" sz="2000"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p:txBody>
      </p:sp>
      <p:grpSp>
        <p:nvGrpSpPr>
          <p:cNvPr id="12" name="Group 11">
            <a:extLst>
              <a:ext uri="{FF2B5EF4-FFF2-40B4-BE49-F238E27FC236}">
                <a16:creationId xmlns:a16="http://schemas.microsoft.com/office/drawing/2014/main" id="{7BF1B25F-4CC1-4BEF-A7F6-4BFBE4AF28C9}"/>
              </a:ext>
            </a:extLst>
          </p:cNvPr>
          <p:cNvGrpSpPr/>
          <p:nvPr/>
        </p:nvGrpSpPr>
        <p:grpSpPr>
          <a:xfrm>
            <a:off x="4543745" y="2614429"/>
            <a:ext cx="4485530" cy="3722934"/>
            <a:chOff x="4543745" y="2614429"/>
            <a:chExt cx="4485530" cy="3722934"/>
          </a:xfrm>
        </p:grpSpPr>
        <p:pic>
          <p:nvPicPr>
            <p:cNvPr id="19" name="Picture 18">
              <a:extLst>
                <a:ext uri="{FF2B5EF4-FFF2-40B4-BE49-F238E27FC236}">
                  <a16:creationId xmlns:a16="http://schemas.microsoft.com/office/drawing/2014/main" id="{E7CB3692-3D77-4557-A413-C120AA7B748F}"/>
                </a:ext>
              </a:extLst>
            </p:cNvPr>
            <p:cNvPicPr>
              <a:picLocks noChangeAspect="1"/>
            </p:cNvPicPr>
            <p:nvPr/>
          </p:nvPicPr>
          <p:blipFill>
            <a:blip r:embed="rId4"/>
            <a:stretch>
              <a:fillRect/>
            </a:stretch>
          </p:blipFill>
          <p:spPr>
            <a:xfrm>
              <a:off x="4543745" y="2614429"/>
              <a:ext cx="4485530" cy="3365429"/>
            </a:xfrm>
            <a:prstGeom prst="rect">
              <a:avLst/>
            </a:prstGeom>
          </p:spPr>
        </p:pic>
        <p:pic>
          <p:nvPicPr>
            <p:cNvPr id="8" name="Picture 7">
              <a:extLst>
                <a:ext uri="{FF2B5EF4-FFF2-40B4-BE49-F238E27FC236}">
                  <a16:creationId xmlns:a16="http://schemas.microsoft.com/office/drawing/2014/main" id="{F1D4650F-5F18-4D5A-AF53-2DF2B1B1A19B}"/>
                </a:ext>
              </a:extLst>
            </p:cNvPr>
            <p:cNvPicPr>
              <a:picLocks noChangeAspect="1"/>
            </p:cNvPicPr>
            <p:nvPr/>
          </p:nvPicPr>
          <p:blipFill>
            <a:blip r:embed="rId5"/>
            <a:stretch>
              <a:fillRect/>
            </a:stretch>
          </p:blipFill>
          <p:spPr>
            <a:xfrm>
              <a:off x="5213774" y="5622352"/>
              <a:ext cx="525290" cy="715011"/>
            </a:xfrm>
            <a:prstGeom prst="rect">
              <a:avLst/>
            </a:prstGeom>
          </p:spPr>
        </p:pic>
      </p:grpSp>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Phase-Resolved Description</a:t>
            </a:r>
          </a:p>
        </p:txBody>
      </p:sp>
      <p:sp>
        <p:nvSpPr>
          <p:cNvPr id="2" name="Slide Number Placeholder 1"/>
          <p:cNvSpPr>
            <a:spLocks noGrp="1"/>
          </p:cNvSpPr>
          <p:nvPr>
            <p:ph type="sldNum" sz="quarter" idx="12"/>
          </p:nvPr>
        </p:nvSpPr>
        <p:spPr/>
        <p:txBody>
          <a:bodyPr/>
          <a:lstStyle/>
          <a:p>
            <a:fld id="{C0F325E9-493D-4743-B1E1-B25E1D42752C}" type="slidenum">
              <a:rPr lang="en-US" smtClean="0"/>
              <a:t>11</a:t>
            </a:fld>
            <a:endParaRPr lang="en-US"/>
          </a:p>
        </p:txBody>
      </p:sp>
      <p:graphicFrame>
        <p:nvGraphicFramePr>
          <p:cNvPr id="20" name="Object 19">
            <a:extLst>
              <a:ext uri="{FF2B5EF4-FFF2-40B4-BE49-F238E27FC236}">
                <a16:creationId xmlns:a16="http://schemas.microsoft.com/office/drawing/2014/main" id="{3B4685A5-11F4-4AFA-81AA-4860E3991C28}"/>
              </a:ext>
            </a:extLst>
          </p:cNvPr>
          <p:cNvGraphicFramePr>
            <a:graphicFrameLocks noChangeAspect="1"/>
          </p:cNvGraphicFramePr>
          <p:nvPr>
            <p:extLst>
              <p:ext uri="{D42A27DB-BD31-4B8C-83A1-F6EECF244321}">
                <p14:modId xmlns:p14="http://schemas.microsoft.com/office/powerpoint/2010/main" val="4180387123"/>
              </p:ext>
            </p:extLst>
          </p:nvPr>
        </p:nvGraphicFramePr>
        <p:xfrm>
          <a:off x="312657" y="1242845"/>
          <a:ext cx="4187415" cy="779679"/>
        </p:xfrm>
        <a:graphic>
          <a:graphicData uri="http://schemas.openxmlformats.org/presentationml/2006/ole">
            <mc:AlternateContent xmlns:mc="http://schemas.openxmlformats.org/markup-compatibility/2006">
              <mc:Choice xmlns:v="urn:schemas-microsoft-com:vml" Requires="v">
                <p:oleObj spid="_x0000_s3260" name="Equation" r:id="rId6" imgW="2120760" imgH="393480" progId="Equation.DSMT4">
                  <p:embed/>
                </p:oleObj>
              </mc:Choice>
              <mc:Fallback>
                <p:oleObj name="Equation" r:id="rId6" imgW="2120760" imgH="393480" progId="Equation.DSMT4">
                  <p:embed/>
                  <p:pic>
                    <p:nvPicPr>
                      <p:cNvPr id="8" name="Object 7"/>
                      <p:cNvPicPr/>
                      <p:nvPr/>
                    </p:nvPicPr>
                    <p:blipFill>
                      <a:blip r:embed="rId7"/>
                      <a:stretch>
                        <a:fillRect/>
                      </a:stretch>
                    </p:blipFill>
                    <p:spPr>
                      <a:xfrm>
                        <a:off x="312657" y="1242845"/>
                        <a:ext cx="4187415" cy="779679"/>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3B19587A-DEA3-48F1-BAA1-82FD8318781A}"/>
              </a:ext>
            </a:extLst>
          </p:cNvPr>
          <p:cNvGraphicFramePr>
            <a:graphicFrameLocks noChangeAspect="1"/>
          </p:cNvGraphicFramePr>
          <p:nvPr>
            <p:extLst>
              <p:ext uri="{D42A27DB-BD31-4B8C-83A1-F6EECF244321}">
                <p14:modId xmlns:p14="http://schemas.microsoft.com/office/powerpoint/2010/main" val="3814556315"/>
              </p:ext>
            </p:extLst>
          </p:nvPr>
        </p:nvGraphicFramePr>
        <p:xfrm>
          <a:off x="1214922" y="2193224"/>
          <a:ext cx="3309938" cy="477837"/>
        </p:xfrm>
        <a:graphic>
          <a:graphicData uri="http://schemas.openxmlformats.org/presentationml/2006/ole">
            <mc:AlternateContent xmlns:mc="http://schemas.openxmlformats.org/markup-compatibility/2006">
              <mc:Choice xmlns:v="urn:schemas-microsoft-com:vml" Requires="v">
                <p:oleObj spid="_x0000_s3261" name="Equation" r:id="rId8" imgW="1676160" imgH="241200" progId="Equation.DSMT4">
                  <p:embed/>
                </p:oleObj>
              </mc:Choice>
              <mc:Fallback>
                <p:oleObj name="Equation" r:id="rId8" imgW="1676160" imgH="241200" progId="Equation.DSMT4">
                  <p:embed/>
                  <p:pic>
                    <p:nvPicPr>
                      <p:cNvPr id="20" name="Object 19">
                        <a:extLst>
                          <a:ext uri="{FF2B5EF4-FFF2-40B4-BE49-F238E27FC236}">
                            <a16:creationId xmlns:a16="http://schemas.microsoft.com/office/drawing/2014/main" id="{3B4685A5-11F4-4AFA-81AA-4860E3991C28}"/>
                          </a:ext>
                        </a:extLst>
                      </p:cNvPr>
                      <p:cNvPicPr/>
                      <p:nvPr/>
                    </p:nvPicPr>
                    <p:blipFill>
                      <a:blip r:embed="rId9"/>
                      <a:stretch>
                        <a:fillRect/>
                      </a:stretch>
                    </p:blipFill>
                    <p:spPr>
                      <a:xfrm>
                        <a:off x="1214922" y="2193224"/>
                        <a:ext cx="3309938" cy="477837"/>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0754C5D4-B578-4DD8-ABC0-EB27DBBB5DFD}"/>
              </a:ext>
            </a:extLst>
          </p:cNvPr>
          <p:cNvGrpSpPr/>
          <p:nvPr/>
        </p:nvGrpSpPr>
        <p:grpSpPr>
          <a:xfrm>
            <a:off x="230299" y="2641730"/>
            <a:ext cx="4485531" cy="3695633"/>
            <a:chOff x="230299" y="2641730"/>
            <a:chExt cx="4485531" cy="3695633"/>
          </a:xfrm>
        </p:grpSpPr>
        <p:pic>
          <p:nvPicPr>
            <p:cNvPr id="5" name="Picture 4">
              <a:extLst>
                <a:ext uri="{FF2B5EF4-FFF2-40B4-BE49-F238E27FC236}">
                  <a16:creationId xmlns:a16="http://schemas.microsoft.com/office/drawing/2014/main" id="{D3774C5C-2533-4328-8026-B91A5FD9F477}"/>
                </a:ext>
              </a:extLst>
            </p:cNvPr>
            <p:cNvPicPr>
              <a:picLocks noChangeAspect="1"/>
            </p:cNvPicPr>
            <p:nvPr/>
          </p:nvPicPr>
          <p:blipFill>
            <a:blip r:embed="rId10"/>
            <a:stretch>
              <a:fillRect/>
            </a:stretch>
          </p:blipFill>
          <p:spPr>
            <a:xfrm>
              <a:off x="230299" y="2641730"/>
              <a:ext cx="4485531" cy="3365429"/>
            </a:xfrm>
            <a:prstGeom prst="rect">
              <a:avLst/>
            </a:prstGeom>
          </p:spPr>
        </p:pic>
        <p:pic>
          <p:nvPicPr>
            <p:cNvPr id="10" name="Picture 9">
              <a:extLst>
                <a:ext uri="{FF2B5EF4-FFF2-40B4-BE49-F238E27FC236}">
                  <a16:creationId xmlns:a16="http://schemas.microsoft.com/office/drawing/2014/main" id="{3341D88A-3A0C-44F6-BF68-3316ABD03150}"/>
                </a:ext>
              </a:extLst>
            </p:cNvPr>
            <p:cNvPicPr>
              <a:picLocks noChangeAspect="1"/>
            </p:cNvPicPr>
            <p:nvPr/>
          </p:nvPicPr>
          <p:blipFill>
            <a:blip r:embed="rId11"/>
            <a:stretch>
              <a:fillRect/>
            </a:stretch>
          </p:blipFill>
          <p:spPr>
            <a:xfrm>
              <a:off x="940817" y="5622352"/>
              <a:ext cx="357762" cy="715011"/>
            </a:xfrm>
            <a:prstGeom prst="rect">
              <a:avLst/>
            </a:prstGeom>
          </p:spPr>
        </p:pic>
      </p:grpSp>
      <p:grpSp>
        <p:nvGrpSpPr>
          <p:cNvPr id="3" name="Group 2">
            <a:extLst>
              <a:ext uri="{FF2B5EF4-FFF2-40B4-BE49-F238E27FC236}">
                <a16:creationId xmlns:a16="http://schemas.microsoft.com/office/drawing/2014/main" id="{F3DC6CF8-02FC-4989-A0FE-A7321F1A53E7}"/>
              </a:ext>
            </a:extLst>
          </p:cNvPr>
          <p:cNvGrpSpPr/>
          <p:nvPr/>
        </p:nvGrpSpPr>
        <p:grpSpPr>
          <a:xfrm>
            <a:off x="4735841" y="2694663"/>
            <a:ext cx="4187414" cy="3642699"/>
            <a:chOff x="4735841" y="2694663"/>
            <a:chExt cx="4187414" cy="3642699"/>
          </a:xfrm>
        </p:grpSpPr>
        <p:pic>
          <p:nvPicPr>
            <p:cNvPr id="23" name="Picture 22">
              <a:extLst>
                <a:ext uri="{FF2B5EF4-FFF2-40B4-BE49-F238E27FC236}">
                  <a16:creationId xmlns:a16="http://schemas.microsoft.com/office/drawing/2014/main" id="{3E75040F-E156-4C50-B143-34E75EA53E86}"/>
                </a:ext>
              </a:extLst>
            </p:cNvPr>
            <p:cNvPicPr>
              <a:picLocks noChangeAspect="1"/>
            </p:cNvPicPr>
            <p:nvPr/>
          </p:nvPicPr>
          <p:blipFill>
            <a:blip r:embed="rId12"/>
            <a:stretch>
              <a:fillRect/>
            </a:stretch>
          </p:blipFill>
          <p:spPr>
            <a:xfrm>
              <a:off x="4735841" y="2694663"/>
              <a:ext cx="4187414" cy="3141757"/>
            </a:xfrm>
            <a:prstGeom prst="rect">
              <a:avLst/>
            </a:prstGeom>
          </p:spPr>
        </p:pic>
        <p:pic>
          <p:nvPicPr>
            <p:cNvPr id="18" name="Picture 17">
              <a:extLst>
                <a:ext uri="{FF2B5EF4-FFF2-40B4-BE49-F238E27FC236}">
                  <a16:creationId xmlns:a16="http://schemas.microsoft.com/office/drawing/2014/main" id="{45C9A85A-15CC-4BBC-B731-1B013CD40F92}"/>
                </a:ext>
              </a:extLst>
            </p:cNvPr>
            <p:cNvPicPr>
              <a:picLocks noChangeAspect="1"/>
            </p:cNvPicPr>
            <p:nvPr/>
          </p:nvPicPr>
          <p:blipFill>
            <a:blip r:embed="rId11"/>
            <a:stretch>
              <a:fillRect/>
            </a:stretch>
          </p:blipFill>
          <p:spPr>
            <a:xfrm>
              <a:off x="5405826" y="5622351"/>
              <a:ext cx="357762" cy="715011"/>
            </a:xfrm>
            <a:prstGeom prst="rect">
              <a:avLst/>
            </a:prstGeom>
          </p:spPr>
        </p:pic>
      </p:grpSp>
    </p:spTree>
    <p:extLst>
      <p:ext uri="{BB962C8B-B14F-4D97-AF65-F5344CB8AC3E}">
        <p14:creationId xmlns:p14="http://schemas.microsoft.com/office/powerpoint/2010/main" val="2979729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Agenda</a:t>
            </a:r>
          </a:p>
        </p:txBody>
      </p:sp>
      <p:sp>
        <p:nvSpPr>
          <p:cNvPr id="2" name="TextBox 1"/>
          <p:cNvSpPr txBox="1"/>
          <p:nvPr/>
        </p:nvSpPr>
        <p:spPr>
          <a:xfrm>
            <a:off x="925683" y="1003280"/>
            <a:ext cx="5565428" cy="6247864"/>
          </a:xfrm>
          <a:prstGeom prst="rect">
            <a:avLst/>
          </a:prstGeom>
          <a:noFill/>
        </p:spPr>
        <p:txBody>
          <a:bodyPr wrap="square" rtlCol="0">
            <a:spAutoFit/>
          </a:bodyPr>
          <a:lstStyle/>
          <a:p>
            <a:pPr marL="342900" indent="-342900">
              <a:buFont typeface="+mj-lt"/>
              <a:buAutoNum type="arabicPeriod"/>
            </a:pPr>
            <a:r>
              <a:rPr lang="en-US" sz="2000" dirty="0"/>
              <a:t>Background</a:t>
            </a:r>
          </a:p>
          <a:p>
            <a:pPr marL="342900" indent="-342900">
              <a:buFont typeface="+mj-lt"/>
              <a:buAutoNum type="arabicPeriod"/>
            </a:pPr>
            <a:endParaRPr lang="en-US" sz="2000" dirty="0"/>
          </a:p>
          <a:p>
            <a:pPr marL="342900" indent="-342900">
              <a:buFont typeface="+mj-lt"/>
              <a:buAutoNum type="arabicPeriod"/>
            </a:pPr>
            <a:r>
              <a:rPr lang="en-US" sz="2000" dirty="0"/>
              <a:t>Performance Characterization</a:t>
            </a:r>
          </a:p>
          <a:p>
            <a:pPr marL="342900" indent="-342900">
              <a:buFont typeface="+mj-lt"/>
              <a:buAutoNum type="arabicPeriod"/>
            </a:pPr>
            <a:endParaRPr lang="en-US" sz="2000" dirty="0"/>
          </a:p>
          <a:p>
            <a:pPr marL="342900" indent="-342900">
              <a:buFont typeface="+mj-lt"/>
              <a:buAutoNum type="arabicPeriod"/>
            </a:pPr>
            <a:r>
              <a:rPr lang="en-US" sz="2000" b="1" dirty="0"/>
              <a:t>Controller Development</a:t>
            </a:r>
          </a:p>
          <a:p>
            <a:pPr marL="342900" indent="-342900">
              <a:buFont typeface="+mj-lt"/>
              <a:buAutoNum type="arabicPeriod"/>
            </a:pPr>
            <a:endParaRPr lang="en-US" sz="2000" b="1" dirty="0"/>
          </a:p>
          <a:p>
            <a:pPr marL="342900" indent="-342900">
              <a:buFont typeface="+mj-lt"/>
              <a:buAutoNum type="arabicPeriod"/>
            </a:pPr>
            <a:r>
              <a:rPr lang="en-US" sz="2000" dirty="0"/>
              <a:t>Extending to Field Scale</a:t>
            </a:r>
          </a:p>
          <a:p>
            <a:pPr marL="342900" indent="-342900">
              <a:buFont typeface="+mj-lt"/>
              <a:buAutoNum type="arabicPeriod"/>
            </a:pPr>
            <a:endParaRPr lang="en-US" sz="2000" dirty="0"/>
          </a:p>
          <a:p>
            <a:pPr marL="342900" indent="-342900">
              <a:buFont typeface="+mj-lt"/>
              <a:buAutoNum type="arabicPeriod"/>
            </a:pPr>
            <a:r>
              <a:rPr lang="en-US" sz="2000" dirty="0"/>
              <a:t>Conclusions</a:t>
            </a:r>
          </a:p>
          <a:p>
            <a:endParaRPr lang="en-US" sz="2000" dirty="0"/>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800100" lvl="1" indent="-342900">
              <a:buFont typeface="+mj-lt"/>
              <a:buAutoNum type="arabicPeriod"/>
            </a:pPr>
            <a:endParaRPr lang="en-US" sz="2000" dirty="0"/>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800100" lvl="1" indent="-342900">
              <a:buFont typeface="+mj-lt"/>
              <a:buAutoNum type="arabicPeriod"/>
            </a:pPr>
            <a:endParaRPr lang="en-US" sz="2000" dirty="0"/>
          </a:p>
          <a:p>
            <a:pPr marL="342900" indent="-342900">
              <a:buFont typeface="+mj-lt"/>
              <a:buAutoNum type="arabicPeriod"/>
            </a:pPr>
            <a:endParaRPr lang="en-US" sz="2000" dirty="0"/>
          </a:p>
          <a:p>
            <a:endParaRPr lang="en-US" sz="2000" dirty="0"/>
          </a:p>
        </p:txBody>
      </p:sp>
      <p:sp>
        <p:nvSpPr>
          <p:cNvPr id="3" name="Slide Number Placeholder 2">
            <a:extLst>
              <a:ext uri="{FF2B5EF4-FFF2-40B4-BE49-F238E27FC236}">
                <a16:creationId xmlns:a16="http://schemas.microsoft.com/office/drawing/2014/main" id="{CA292432-8345-473D-BD5D-DD43DF78D400}"/>
              </a:ext>
            </a:extLst>
          </p:cNvPr>
          <p:cNvSpPr>
            <a:spLocks noGrp="1"/>
          </p:cNvSpPr>
          <p:nvPr>
            <p:ph type="sldNum" sz="quarter" idx="12"/>
          </p:nvPr>
        </p:nvSpPr>
        <p:spPr/>
        <p:txBody>
          <a:bodyPr/>
          <a:lstStyle/>
          <a:p>
            <a:fld id="{C0F325E9-493D-4743-B1E1-B25E1D42752C}" type="slidenum">
              <a:rPr lang="en-US" smtClean="0"/>
              <a:t>12</a:t>
            </a:fld>
            <a:endParaRPr lang="en-US"/>
          </a:p>
        </p:txBody>
      </p:sp>
    </p:spTree>
    <p:extLst>
      <p:ext uri="{BB962C8B-B14F-4D97-AF65-F5344CB8AC3E}">
        <p14:creationId xmlns:p14="http://schemas.microsoft.com/office/powerpoint/2010/main" val="320194056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General Control Objectives</a:t>
            </a:r>
          </a:p>
        </p:txBody>
      </p:sp>
      <p:sp>
        <p:nvSpPr>
          <p:cNvPr id="3" name="Slide Number Placeholder 2"/>
          <p:cNvSpPr>
            <a:spLocks noGrp="1"/>
          </p:cNvSpPr>
          <p:nvPr>
            <p:ph type="sldNum" sz="quarter" idx="12"/>
          </p:nvPr>
        </p:nvSpPr>
        <p:spPr/>
        <p:txBody>
          <a:bodyPr/>
          <a:lstStyle/>
          <a:p>
            <a:fld id="{C0F325E9-493D-4743-B1E1-B25E1D42752C}" type="slidenum">
              <a:rPr lang="en-US" smtClean="0"/>
              <a:t>13</a:t>
            </a:fld>
            <a:endParaRPr lang="en-US"/>
          </a:p>
        </p:txBody>
      </p:sp>
      <p:pic>
        <p:nvPicPr>
          <p:cNvPr id="6" name="Picture 5">
            <a:extLst>
              <a:ext uri="{FF2B5EF4-FFF2-40B4-BE49-F238E27FC236}">
                <a16:creationId xmlns:a16="http://schemas.microsoft.com/office/drawing/2014/main" id="{6D67297A-311D-4A0F-8102-F0E10580F0AD}"/>
              </a:ext>
            </a:extLst>
          </p:cNvPr>
          <p:cNvPicPr>
            <a:picLocks noChangeAspect="1"/>
          </p:cNvPicPr>
          <p:nvPr/>
        </p:nvPicPr>
        <p:blipFill>
          <a:blip r:embed="rId3"/>
          <a:stretch>
            <a:fillRect/>
          </a:stretch>
        </p:blipFill>
        <p:spPr>
          <a:xfrm>
            <a:off x="-1" y="1412859"/>
            <a:ext cx="9008533" cy="4032281"/>
          </a:xfrm>
          <a:prstGeom prst="rect">
            <a:avLst/>
          </a:prstGeom>
        </p:spPr>
      </p:pic>
      <p:sp>
        <p:nvSpPr>
          <p:cNvPr id="2" name="TextBox 1">
            <a:extLst>
              <a:ext uri="{FF2B5EF4-FFF2-40B4-BE49-F238E27FC236}">
                <a16:creationId xmlns:a16="http://schemas.microsoft.com/office/drawing/2014/main" id="{5C62448F-554D-4449-A157-16C076BE37BE}"/>
              </a:ext>
            </a:extLst>
          </p:cNvPr>
          <p:cNvSpPr txBox="1"/>
          <p:nvPr/>
        </p:nvSpPr>
        <p:spPr>
          <a:xfrm>
            <a:off x="4809067" y="3429000"/>
            <a:ext cx="1772355" cy="707886"/>
          </a:xfrm>
          <a:prstGeom prst="rect">
            <a:avLst/>
          </a:prstGeom>
          <a:noFill/>
        </p:spPr>
        <p:txBody>
          <a:bodyPr wrap="square" rtlCol="0">
            <a:spAutoFit/>
          </a:bodyPr>
          <a:lstStyle/>
          <a:p>
            <a:r>
              <a:rPr lang="en-US" sz="2000" b="1" dirty="0"/>
              <a:t>But no pitch control!</a:t>
            </a:r>
          </a:p>
        </p:txBody>
      </p:sp>
      <p:cxnSp>
        <p:nvCxnSpPr>
          <p:cNvPr id="5" name="Straight Connector 4">
            <a:extLst>
              <a:ext uri="{FF2B5EF4-FFF2-40B4-BE49-F238E27FC236}">
                <a16:creationId xmlns:a16="http://schemas.microsoft.com/office/drawing/2014/main" id="{06797A9D-E6FB-4D9F-95C2-96DAA13D681E}"/>
              </a:ext>
            </a:extLst>
          </p:cNvPr>
          <p:cNvCxnSpPr/>
          <p:nvPr/>
        </p:nvCxnSpPr>
        <p:spPr>
          <a:xfrm>
            <a:off x="2562578" y="1715911"/>
            <a:ext cx="0" cy="3217333"/>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D67FA2D9-12A0-4FAC-B8FE-95A397BA68B8}"/>
              </a:ext>
            </a:extLst>
          </p:cNvPr>
          <p:cNvCxnSpPr/>
          <p:nvPr/>
        </p:nvCxnSpPr>
        <p:spPr>
          <a:xfrm>
            <a:off x="4509913" y="1710265"/>
            <a:ext cx="0" cy="3217333"/>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82832F7F-F6DF-433B-9F0A-8489A79AB376}"/>
              </a:ext>
            </a:extLst>
          </p:cNvPr>
          <p:cNvCxnSpPr/>
          <p:nvPr/>
        </p:nvCxnSpPr>
        <p:spPr>
          <a:xfrm>
            <a:off x="6722537" y="1721554"/>
            <a:ext cx="0" cy="3217333"/>
          </a:xfrm>
          <a:prstGeom prst="line">
            <a:avLst/>
          </a:prstGeom>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BE8678B4-9876-466D-A981-70429F759DCE}"/>
              </a:ext>
            </a:extLst>
          </p:cNvPr>
          <p:cNvSpPr txBox="1"/>
          <p:nvPr/>
        </p:nvSpPr>
        <p:spPr>
          <a:xfrm>
            <a:off x="1425229" y="2762577"/>
            <a:ext cx="1010341" cy="369332"/>
          </a:xfrm>
          <a:prstGeom prst="rect">
            <a:avLst/>
          </a:prstGeom>
          <a:noFill/>
        </p:spPr>
        <p:txBody>
          <a:bodyPr wrap="square" rtlCol="0">
            <a:spAutoFit/>
          </a:bodyPr>
          <a:lstStyle/>
          <a:p>
            <a:r>
              <a:rPr lang="en-US" b="1" dirty="0"/>
              <a:t>Region 1</a:t>
            </a:r>
          </a:p>
        </p:txBody>
      </p:sp>
      <p:sp>
        <p:nvSpPr>
          <p:cNvPr id="11" name="TextBox 10">
            <a:extLst>
              <a:ext uri="{FF2B5EF4-FFF2-40B4-BE49-F238E27FC236}">
                <a16:creationId xmlns:a16="http://schemas.microsoft.com/office/drawing/2014/main" id="{961BC3AB-4F0B-44B4-80A5-E782538E5159}"/>
              </a:ext>
            </a:extLst>
          </p:cNvPr>
          <p:cNvSpPr txBox="1"/>
          <p:nvPr/>
        </p:nvSpPr>
        <p:spPr>
          <a:xfrm>
            <a:off x="2949242" y="2759372"/>
            <a:ext cx="1010341" cy="369332"/>
          </a:xfrm>
          <a:prstGeom prst="rect">
            <a:avLst/>
          </a:prstGeom>
          <a:noFill/>
        </p:spPr>
        <p:txBody>
          <a:bodyPr wrap="square" rtlCol="0">
            <a:spAutoFit/>
          </a:bodyPr>
          <a:lstStyle/>
          <a:p>
            <a:r>
              <a:rPr lang="en-US" b="1" dirty="0"/>
              <a:t>Region 2</a:t>
            </a:r>
          </a:p>
        </p:txBody>
      </p:sp>
      <p:sp>
        <p:nvSpPr>
          <p:cNvPr id="12" name="TextBox 11">
            <a:extLst>
              <a:ext uri="{FF2B5EF4-FFF2-40B4-BE49-F238E27FC236}">
                <a16:creationId xmlns:a16="http://schemas.microsoft.com/office/drawing/2014/main" id="{25A6F759-CA15-4344-A4FD-6567641FDACB}"/>
              </a:ext>
            </a:extLst>
          </p:cNvPr>
          <p:cNvSpPr txBox="1"/>
          <p:nvPr/>
        </p:nvSpPr>
        <p:spPr>
          <a:xfrm>
            <a:off x="5060244" y="2762577"/>
            <a:ext cx="1010341" cy="369332"/>
          </a:xfrm>
          <a:prstGeom prst="rect">
            <a:avLst/>
          </a:prstGeom>
          <a:noFill/>
        </p:spPr>
        <p:txBody>
          <a:bodyPr wrap="square" rtlCol="0">
            <a:spAutoFit/>
          </a:bodyPr>
          <a:lstStyle/>
          <a:p>
            <a:r>
              <a:rPr lang="en-US" b="1" dirty="0"/>
              <a:t>Region 3</a:t>
            </a:r>
          </a:p>
        </p:txBody>
      </p:sp>
      <p:sp>
        <p:nvSpPr>
          <p:cNvPr id="13" name="TextBox 12">
            <a:extLst>
              <a:ext uri="{FF2B5EF4-FFF2-40B4-BE49-F238E27FC236}">
                <a16:creationId xmlns:a16="http://schemas.microsoft.com/office/drawing/2014/main" id="{B4737752-2141-43C1-A174-42DF2EAA5EFB}"/>
              </a:ext>
            </a:extLst>
          </p:cNvPr>
          <p:cNvSpPr txBox="1"/>
          <p:nvPr/>
        </p:nvSpPr>
        <p:spPr>
          <a:xfrm>
            <a:off x="6942647" y="2759372"/>
            <a:ext cx="1010341" cy="369332"/>
          </a:xfrm>
          <a:prstGeom prst="rect">
            <a:avLst/>
          </a:prstGeom>
          <a:noFill/>
        </p:spPr>
        <p:txBody>
          <a:bodyPr wrap="square" rtlCol="0">
            <a:spAutoFit/>
          </a:bodyPr>
          <a:lstStyle/>
          <a:p>
            <a:r>
              <a:rPr lang="en-US" b="1" dirty="0"/>
              <a:t>Region 4</a:t>
            </a:r>
          </a:p>
        </p:txBody>
      </p:sp>
      <p:sp>
        <p:nvSpPr>
          <p:cNvPr id="14" name="TextBox 13">
            <a:extLst>
              <a:ext uri="{FF2B5EF4-FFF2-40B4-BE49-F238E27FC236}">
                <a16:creationId xmlns:a16="http://schemas.microsoft.com/office/drawing/2014/main" id="{C392D2B3-0425-4E46-9557-B08315752982}"/>
              </a:ext>
            </a:extLst>
          </p:cNvPr>
          <p:cNvSpPr txBox="1"/>
          <p:nvPr/>
        </p:nvSpPr>
        <p:spPr>
          <a:xfrm>
            <a:off x="1896542" y="1314473"/>
            <a:ext cx="1557855" cy="369332"/>
          </a:xfrm>
          <a:prstGeom prst="rect">
            <a:avLst/>
          </a:prstGeom>
          <a:noFill/>
        </p:spPr>
        <p:txBody>
          <a:bodyPr wrap="square" rtlCol="0">
            <a:spAutoFit/>
          </a:bodyPr>
          <a:lstStyle/>
          <a:p>
            <a:r>
              <a:rPr lang="en-US" b="1" dirty="0"/>
              <a:t>Cut-in Speed</a:t>
            </a:r>
          </a:p>
        </p:txBody>
      </p:sp>
      <p:sp>
        <p:nvSpPr>
          <p:cNvPr id="15" name="TextBox 14">
            <a:extLst>
              <a:ext uri="{FF2B5EF4-FFF2-40B4-BE49-F238E27FC236}">
                <a16:creationId xmlns:a16="http://schemas.microsoft.com/office/drawing/2014/main" id="{A6973031-6B45-49BE-BCE9-A6DE2095A801}"/>
              </a:ext>
            </a:extLst>
          </p:cNvPr>
          <p:cNvSpPr txBox="1"/>
          <p:nvPr/>
        </p:nvSpPr>
        <p:spPr>
          <a:xfrm>
            <a:off x="3759215" y="1308813"/>
            <a:ext cx="1557855" cy="369332"/>
          </a:xfrm>
          <a:prstGeom prst="rect">
            <a:avLst/>
          </a:prstGeom>
          <a:noFill/>
        </p:spPr>
        <p:txBody>
          <a:bodyPr wrap="square" rtlCol="0">
            <a:spAutoFit/>
          </a:bodyPr>
          <a:lstStyle/>
          <a:p>
            <a:r>
              <a:rPr lang="en-US" b="1" dirty="0"/>
              <a:t>Rated Speed</a:t>
            </a:r>
          </a:p>
        </p:txBody>
      </p:sp>
      <p:sp>
        <p:nvSpPr>
          <p:cNvPr id="16" name="TextBox 15">
            <a:extLst>
              <a:ext uri="{FF2B5EF4-FFF2-40B4-BE49-F238E27FC236}">
                <a16:creationId xmlns:a16="http://schemas.microsoft.com/office/drawing/2014/main" id="{E020CF12-0BB2-4686-8919-C2CF020D9A6F}"/>
              </a:ext>
            </a:extLst>
          </p:cNvPr>
          <p:cNvSpPr txBox="1"/>
          <p:nvPr/>
        </p:nvSpPr>
        <p:spPr>
          <a:xfrm>
            <a:off x="5943609" y="1314473"/>
            <a:ext cx="1557855" cy="369332"/>
          </a:xfrm>
          <a:prstGeom prst="rect">
            <a:avLst/>
          </a:prstGeom>
          <a:noFill/>
        </p:spPr>
        <p:txBody>
          <a:bodyPr wrap="square" rtlCol="0">
            <a:spAutoFit/>
          </a:bodyPr>
          <a:lstStyle/>
          <a:p>
            <a:r>
              <a:rPr lang="en-US" b="1" dirty="0"/>
              <a:t>Cut-out Speed</a:t>
            </a:r>
          </a:p>
        </p:txBody>
      </p:sp>
      <p:grpSp>
        <p:nvGrpSpPr>
          <p:cNvPr id="25" name="Group 24">
            <a:extLst>
              <a:ext uri="{FF2B5EF4-FFF2-40B4-BE49-F238E27FC236}">
                <a16:creationId xmlns:a16="http://schemas.microsoft.com/office/drawing/2014/main" id="{BC0BDF3B-A7DF-483F-9BA3-72E1332C9C42}"/>
              </a:ext>
            </a:extLst>
          </p:cNvPr>
          <p:cNvGrpSpPr/>
          <p:nvPr/>
        </p:nvGrpSpPr>
        <p:grpSpPr>
          <a:xfrm>
            <a:off x="7131727" y="2842640"/>
            <a:ext cx="632179" cy="245533"/>
            <a:chOff x="1930399" y="5599289"/>
            <a:chExt cx="632179" cy="245533"/>
          </a:xfrm>
        </p:grpSpPr>
        <p:cxnSp>
          <p:nvCxnSpPr>
            <p:cNvPr id="18" name="Straight Connector 17">
              <a:extLst>
                <a:ext uri="{FF2B5EF4-FFF2-40B4-BE49-F238E27FC236}">
                  <a16:creationId xmlns:a16="http://schemas.microsoft.com/office/drawing/2014/main" id="{D169D361-FC9F-4FB2-A5E6-9932E0F0A50B}"/>
                </a:ext>
              </a:extLst>
            </p:cNvPr>
            <p:cNvCxnSpPr>
              <a:cxnSpLocks/>
            </p:cNvCxnSpPr>
            <p:nvPr/>
          </p:nvCxnSpPr>
          <p:spPr>
            <a:xfrm>
              <a:off x="1930399" y="5599289"/>
              <a:ext cx="632179" cy="245533"/>
            </a:xfrm>
            <a:prstGeom prst="line">
              <a:avLst/>
            </a:prstGeom>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54C8D271-A119-4986-9685-F4437894B3D1}"/>
                </a:ext>
              </a:extLst>
            </p:cNvPr>
            <p:cNvCxnSpPr>
              <a:cxnSpLocks/>
            </p:cNvCxnSpPr>
            <p:nvPr/>
          </p:nvCxnSpPr>
          <p:spPr>
            <a:xfrm flipV="1">
              <a:off x="1930399" y="5628921"/>
              <a:ext cx="632179" cy="186267"/>
            </a:xfrm>
            <a:prstGeom prst="line">
              <a:avLst/>
            </a:prstGeom>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139191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General Control Objectives</a:t>
            </a:r>
          </a:p>
        </p:txBody>
      </p:sp>
      <p:sp>
        <p:nvSpPr>
          <p:cNvPr id="2" name="TextBox 1"/>
          <p:cNvSpPr txBox="1"/>
          <p:nvPr/>
        </p:nvSpPr>
        <p:spPr>
          <a:xfrm>
            <a:off x="902367" y="685800"/>
            <a:ext cx="7327233" cy="707886"/>
          </a:xfrm>
          <a:prstGeom prst="rect">
            <a:avLst/>
          </a:prstGeom>
          <a:noFill/>
        </p:spPr>
        <p:txBody>
          <a:bodyPr wrap="square" rtlCol="0">
            <a:spAutoFit/>
          </a:bodyPr>
          <a:lstStyle/>
          <a:p>
            <a:r>
              <a:rPr lang="en-US" sz="2000" dirty="0"/>
              <a:t>To maximize power capture, a controller should maintain the peak of the performance curve </a:t>
            </a:r>
            <a:r>
              <a:rPr lang="el-GR" sz="2000" i="1" dirty="0"/>
              <a:t>λ</a:t>
            </a:r>
            <a:r>
              <a:rPr lang="en-US" sz="2000" i="1" baseline="30000" dirty="0"/>
              <a:t>*</a:t>
            </a:r>
            <a:r>
              <a:rPr lang="en-US" sz="2000" dirty="0"/>
              <a:t> in turbulent inflow  </a:t>
            </a:r>
          </a:p>
        </p:txBody>
      </p:sp>
      <p:graphicFrame>
        <p:nvGraphicFramePr>
          <p:cNvPr id="5" name="Object 4"/>
          <p:cNvGraphicFramePr>
            <a:graphicFrameLocks noChangeAspect="1"/>
          </p:cNvGraphicFramePr>
          <p:nvPr>
            <p:extLst/>
          </p:nvPr>
        </p:nvGraphicFramePr>
        <p:xfrm>
          <a:off x="3119438" y="1600200"/>
          <a:ext cx="2905125" cy="533400"/>
        </p:xfrm>
        <a:graphic>
          <a:graphicData uri="http://schemas.openxmlformats.org/presentationml/2006/ole">
            <mc:AlternateContent xmlns:mc="http://schemas.openxmlformats.org/markup-compatibility/2006">
              <mc:Choice xmlns:v="urn:schemas-microsoft-com:vml" Requires="v">
                <p:oleObj spid="_x0000_s22579" name="Equation" r:id="rId6" imgW="1244520" imgH="228600" progId="Equation.DSMT4">
                  <p:embed/>
                </p:oleObj>
              </mc:Choice>
              <mc:Fallback>
                <p:oleObj name="Equation" r:id="rId6" imgW="1244520" imgH="228600" progId="Equation.DSMT4">
                  <p:embed/>
                  <p:pic>
                    <p:nvPicPr>
                      <p:cNvPr id="5" name="Object 4"/>
                      <p:cNvPicPr/>
                      <p:nvPr/>
                    </p:nvPicPr>
                    <p:blipFill>
                      <a:blip r:embed="rId7"/>
                      <a:stretch>
                        <a:fillRect/>
                      </a:stretch>
                    </p:blipFill>
                    <p:spPr>
                      <a:xfrm>
                        <a:off x="3119438" y="1600200"/>
                        <a:ext cx="2905125" cy="533400"/>
                      </a:xfrm>
                      <a:prstGeom prst="rect">
                        <a:avLst/>
                      </a:prstGeom>
                    </p:spPr>
                  </p:pic>
                </p:oleObj>
              </mc:Fallback>
            </mc:AlternateContent>
          </a:graphicData>
        </a:graphic>
      </p:graphicFrame>
      <p:sp>
        <p:nvSpPr>
          <p:cNvPr id="4" name="Rectangle 3"/>
          <p:cNvSpPr/>
          <p:nvPr/>
        </p:nvSpPr>
        <p:spPr>
          <a:xfrm>
            <a:off x="5272735" y="1524000"/>
            <a:ext cx="762000" cy="686077"/>
          </a:xfrm>
          <a:prstGeom prst="rect">
            <a:avLst/>
          </a:prstGeom>
          <a:noFill/>
          <a:ln w="57150"/>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8" name="vidFil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905000" y="2401392"/>
            <a:ext cx="5334000" cy="4000500"/>
          </a:xfrm>
          <a:prstGeom prst="rect">
            <a:avLst/>
          </a:prstGeom>
        </p:spPr>
      </p:pic>
      <p:sp>
        <p:nvSpPr>
          <p:cNvPr id="3" name="Slide Number Placeholder 2">
            <a:extLst>
              <a:ext uri="{FF2B5EF4-FFF2-40B4-BE49-F238E27FC236}">
                <a16:creationId xmlns:a16="http://schemas.microsoft.com/office/drawing/2014/main" id="{76D234D7-9F2D-47DE-B594-929CEF712F34}"/>
              </a:ext>
            </a:extLst>
          </p:cNvPr>
          <p:cNvSpPr>
            <a:spLocks noGrp="1"/>
          </p:cNvSpPr>
          <p:nvPr>
            <p:ph type="sldNum" sz="quarter" idx="12"/>
          </p:nvPr>
        </p:nvSpPr>
        <p:spPr/>
        <p:txBody>
          <a:bodyPr/>
          <a:lstStyle/>
          <a:p>
            <a:fld id="{C0F325E9-493D-4743-B1E1-B25E1D42752C}" type="slidenum">
              <a:rPr lang="en-US" smtClean="0"/>
              <a:t>14</a:t>
            </a:fld>
            <a:endParaRPr lang="en-US"/>
          </a:p>
        </p:txBody>
      </p:sp>
      <p:pic>
        <p:nvPicPr>
          <p:cNvPr id="9" name="Picture 8">
            <a:extLst>
              <a:ext uri="{FF2B5EF4-FFF2-40B4-BE49-F238E27FC236}">
                <a16:creationId xmlns:a16="http://schemas.microsoft.com/office/drawing/2014/main" id="{812510ED-EAF2-4CD4-A8B4-31DD2AD3B5E2}"/>
              </a:ext>
            </a:extLst>
          </p:cNvPr>
          <p:cNvPicPr>
            <a:picLocks noChangeAspect="1"/>
          </p:cNvPicPr>
          <p:nvPr/>
        </p:nvPicPr>
        <p:blipFill>
          <a:blip r:embed="rId9"/>
          <a:stretch>
            <a:fillRect/>
          </a:stretch>
        </p:blipFill>
        <p:spPr>
          <a:xfrm>
            <a:off x="7275096" y="6104049"/>
            <a:ext cx="1161918" cy="297843"/>
          </a:xfrm>
          <a:prstGeom prst="rect">
            <a:avLst/>
          </a:prstGeom>
        </p:spPr>
      </p:pic>
    </p:spTree>
    <p:extLst>
      <p:ext uri="{BB962C8B-B14F-4D97-AF65-F5344CB8AC3E}">
        <p14:creationId xmlns:p14="http://schemas.microsoft.com/office/powerpoint/2010/main" val="33660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8"/>
                </p:tgtEl>
              </p:cMediaNode>
            </p:video>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Objectives</a:t>
            </a:r>
          </a:p>
        </p:txBody>
      </p:sp>
      <p:sp>
        <p:nvSpPr>
          <p:cNvPr id="3" name="Slide Number Placeholder 2"/>
          <p:cNvSpPr>
            <a:spLocks noGrp="1"/>
          </p:cNvSpPr>
          <p:nvPr>
            <p:ph type="sldNum" sz="quarter" idx="12"/>
          </p:nvPr>
        </p:nvSpPr>
        <p:spPr/>
        <p:txBody>
          <a:bodyPr/>
          <a:lstStyle/>
          <a:p>
            <a:fld id="{C0F325E9-493D-4743-B1E1-B25E1D42752C}" type="slidenum">
              <a:rPr lang="en-US" smtClean="0"/>
              <a:t>15</a:t>
            </a:fld>
            <a:endParaRPr lang="en-US"/>
          </a:p>
        </p:txBody>
      </p:sp>
      <p:sp>
        <p:nvSpPr>
          <p:cNvPr id="2" name="TextBox 1">
            <a:extLst>
              <a:ext uri="{FF2B5EF4-FFF2-40B4-BE49-F238E27FC236}">
                <a16:creationId xmlns:a16="http://schemas.microsoft.com/office/drawing/2014/main" id="{5AE2F204-E5AF-41D1-A513-9711A2C65359}"/>
              </a:ext>
            </a:extLst>
          </p:cNvPr>
          <p:cNvSpPr txBox="1"/>
          <p:nvPr/>
        </p:nvSpPr>
        <p:spPr>
          <a:xfrm>
            <a:off x="883577" y="847681"/>
            <a:ext cx="7490402" cy="4093428"/>
          </a:xfrm>
          <a:prstGeom prst="rect">
            <a:avLst/>
          </a:prstGeom>
          <a:noFill/>
        </p:spPr>
        <p:txBody>
          <a:bodyPr wrap="square" rtlCol="0">
            <a:spAutoFit/>
          </a:bodyPr>
          <a:lstStyle/>
          <a:p>
            <a:r>
              <a:rPr lang="en-US" sz="2000" b="1" dirty="0">
                <a:sym typeface="Wingdings" panose="05000000000000000000" pitchFamily="2" charset="2"/>
              </a:rPr>
              <a:t>Develop a simple, effective  Region 2 and Region 3 control law broadly applicable to cross-flow turbines at current technology levels</a:t>
            </a:r>
            <a:endParaRPr lang="en-US" sz="2000" b="1" dirty="0"/>
          </a:p>
          <a:p>
            <a:endParaRPr lang="en-US" sz="2000" dirty="0"/>
          </a:p>
          <a:p>
            <a:pPr marL="285750" indent="-285750">
              <a:buFont typeface="Arial" panose="020B0604020202020204" pitchFamily="34" charset="0"/>
              <a:buChar char="•"/>
            </a:pPr>
            <a:r>
              <a:rPr lang="en-US" sz="2000" dirty="0"/>
              <a:t>Transition stably, smoothly, and automatically between objectives</a:t>
            </a:r>
          </a:p>
          <a:p>
            <a:pPr marL="285750" indent="-285750">
              <a:buFont typeface="Arial" panose="020B0604020202020204" pitchFamily="34" charset="0"/>
              <a:buChar char="•"/>
            </a:pPr>
            <a:r>
              <a:rPr lang="en-US" sz="2000" dirty="0"/>
              <a:t>Mitigate intracycle variations when tracking power</a:t>
            </a:r>
          </a:p>
          <a:p>
            <a:pPr marL="285750" indent="-285750">
              <a:buFont typeface="Arial" panose="020B0604020202020204" pitchFamily="34" charset="0"/>
              <a:buChar char="•"/>
            </a:pPr>
            <a:r>
              <a:rPr lang="en-US" sz="2000" dirty="0"/>
              <a:t>Using minimal sensors</a:t>
            </a:r>
          </a:p>
          <a:p>
            <a:pPr marL="285750" indent="-285750">
              <a:buFont typeface="Arial" panose="020B0604020202020204" pitchFamily="34" charset="0"/>
              <a:buChar char="•"/>
            </a:pPr>
            <a:r>
              <a:rPr lang="en-US" sz="2000" dirty="0"/>
              <a:t>Without inflow measurement</a:t>
            </a:r>
          </a:p>
          <a:p>
            <a:pPr marL="285750" indent="-285750">
              <a:buFont typeface="Arial" panose="020B0604020202020204" pitchFamily="34" charset="0"/>
              <a:buChar char="•"/>
            </a:pPr>
            <a:r>
              <a:rPr lang="en-US" sz="2000" dirty="0"/>
              <a:t>Without a phase-resolved turbine model</a:t>
            </a:r>
          </a:p>
          <a:p>
            <a:pPr marL="285750" indent="-285750">
              <a:buFont typeface="Arial" panose="020B0604020202020204" pitchFamily="34" charset="0"/>
              <a:buChar char="•"/>
            </a:pPr>
            <a:r>
              <a:rPr lang="en-US" sz="2000" dirty="0"/>
              <a:t>Without “motoring” the turbine (i.e., </a:t>
            </a:r>
            <a:r>
              <a:rPr lang="en-US" sz="2000" dirty="0" err="1"/>
              <a:t>τ</a:t>
            </a:r>
            <a:r>
              <a:rPr lang="en-US" sz="2000" baseline="-25000" dirty="0" err="1"/>
              <a:t>c</a:t>
            </a:r>
            <a:r>
              <a:rPr lang="en-US" sz="2000" dirty="0"/>
              <a:t>&gt;0)</a:t>
            </a:r>
          </a:p>
          <a:p>
            <a:pPr marL="285750" indent="-285750">
              <a:buFont typeface="Arial" panose="020B0604020202020204" pitchFamily="34" charset="0"/>
              <a:buChar char="•"/>
            </a:pPr>
            <a:r>
              <a:rPr lang="en-US" sz="2000" dirty="0"/>
              <a:t>Be device-agnostic</a:t>
            </a:r>
          </a:p>
          <a:p>
            <a:endParaRPr lang="en-US" sz="2000" dirty="0"/>
          </a:p>
          <a:p>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535374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Approach</a:t>
            </a:r>
          </a:p>
        </p:txBody>
      </p:sp>
      <p:sp>
        <p:nvSpPr>
          <p:cNvPr id="3" name="Slide Number Placeholder 2"/>
          <p:cNvSpPr>
            <a:spLocks noGrp="1"/>
          </p:cNvSpPr>
          <p:nvPr>
            <p:ph type="sldNum" sz="quarter" idx="12"/>
          </p:nvPr>
        </p:nvSpPr>
        <p:spPr/>
        <p:txBody>
          <a:bodyPr/>
          <a:lstStyle/>
          <a:p>
            <a:fld id="{C0F325E9-493D-4743-B1E1-B25E1D42752C}" type="slidenum">
              <a:rPr lang="en-US" smtClean="0"/>
              <a:t>16</a:t>
            </a:fld>
            <a:endParaRPr lang="en-US"/>
          </a:p>
        </p:txBody>
      </p:sp>
      <p:sp>
        <p:nvSpPr>
          <p:cNvPr id="2" name="TextBox 1">
            <a:extLst>
              <a:ext uri="{FF2B5EF4-FFF2-40B4-BE49-F238E27FC236}">
                <a16:creationId xmlns:a16="http://schemas.microsoft.com/office/drawing/2014/main" id="{5AE2F204-E5AF-41D1-A513-9711A2C65359}"/>
              </a:ext>
            </a:extLst>
          </p:cNvPr>
          <p:cNvSpPr txBox="1"/>
          <p:nvPr/>
        </p:nvSpPr>
        <p:spPr>
          <a:xfrm>
            <a:off x="553453" y="904126"/>
            <a:ext cx="7676147" cy="6247864"/>
          </a:xfrm>
          <a:prstGeom prst="rect">
            <a:avLst/>
          </a:prstGeom>
          <a:noFill/>
        </p:spPr>
        <p:txBody>
          <a:bodyPr wrap="square" rtlCol="0">
            <a:spAutoFit/>
          </a:bodyPr>
          <a:lstStyle/>
          <a:p>
            <a:r>
              <a:rPr lang="en-US" sz="2000" dirty="0"/>
              <a:t>Non-linear maximum power-point control to obtain Region 2 objectives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Non-linear “model inverse” over-speed control for Region 3 objectives</a:t>
            </a:r>
          </a:p>
          <a:p>
            <a:endParaRPr lang="en-US" sz="2000" dirty="0"/>
          </a:p>
          <a:p>
            <a:r>
              <a:rPr lang="en-US" sz="2000" dirty="0"/>
              <a:t>Mechanical power available at power-take-off</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graphicFrame>
        <p:nvGraphicFramePr>
          <p:cNvPr id="6" name="Object 5">
            <a:extLst>
              <a:ext uri="{FF2B5EF4-FFF2-40B4-BE49-F238E27FC236}">
                <a16:creationId xmlns:a16="http://schemas.microsoft.com/office/drawing/2014/main" id="{B5CB78E1-6C7E-44DF-8EFC-3B1748895EA2}"/>
              </a:ext>
            </a:extLst>
          </p:cNvPr>
          <p:cNvGraphicFramePr>
            <a:graphicFrameLocks noChangeAspect="1"/>
          </p:cNvGraphicFramePr>
          <p:nvPr>
            <p:extLst>
              <p:ext uri="{D42A27DB-BD31-4B8C-83A1-F6EECF244321}">
                <p14:modId xmlns:p14="http://schemas.microsoft.com/office/powerpoint/2010/main" val="1249273475"/>
              </p:ext>
            </p:extLst>
          </p:nvPr>
        </p:nvGraphicFramePr>
        <p:xfrm>
          <a:off x="965553" y="1552648"/>
          <a:ext cx="1570038" cy="595313"/>
        </p:xfrm>
        <a:graphic>
          <a:graphicData uri="http://schemas.openxmlformats.org/presentationml/2006/ole">
            <mc:AlternateContent xmlns:mc="http://schemas.openxmlformats.org/markup-compatibility/2006">
              <mc:Choice xmlns:v="urn:schemas-microsoft-com:vml" Requires="v">
                <p:oleObj spid="_x0000_s4390" name="Equation" r:id="rId4" imgW="672840" imgH="253800" progId="Equation.DSMT4">
                  <p:embed/>
                </p:oleObj>
              </mc:Choice>
              <mc:Fallback>
                <p:oleObj name="Equation" r:id="rId4" imgW="672840" imgH="253800" progId="Equation.DSMT4">
                  <p:embed/>
                  <p:pic>
                    <p:nvPicPr>
                      <p:cNvPr id="10" name="Object 9">
                        <a:extLst>
                          <a:ext uri="{FF2B5EF4-FFF2-40B4-BE49-F238E27FC236}">
                            <a16:creationId xmlns:a16="http://schemas.microsoft.com/office/drawing/2014/main" id="{40AC9A84-50B0-4597-9088-AD467262800F}"/>
                          </a:ext>
                        </a:extLst>
                      </p:cNvPr>
                      <p:cNvPicPr/>
                      <p:nvPr/>
                    </p:nvPicPr>
                    <p:blipFill>
                      <a:blip r:embed="rId5"/>
                      <a:stretch>
                        <a:fillRect/>
                      </a:stretch>
                    </p:blipFill>
                    <p:spPr>
                      <a:xfrm>
                        <a:off x="965553" y="1552648"/>
                        <a:ext cx="1570038" cy="59531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D24B340-CEB3-4A8F-BAB4-BE58B2F7EA6F}"/>
              </a:ext>
            </a:extLst>
          </p:cNvPr>
          <p:cNvGraphicFramePr>
            <a:graphicFrameLocks noChangeAspect="1"/>
          </p:cNvGraphicFramePr>
          <p:nvPr>
            <p:extLst>
              <p:ext uri="{D42A27DB-BD31-4B8C-83A1-F6EECF244321}">
                <p14:modId xmlns:p14="http://schemas.microsoft.com/office/powerpoint/2010/main" val="2803941934"/>
              </p:ext>
            </p:extLst>
          </p:nvPr>
        </p:nvGraphicFramePr>
        <p:xfrm>
          <a:off x="998008" y="2190738"/>
          <a:ext cx="2487612" cy="1071563"/>
        </p:xfrm>
        <a:graphic>
          <a:graphicData uri="http://schemas.openxmlformats.org/presentationml/2006/ole">
            <mc:AlternateContent xmlns:mc="http://schemas.openxmlformats.org/markup-compatibility/2006">
              <mc:Choice xmlns:v="urn:schemas-microsoft-com:vml" Requires="v">
                <p:oleObj spid="_x0000_s4391" name="Equation" r:id="rId6" imgW="1066680" imgH="457200" progId="Equation.DSMT4">
                  <p:embed/>
                </p:oleObj>
              </mc:Choice>
              <mc:Fallback>
                <p:oleObj name="Equation" r:id="rId6" imgW="1066680" imgH="457200" progId="Equation.DSMT4">
                  <p:embed/>
                  <p:pic>
                    <p:nvPicPr>
                      <p:cNvPr id="6" name="Object 5">
                        <a:extLst>
                          <a:ext uri="{FF2B5EF4-FFF2-40B4-BE49-F238E27FC236}">
                            <a16:creationId xmlns:a16="http://schemas.microsoft.com/office/drawing/2014/main" id="{B5CB78E1-6C7E-44DF-8EFC-3B1748895EA2}"/>
                          </a:ext>
                        </a:extLst>
                      </p:cNvPr>
                      <p:cNvPicPr/>
                      <p:nvPr/>
                    </p:nvPicPr>
                    <p:blipFill>
                      <a:blip r:embed="rId7"/>
                      <a:stretch>
                        <a:fillRect/>
                      </a:stretch>
                    </p:blipFill>
                    <p:spPr>
                      <a:xfrm>
                        <a:off x="998008" y="2190738"/>
                        <a:ext cx="2487612" cy="1071563"/>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86D48EC-AE2E-4A88-AB42-BACA8B5459A9}"/>
              </a:ext>
            </a:extLst>
          </p:cNvPr>
          <p:cNvSpPr txBox="1"/>
          <p:nvPr/>
        </p:nvSpPr>
        <p:spPr>
          <a:xfrm>
            <a:off x="4277348" y="1889962"/>
            <a:ext cx="4569997" cy="646331"/>
          </a:xfrm>
          <a:prstGeom prst="rect">
            <a:avLst/>
          </a:prstGeom>
          <a:noFill/>
        </p:spPr>
        <p:txBody>
          <a:bodyPr wrap="square" rtlCol="0">
            <a:spAutoFit/>
          </a:bodyPr>
          <a:lstStyle/>
          <a:p>
            <a:r>
              <a:rPr lang="en-US" sz="1200" dirty="0"/>
              <a:t>D. Forbush, R. </a:t>
            </a:r>
            <a:r>
              <a:rPr lang="en-US" sz="1200" dirty="0" err="1"/>
              <a:t>Cavagnaro</a:t>
            </a:r>
            <a:r>
              <a:rPr lang="en-US" sz="1200" dirty="0"/>
              <a:t>, B. </a:t>
            </a:r>
            <a:r>
              <a:rPr lang="en-US" sz="1200" dirty="0" err="1"/>
              <a:t>Polagye</a:t>
            </a:r>
            <a:r>
              <a:rPr lang="en-US" sz="1200" dirty="0"/>
              <a:t>, “Multi-mode evaluation of power-maximizing cross-flow turbine controllers,” </a:t>
            </a:r>
            <a:r>
              <a:rPr lang="en-US" sz="1200" i="1" dirty="0"/>
              <a:t>Int. J. Marine Energy, </a:t>
            </a:r>
            <a:r>
              <a:rPr lang="en-US" sz="1200" dirty="0"/>
              <a:t>vol. 20, pp. 80-96, 2017.</a:t>
            </a:r>
          </a:p>
        </p:txBody>
      </p:sp>
      <p:graphicFrame>
        <p:nvGraphicFramePr>
          <p:cNvPr id="9" name="Object 8">
            <a:extLst>
              <a:ext uri="{FF2B5EF4-FFF2-40B4-BE49-F238E27FC236}">
                <a16:creationId xmlns:a16="http://schemas.microsoft.com/office/drawing/2014/main" id="{2403A388-BB95-4D36-9F60-9CFB4435F59A}"/>
              </a:ext>
            </a:extLst>
          </p:cNvPr>
          <p:cNvGraphicFramePr>
            <a:graphicFrameLocks noChangeAspect="1"/>
          </p:cNvGraphicFramePr>
          <p:nvPr>
            <p:extLst>
              <p:ext uri="{D42A27DB-BD31-4B8C-83A1-F6EECF244321}">
                <p14:modId xmlns:p14="http://schemas.microsoft.com/office/powerpoint/2010/main" val="3181401481"/>
              </p:ext>
            </p:extLst>
          </p:nvPr>
        </p:nvGraphicFramePr>
        <p:xfrm>
          <a:off x="942975" y="4978196"/>
          <a:ext cx="2044700" cy="565150"/>
        </p:xfrm>
        <a:graphic>
          <a:graphicData uri="http://schemas.openxmlformats.org/presentationml/2006/ole">
            <mc:AlternateContent xmlns:mc="http://schemas.openxmlformats.org/markup-compatibility/2006">
              <mc:Choice xmlns:v="urn:schemas-microsoft-com:vml" Requires="v">
                <p:oleObj spid="_x0000_s4392" name="Equation" r:id="rId8" imgW="876240" imgH="241200" progId="Equation.DSMT4">
                  <p:embed/>
                </p:oleObj>
              </mc:Choice>
              <mc:Fallback>
                <p:oleObj name="Equation" r:id="rId8" imgW="876240" imgH="241200" progId="Equation.DSMT4">
                  <p:embed/>
                  <p:pic>
                    <p:nvPicPr>
                      <p:cNvPr id="6" name="Object 5">
                        <a:extLst>
                          <a:ext uri="{FF2B5EF4-FFF2-40B4-BE49-F238E27FC236}">
                            <a16:creationId xmlns:a16="http://schemas.microsoft.com/office/drawing/2014/main" id="{B5CB78E1-6C7E-44DF-8EFC-3B1748895EA2}"/>
                          </a:ext>
                        </a:extLst>
                      </p:cNvPr>
                      <p:cNvPicPr/>
                      <p:nvPr/>
                    </p:nvPicPr>
                    <p:blipFill>
                      <a:blip r:embed="rId9"/>
                      <a:stretch>
                        <a:fillRect/>
                      </a:stretch>
                    </p:blipFill>
                    <p:spPr>
                      <a:xfrm>
                        <a:off x="942975" y="4978196"/>
                        <a:ext cx="2044700" cy="56515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948CB38A-773D-4F50-A07D-16C02A3302B3}"/>
              </a:ext>
            </a:extLst>
          </p:cNvPr>
          <p:cNvSpPr txBox="1"/>
          <p:nvPr/>
        </p:nvSpPr>
        <p:spPr>
          <a:xfrm>
            <a:off x="4277348" y="4959222"/>
            <a:ext cx="4569997" cy="646331"/>
          </a:xfrm>
          <a:prstGeom prst="rect">
            <a:avLst/>
          </a:prstGeom>
          <a:noFill/>
        </p:spPr>
        <p:txBody>
          <a:bodyPr wrap="square" rtlCol="0">
            <a:spAutoFit/>
          </a:bodyPr>
          <a:lstStyle/>
          <a:p>
            <a:r>
              <a:rPr lang="en-US" sz="1200" dirty="0"/>
              <a:t>D. Forbush, R. </a:t>
            </a:r>
            <a:r>
              <a:rPr lang="en-US" sz="1200" dirty="0" err="1"/>
              <a:t>Cavagnaro</a:t>
            </a:r>
            <a:r>
              <a:rPr lang="en-US" sz="1200" dirty="0"/>
              <a:t>, B. </a:t>
            </a:r>
            <a:r>
              <a:rPr lang="en-US" sz="1200" dirty="0" err="1"/>
              <a:t>Polagye</a:t>
            </a:r>
            <a:r>
              <a:rPr lang="en-US" sz="1200" dirty="0"/>
              <a:t>, “Power tracking control of cross-flow turbines,” In review with the </a:t>
            </a:r>
            <a:r>
              <a:rPr lang="en-US" sz="1200" i="1" dirty="0"/>
              <a:t>Journal of Renewable and Sustainable Energy.</a:t>
            </a:r>
            <a:endParaRPr lang="en-US" sz="1200" dirty="0"/>
          </a:p>
        </p:txBody>
      </p:sp>
      <p:graphicFrame>
        <p:nvGraphicFramePr>
          <p:cNvPr id="11" name="Object 10">
            <a:extLst>
              <a:ext uri="{FF2B5EF4-FFF2-40B4-BE49-F238E27FC236}">
                <a16:creationId xmlns:a16="http://schemas.microsoft.com/office/drawing/2014/main" id="{253F18E0-BD9E-4B42-9505-8A0DDD45BC96}"/>
              </a:ext>
            </a:extLst>
          </p:cNvPr>
          <p:cNvGraphicFramePr>
            <a:graphicFrameLocks noChangeAspect="1"/>
          </p:cNvGraphicFramePr>
          <p:nvPr>
            <p:extLst>
              <p:ext uri="{D42A27DB-BD31-4B8C-83A1-F6EECF244321}">
                <p14:modId xmlns:p14="http://schemas.microsoft.com/office/powerpoint/2010/main" val="2627724241"/>
              </p:ext>
            </p:extLst>
          </p:nvPr>
        </p:nvGraphicFramePr>
        <p:xfrm>
          <a:off x="6396736" y="3882094"/>
          <a:ext cx="1628775" cy="534987"/>
        </p:xfrm>
        <a:graphic>
          <a:graphicData uri="http://schemas.openxmlformats.org/presentationml/2006/ole">
            <mc:AlternateContent xmlns:mc="http://schemas.openxmlformats.org/markup-compatibility/2006">
              <mc:Choice xmlns:v="urn:schemas-microsoft-com:vml" Requires="v">
                <p:oleObj spid="_x0000_s4393" name="Equation" r:id="rId10" imgW="698400" imgH="228600" progId="Equation.DSMT4">
                  <p:embed/>
                </p:oleObj>
              </mc:Choice>
              <mc:Fallback>
                <p:oleObj name="Equation" r:id="rId10" imgW="698400" imgH="228600" progId="Equation.DSMT4">
                  <p:embed/>
                  <p:pic>
                    <p:nvPicPr>
                      <p:cNvPr id="10" name="Object 9">
                        <a:extLst>
                          <a:ext uri="{FF2B5EF4-FFF2-40B4-BE49-F238E27FC236}">
                            <a16:creationId xmlns:a16="http://schemas.microsoft.com/office/drawing/2014/main" id="{40AC9A84-50B0-4597-9088-AD467262800F}"/>
                          </a:ext>
                        </a:extLst>
                      </p:cNvPr>
                      <p:cNvPicPr/>
                      <p:nvPr/>
                    </p:nvPicPr>
                    <p:blipFill>
                      <a:blip r:embed="rId11"/>
                      <a:stretch>
                        <a:fillRect/>
                      </a:stretch>
                    </p:blipFill>
                    <p:spPr>
                      <a:xfrm>
                        <a:off x="6396736" y="3882094"/>
                        <a:ext cx="1628775" cy="534987"/>
                      </a:xfrm>
                      <a:prstGeom prst="rect">
                        <a:avLst/>
                      </a:prstGeom>
                    </p:spPr>
                  </p:pic>
                </p:oleObj>
              </mc:Fallback>
            </mc:AlternateContent>
          </a:graphicData>
        </a:graphic>
      </p:graphicFrame>
    </p:spTree>
    <p:extLst>
      <p:ext uri="{BB962C8B-B14F-4D97-AF65-F5344CB8AC3E}">
        <p14:creationId xmlns:p14="http://schemas.microsoft.com/office/powerpoint/2010/main" val="112573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DC56556-FD36-4E5D-B776-D8C9A9221223}"/>
              </a:ext>
            </a:extLst>
          </p:cNvPr>
          <p:cNvGrpSpPr/>
          <p:nvPr/>
        </p:nvGrpSpPr>
        <p:grpSpPr>
          <a:xfrm>
            <a:off x="2279357" y="2630183"/>
            <a:ext cx="4780197" cy="3486517"/>
            <a:chOff x="2279357" y="2630183"/>
            <a:chExt cx="4780197" cy="3486517"/>
          </a:xfrm>
        </p:grpSpPr>
        <p:pic>
          <p:nvPicPr>
            <p:cNvPr id="5" name="Picture 4">
              <a:extLst>
                <a:ext uri="{FF2B5EF4-FFF2-40B4-BE49-F238E27FC236}">
                  <a16:creationId xmlns:a16="http://schemas.microsoft.com/office/drawing/2014/main" id="{CD5AEC5A-0945-48C2-A3BA-361EA56DC490}"/>
                </a:ext>
              </a:extLst>
            </p:cNvPr>
            <p:cNvPicPr>
              <a:picLocks noChangeAspect="1"/>
            </p:cNvPicPr>
            <p:nvPr/>
          </p:nvPicPr>
          <p:blipFill>
            <a:blip r:embed="rId4"/>
            <a:stretch>
              <a:fillRect/>
            </a:stretch>
          </p:blipFill>
          <p:spPr>
            <a:xfrm>
              <a:off x="2279357" y="2630183"/>
              <a:ext cx="4646919" cy="3486517"/>
            </a:xfrm>
            <a:prstGeom prst="rect">
              <a:avLst/>
            </a:prstGeom>
          </p:spPr>
        </p:pic>
        <p:pic>
          <p:nvPicPr>
            <p:cNvPr id="11" name="Picture 10">
              <a:extLst>
                <a:ext uri="{FF2B5EF4-FFF2-40B4-BE49-F238E27FC236}">
                  <a16:creationId xmlns:a16="http://schemas.microsoft.com/office/drawing/2014/main" id="{DE4C77C0-020F-40AE-AA53-160CE18E19D4}"/>
                </a:ext>
              </a:extLst>
            </p:cNvPr>
            <p:cNvPicPr>
              <a:picLocks noChangeAspect="1"/>
            </p:cNvPicPr>
            <p:nvPr/>
          </p:nvPicPr>
          <p:blipFill>
            <a:blip r:embed="rId5"/>
            <a:stretch>
              <a:fillRect/>
            </a:stretch>
          </p:blipFill>
          <p:spPr>
            <a:xfrm>
              <a:off x="6534264" y="5055595"/>
              <a:ext cx="525290" cy="715011"/>
            </a:xfrm>
            <a:prstGeom prst="rect">
              <a:avLst/>
            </a:prstGeom>
          </p:spPr>
        </p:pic>
      </p:grpSp>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Approach-Transition</a:t>
            </a:r>
          </a:p>
        </p:txBody>
      </p:sp>
      <p:sp>
        <p:nvSpPr>
          <p:cNvPr id="3" name="Slide Number Placeholder 2"/>
          <p:cNvSpPr>
            <a:spLocks noGrp="1"/>
          </p:cNvSpPr>
          <p:nvPr>
            <p:ph type="sldNum" sz="quarter" idx="12"/>
          </p:nvPr>
        </p:nvSpPr>
        <p:spPr/>
        <p:txBody>
          <a:bodyPr/>
          <a:lstStyle/>
          <a:p>
            <a:fld id="{C0F325E9-493D-4743-B1E1-B25E1D42752C}" type="slidenum">
              <a:rPr lang="en-US" smtClean="0"/>
              <a:t>17</a:t>
            </a:fld>
            <a:endParaRPr lang="en-US"/>
          </a:p>
        </p:txBody>
      </p:sp>
      <p:sp>
        <p:nvSpPr>
          <p:cNvPr id="2" name="TextBox 1">
            <a:extLst>
              <a:ext uri="{FF2B5EF4-FFF2-40B4-BE49-F238E27FC236}">
                <a16:creationId xmlns:a16="http://schemas.microsoft.com/office/drawing/2014/main" id="{5AE2F204-E5AF-41D1-A513-9711A2C65359}"/>
              </a:ext>
            </a:extLst>
          </p:cNvPr>
          <p:cNvSpPr txBox="1"/>
          <p:nvPr/>
        </p:nvSpPr>
        <p:spPr>
          <a:xfrm>
            <a:off x="493154" y="882001"/>
            <a:ext cx="7980340" cy="400110"/>
          </a:xfrm>
          <a:prstGeom prst="rect">
            <a:avLst/>
          </a:prstGeom>
          <a:noFill/>
        </p:spPr>
        <p:txBody>
          <a:bodyPr wrap="square" rtlCol="0">
            <a:spAutoFit/>
          </a:bodyPr>
          <a:lstStyle/>
          <a:p>
            <a:r>
              <a:rPr lang="en-US" sz="2000" dirty="0"/>
              <a:t>Transition to maintain controller (time-average) stability in unsteady inflow</a:t>
            </a:r>
          </a:p>
        </p:txBody>
      </p:sp>
      <p:cxnSp>
        <p:nvCxnSpPr>
          <p:cNvPr id="6" name="Straight Arrow Connector 5">
            <a:extLst>
              <a:ext uri="{FF2B5EF4-FFF2-40B4-BE49-F238E27FC236}">
                <a16:creationId xmlns:a16="http://schemas.microsoft.com/office/drawing/2014/main" id="{52970327-72E7-4D17-B750-E3F91EF5187A}"/>
              </a:ext>
            </a:extLst>
          </p:cNvPr>
          <p:cNvCxnSpPr>
            <a:cxnSpLocks/>
          </p:cNvCxnSpPr>
          <p:nvPr/>
        </p:nvCxnSpPr>
        <p:spPr>
          <a:xfrm flipV="1">
            <a:off x="4071561" y="2909073"/>
            <a:ext cx="0" cy="957482"/>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282C9286-51B4-4E53-96D3-0EB2F5608B36}"/>
              </a:ext>
            </a:extLst>
          </p:cNvPr>
          <p:cNvSpPr txBox="1"/>
          <p:nvPr/>
        </p:nvSpPr>
        <p:spPr>
          <a:xfrm>
            <a:off x="3202643" y="3866555"/>
            <a:ext cx="2188396" cy="1631216"/>
          </a:xfrm>
          <a:prstGeom prst="rect">
            <a:avLst/>
          </a:prstGeom>
          <a:noFill/>
        </p:spPr>
        <p:txBody>
          <a:bodyPr wrap="square" rtlCol="0">
            <a:spAutoFit/>
          </a:bodyPr>
          <a:lstStyle/>
          <a:p>
            <a:r>
              <a:rPr lang="en-US" sz="2000" dirty="0"/>
              <a:t>low-speed stability limit of P/ω control,</a:t>
            </a:r>
          </a:p>
          <a:p>
            <a:r>
              <a:rPr lang="en-US" sz="2000" dirty="0"/>
              <a:t>equilibrium point of K</a:t>
            </a:r>
            <a:r>
              <a:rPr lang="el-GR" sz="2000" dirty="0"/>
              <a:t>ω</a:t>
            </a:r>
            <a:r>
              <a:rPr lang="en-US" sz="2000" baseline="30000" dirty="0"/>
              <a:t>2 </a:t>
            </a:r>
            <a:r>
              <a:rPr lang="en-US" sz="2000" dirty="0"/>
              <a:t>control</a:t>
            </a:r>
          </a:p>
        </p:txBody>
      </p:sp>
      <p:cxnSp>
        <p:nvCxnSpPr>
          <p:cNvPr id="9" name="Straight Arrow Connector 8">
            <a:extLst>
              <a:ext uri="{FF2B5EF4-FFF2-40B4-BE49-F238E27FC236}">
                <a16:creationId xmlns:a16="http://schemas.microsoft.com/office/drawing/2014/main" id="{F1A63C4B-80BF-4460-AFA5-06D693495F88}"/>
              </a:ext>
            </a:extLst>
          </p:cNvPr>
          <p:cNvCxnSpPr>
            <a:cxnSpLocks/>
          </p:cNvCxnSpPr>
          <p:nvPr/>
        </p:nvCxnSpPr>
        <p:spPr>
          <a:xfrm>
            <a:off x="2476072" y="3104820"/>
            <a:ext cx="883571" cy="0"/>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FE7AFB23-F52E-49C1-9B92-EC638960AC8E}"/>
              </a:ext>
            </a:extLst>
          </p:cNvPr>
          <p:cNvSpPr txBox="1"/>
          <p:nvPr/>
        </p:nvSpPr>
        <p:spPr>
          <a:xfrm>
            <a:off x="493153" y="2700661"/>
            <a:ext cx="2188396" cy="1015663"/>
          </a:xfrm>
          <a:prstGeom prst="rect">
            <a:avLst/>
          </a:prstGeom>
          <a:noFill/>
        </p:spPr>
        <p:txBody>
          <a:bodyPr wrap="square" rtlCol="0">
            <a:spAutoFit/>
          </a:bodyPr>
          <a:lstStyle/>
          <a:p>
            <a:r>
              <a:rPr lang="en-US" sz="2000" dirty="0"/>
              <a:t>effective low-speed stability limit of K</a:t>
            </a:r>
            <a:r>
              <a:rPr lang="el-GR" sz="2000" dirty="0"/>
              <a:t>ω</a:t>
            </a:r>
            <a:r>
              <a:rPr lang="en-US" sz="2000" baseline="30000" dirty="0"/>
              <a:t>2</a:t>
            </a:r>
            <a:r>
              <a:rPr lang="en-US" sz="2000" dirty="0"/>
              <a:t> control</a:t>
            </a:r>
          </a:p>
        </p:txBody>
      </p:sp>
      <p:graphicFrame>
        <p:nvGraphicFramePr>
          <p:cNvPr id="10" name="Object 9">
            <a:extLst>
              <a:ext uri="{FF2B5EF4-FFF2-40B4-BE49-F238E27FC236}">
                <a16:creationId xmlns:a16="http://schemas.microsoft.com/office/drawing/2014/main" id="{BB89E240-8B74-4BEB-A8A9-F7BCE9476C5F}"/>
              </a:ext>
            </a:extLst>
          </p:cNvPr>
          <p:cNvGraphicFramePr>
            <a:graphicFrameLocks noChangeAspect="1"/>
          </p:cNvGraphicFramePr>
          <p:nvPr>
            <p:extLst/>
          </p:nvPr>
        </p:nvGraphicFramePr>
        <p:xfrm>
          <a:off x="2549525" y="1638300"/>
          <a:ext cx="3497263" cy="565150"/>
        </p:xfrm>
        <a:graphic>
          <a:graphicData uri="http://schemas.openxmlformats.org/presentationml/2006/ole">
            <mc:AlternateContent xmlns:mc="http://schemas.openxmlformats.org/markup-compatibility/2006">
              <mc:Choice xmlns:v="urn:schemas-microsoft-com:vml" Requires="v">
                <p:oleObj spid="_x0000_s6232" name="Equation" r:id="rId6" imgW="1498320" imgH="241200" progId="Equation.DSMT4">
                  <p:embed/>
                </p:oleObj>
              </mc:Choice>
              <mc:Fallback>
                <p:oleObj name="Equation" r:id="rId6" imgW="1498320" imgH="241200" progId="Equation.DSMT4">
                  <p:embed/>
                  <p:pic>
                    <p:nvPicPr>
                      <p:cNvPr id="10" name="Object 9">
                        <a:extLst>
                          <a:ext uri="{FF2B5EF4-FFF2-40B4-BE49-F238E27FC236}">
                            <a16:creationId xmlns:a16="http://schemas.microsoft.com/office/drawing/2014/main" id="{BB89E240-8B74-4BEB-A8A9-F7BCE9476C5F}"/>
                          </a:ext>
                        </a:extLst>
                      </p:cNvPr>
                      <p:cNvPicPr/>
                      <p:nvPr/>
                    </p:nvPicPr>
                    <p:blipFill>
                      <a:blip r:embed="rId7"/>
                      <a:stretch>
                        <a:fillRect/>
                      </a:stretch>
                    </p:blipFill>
                    <p:spPr>
                      <a:xfrm>
                        <a:off x="2549525" y="1638300"/>
                        <a:ext cx="3497263" cy="565150"/>
                      </a:xfrm>
                      <a:prstGeom prst="rect">
                        <a:avLst/>
                      </a:prstGeom>
                    </p:spPr>
                  </p:pic>
                </p:oleObj>
              </mc:Fallback>
            </mc:AlternateContent>
          </a:graphicData>
        </a:graphic>
      </p:graphicFrame>
    </p:spTree>
    <p:extLst>
      <p:ext uri="{BB962C8B-B14F-4D97-AF65-F5344CB8AC3E}">
        <p14:creationId xmlns:p14="http://schemas.microsoft.com/office/powerpoint/2010/main" val="1006875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Approach-Transition</a:t>
            </a:r>
          </a:p>
        </p:txBody>
      </p:sp>
      <p:sp>
        <p:nvSpPr>
          <p:cNvPr id="3" name="Slide Number Placeholder 2"/>
          <p:cNvSpPr>
            <a:spLocks noGrp="1"/>
          </p:cNvSpPr>
          <p:nvPr>
            <p:ph type="sldNum" sz="quarter" idx="12"/>
          </p:nvPr>
        </p:nvSpPr>
        <p:spPr/>
        <p:txBody>
          <a:bodyPr/>
          <a:lstStyle/>
          <a:p>
            <a:fld id="{C0F325E9-493D-4743-B1E1-B25E1D42752C}" type="slidenum">
              <a:rPr lang="en-US" smtClean="0"/>
              <a:t>18</a:t>
            </a:fld>
            <a:endParaRPr lang="en-US"/>
          </a:p>
        </p:txBody>
      </p:sp>
      <p:sp>
        <p:nvSpPr>
          <p:cNvPr id="2" name="TextBox 1">
            <a:extLst>
              <a:ext uri="{FF2B5EF4-FFF2-40B4-BE49-F238E27FC236}">
                <a16:creationId xmlns:a16="http://schemas.microsoft.com/office/drawing/2014/main" id="{5AE2F204-E5AF-41D1-A513-9711A2C65359}"/>
              </a:ext>
            </a:extLst>
          </p:cNvPr>
          <p:cNvSpPr txBox="1"/>
          <p:nvPr/>
        </p:nvSpPr>
        <p:spPr>
          <a:xfrm>
            <a:off x="598311" y="882001"/>
            <a:ext cx="8139289" cy="1015663"/>
          </a:xfrm>
          <a:prstGeom prst="rect">
            <a:avLst/>
          </a:prstGeom>
          <a:noFill/>
        </p:spPr>
        <p:txBody>
          <a:bodyPr wrap="square" rtlCol="0">
            <a:spAutoFit/>
          </a:bodyPr>
          <a:lstStyle/>
          <a:p>
            <a:r>
              <a:rPr lang="en-US" sz="2000" dirty="0"/>
              <a:t>Transition to maintain controller (time-average) stability in unsteady inflow</a:t>
            </a:r>
          </a:p>
          <a:p>
            <a:endParaRPr lang="en-US" sz="2000" dirty="0"/>
          </a:p>
          <a:p>
            <a:r>
              <a:rPr lang="en-US" sz="2000" dirty="0"/>
              <a:t>Evaluate two cross-flow turbines with distinctive dynamics</a:t>
            </a:r>
          </a:p>
        </p:txBody>
      </p:sp>
      <p:pic>
        <p:nvPicPr>
          <p:cNvPr id="5" name="Picture 4">
            <a:extLst>
              <a:ext uri="{FF2B5EF4-FFF2-40B4-BE49-F238E27FC236}">
                <a16:creationId xmlns:a16="http://schemas.microsoft.com/office/drawing/2014/main" id="{CD5AEC5A-0945-48C2-A3BA-361EA56DC490}"/>
              </a:ext>
            </a:extLst>
          </p:cNvPr>
          <p:cNvPicPr>
            <a:picLocks noChangeAspect="1"/>
          </p:cNvPicPr>
          <p:nvPr/>
        </p:nvPicPr>
        <p:blipFill>
          <a:blip r:embed="rId4"/>
          <a:stretch>
            <a:fillRect/>
          </a:stretch>
        </p:blipFill>
        <p:spPr>
          <a:xfrm>
            <a:off x="4006562" y="2630183"/>
            <a:ext cx="4646919" cy="3486516"/>
          </a:xfrm>
          <a:prstGeom prst="rect">
            <a:avLst/>
          </a:prstGeom>
        </p:spPr>
      </p:pic>
      <p:graphicFrame>
        <p:nvGraphicFramePr>
          <p:cNvPr id="10" name="Object 9">
            <a:extLst>
              <a:ext uri="{FF2B5EF4-FFF2-40B4-BE49-F238E27FC236}">
                <a16:creationId xmlns:a16="http://schemas.microsoft.com/office/drawing/2014/main" id="{BB89E240-8B74-4BEB-A8A9-F7BCE9476C5F}"/>
              </a:ext>
            </a:extLst>
          </p:cNvPr>
          <p:cNvGraphicFramePr>
            <a:graphicFrameLocks noChangeAspect="1"/>
          </p:cNvGraphicFramePr>
          <p:nvPr>
            <p:extLst>
              <p:ext uri="{D42A27DB-BD31-4B8C-83A1-F6EECF244321}">
                <p14:modId xmlns:p14="http://schemas.microsoft.com/office/powerpoint/2010/main" val="3912513571"/>
              </p:ext>
            </p:extLst>
          </p:nvPr>
        </p:nvGraphicFramePr>
        <p:xfrm>
          <a:off x="2549525" y="1909236"/>
          <a:ext cx="3497263" cy="565150"/>
        </p:xfrm>
        <a:graphic>
          <a:graphicData uri="http://schemas.openxmlformats.org/presentationml/2006/ole">
            <mc:AlternateContent xmlns:mc="http://schemas.openxmlformats.org/markup-compatibility/2006">
              <mc:Choice xmlns:v="urn:schemas-microsoft-com:vml" Requires="v">
                <p:oleObj spid="_x0000_s7256" name="Equation" r:id="rId5" imgW="1498320" imgH="241200" progId="Equation.DSMT4">
                  <p:embed/>
                </p:oleObj>
              </mc:Choice>
              <mc:Fallback>
                <p:oleObj name="Equation" r:id="rId5" imgW="1498320" imgH="241200" progId="Equation.DSMT4">
                  <p:embed/>
                  <p:pic>
                    <p:nvPicPr>
                      <p:cNvPr id="10" name="Object 9">
                        <a:extLst>
                          <a:ext uri="{FF2B5EF4-FFF2-40B4-BE49-F238E27FC236}">
                            <a16:creationId xmlns:a16="http://schemas.microsoft.com/office/drawing/2014/main" id="{BB89E240-8B74-4BEB-A8A9-F7BCE9476C5F}"/>
                          </a:ext>
                        </a:extLst>
                      </p:cNvPr>
                      <p:cNvPicPr/>
                      <p:nvPr/>
                    </p:nvPicPr>
                    <p:blipFill>
                      <a:blip r:embed="rId6"/>
                      <a:stretch>
                        <a:fillRect/>
                      </a:stretch>
                    </p:blipFill>
                    <p:spPr>
                      <a:xfrm>
                        <a:off x="2549525" y="1909236"/>
                        <a:ext cx="3497263" cy="565150"/>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2AEA1A76-718E-410C-974F-EFF22CA2147D}"/>
              </a:ext>
            </a:extLst>
          </p:cNvPr>
          <p:cNvPicPr>
            <a:picLocks noChangeAspect="1"/>
          </p:cNvPicPr>
          <p:nvPr/>
        </p:nvPicPr>
        <p:blipFill>
          <a:blip r:embed="rId7"/>
          <a:stretch>
            <a:fillRect/>
          </a:stretch>
        </p:blipFill>
        <p:spPr>
          <a:xfrm>
            <a:off x="301081" y="2511647"/>
            <a:ext cx="3486516" cy="3486516"/>
          </a:xfrm>
          <a:prstGeom prst="rect">
            <a:avLst/>
          </a:prstGeom>
        </p:spPr>
      </p:pic>
    </p:spTree>
    <p:extLst>
      <p:ext uri="{BB962C8B-B14F-4D97-AF65-F5344CB8AC3E}">
        <p14:creationId xmlns:p14="http://schemas.microsoft.com/office/powerpoint/2010/main" val="135696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Results- Region 2 and 3</a:t>
            </a:r>
          </a:p>
        </p:txBody>
      </p:sp>
      <p:sp>
        <p:nvSpPr>
          <p:cNvPr id="3" name="Slide Number Placeholder 2"/>
          <p:cNvSpPr>
            <a:spLocks noGrp="1"/>
          </p:cNvSpPr>
          <p:nvPr>
            <p:ph type="sldNum" sz="quarter" idx="12"/>
          </p:nvPr>
        </p:nvSpPr>
        <p:spPr/>
        <p:txBody>
          <a:bodyPr/>
          <a:lstStyle/>
          <a:p>
            <a:fld id="{C0F325E9-493D-4743-B1E1-B25E1D42752C}" type="slidenum">
              <a:rPr lang="en-US" smtClean="0"/>
              <a:t>19</a:t>
            </a:fld>
            <a:endParaRPr lang="en-US"/>
          </a:p>
        </p:txBody>
      </p:sp>
      <p:pic>
        <p:nvPicPr>
          <p:cNvPr id="13" name="Picture 12">
            <a:extLst>
              <a:ext uri="{FF2B5EF4-FFF2-40B4-BE49-F238E27FC236}">
                <a16:creationId xmlns:a16="http://schemas.microsoft.com/office/drawing/2014/main" id="{1BAC5CC6-42F4-4122-A82A-084DA4D3143B}"/>
              </a:ext>
            </a:extLst>
          </p:cNvPr>
          <p:cNvPicPr>
            <a:picLocks noChangeAspect="1"/>
          </p:cNvPicPr>
          <p:nvPr/>
        </p:nvPicPr>
        <p:blipFill>
          <a:blip r:embed="rId3"/>
          <a:stretch>
            <a:fillRect/>
          </a:stretch>
        </p:blipFill>
        <p:spPr>
          <a:xfrm>
            <a:off x="732786" y="554785"/>
            <a:ext cx="2645947" cy="1985216"/>
          </a:xfrm>
          <a:prstGeom prst="rect">
            <a:avLst/>
          </a:prstGeom>
        </p:spPr>
      </p:pic>
      <p:grpSp>
        <p:nvGrpSpPr>
          <p:cNvPr id="4" name="Group 3">
            <a:extLst>
              <a:ext uri="{FF2B5EF4-FFF2-40B4-BE49-F238E27FC236}">
                <a16:creationId xmlns:a16="http://schemas.microsoft.com/office/drawing/2014/main" id="{724C834E-97FC-43AB-929E-1D9D4DD1E7DD}"/>
              </a:ext>
            </a:extLst>
          </p:cNvPr>
          <p:cNvGrpSpPr/>
          <p:nvPr/>
        </p:nvGrpSpPr>
        <p:grpSpPr>
          <a:xfrm>
            <a:off x="3714041" y="1156369"/>
            <a:ext cx="5413502" cy="4120721"/>
            <a:chOff x="3714041" y="1156369"/>
            <a:chExt cx="5413502" cy="4120721"/>
          </a:xfrm>
        </p:grpSpPr>
        <p:pic>
          <p:nvPicPr>
            <p:cNvPr id="12" name="Picture 11">
              <a:extLst>
                <a:ext uri="{FF2B5EF4-FFF2-40B4-BE49-F238E27FC236}">
                  <a16:creationId xmlns:a16="http://schemas.microsoft.com/office/drawing/2014/main" id="{B4560A4C-3226-4326-AC2F-1C01A56708F2}"/>
                </a:ext>
              </a:extLst>
            </p:cNvPr>
            <p:cNvPicPr>
              <a:picLocks noChangeAspect="1"/>
            </p:cNvPicPr>
            <p:nvPr/>
          </p:nvPicPr>
          <p:blipFill>
            <a:blip r:embed="rId4"/>
            <a:stretch>
              <a:fillRect/>
            </a:stretch>
          </p:blipFill>
          <p:spPr>
            <a:xfrm>
              <a:off x="3714041" y="1156369"/>
              <a:ext cx="5413502" cy="3763216"/>
            </a:xfrm>
            <a:prstGeom prst="rect">
              <a:avLst/>
            </a:prstGeom>
          </p:spPr>
        </p:pic>
        <p:pic>
          <p:nvPicPr>
            <p:cNvPr id="14" name="Picture 13">
              <a:extLst>
                <a:ext uri="{FF2B5EF4-FFF2-40B4-BE49-F238E27FC236}">
                  <a16:creationId xmlns:a16="http://schemas.microsoft.com/office/drawing/2014/main" id="{F527AFF3-4927-4E23-9C70-15F5F0A433F6}"/>
                </a:ext>
              </a:extLst>
            </p:cNvPr>
            <p:cNvPicPr>
              <a:picLocks noChangeAspect="1"/>
            </p:cNvPicPr>
            <p:nvPr/>
          </p:nvPicPr>
          <p:blipFill>
            <a:blip r:embed="rId5"/>
            <a:stretch>
              <a:fillRect/>
            </a:stretch>
          </p:blipFill>
          <p:spPr>
            <a:xfrm>
              <a:off x="8115731" y="4562079"/>
              <a:ext cx="357762" cy="715011"/>
            </a:xfrm>
            <a:prstGeom prst="rect">
              <a:avLst/>
            </a:prstGeom>
          </p:spPr>
        </p:pic>
      </p:grpSp>
      <p:graphicFrame>
        <p:nvGraphicFramePr>
          <p:cNvPr id="2" name="Table 1">
            <a:extLst>
              <a:ext uri="{FF2B5EF4-FFF2-40B4-BE49-F238E27FC236}">
                <a16:creationId xmlns:a16="http://schemas.microsoft.com/office/drawing/2014/main" id="{F32C5A97-FD6F-4DE2-87C9-8B14906DB0C5}"/>
              </a:ext>
            </a:extLst>
          </p:cNvPr>
          <p:cNvGraphicFramePr>
            <a:graphicFrameLocks noGrp="1"/>
          </p:cNvGraphicFramePr>
          <p:nvPr>
            <p:extLst>
              <p:ext uri="{D42A27DB-BD31-4B8C-83A1-F6EECF244321}">
                <p14:modId xmlns:p14="http://schemas.microsoft.com/office/powerpoint/2010/main" val="1970573069"/>
              </p:ext>
            </p:extLst>
          </p:nvPr>
        </p:nvGraphicFramePr>
        <p:xfrm>
          <a:off x="200891" y="2961811"/>
          <a:ext cx="3709736" cy="2865120"/>
        </p:xfrm>
        <a:graphic>
          <a:graphicData uri="http://schemas.openxmlformats.org/drawingml/2006/table">
            <a:tbl>
              <a:tblPr firstRow="1" bandRow="1">
                <a:tableStyleId>{5C22544A-7EE6-4342-B048-85BDC9FD1C3A}</a:tableStyleId>
              </a:tblPr>
              <a:tblGrid>
                <a:gridCol w="1854868">
                  <a:extLst>
                    <a:ext uri="{9D8B030D-6E8A-4147-A177-3AD203B41FA5}">
                      <a16:colId xmlns:a16="http://schemas.microsoft.com/office/drawing/2014/main" val="4265369305"/>
                    </a:ext>
                  </a:extLst>
                </a:gridCol>
                <a:gridCol w="1854868">
                  <a:extLst>
                    <a:ext uri="{9D8B030D-6E8A-4147-A177-3AD203B41FA5}">
                      <a16:colId xmlns:a16="http://schemas.microsoft.com/office/drawing/2014/main" val="808724935"/>
                    </a:ext>
                  </a:extLst>
                </a:gridCol>
              </a:tblGrid>
              <a:tr h="370840">
                <a:tc>
                  <a:txBody>
                    <a:bodyPr/>
                    <a:lstStyle/>
                    <a:p>
                      <a:pPr algn="ctr"/>
                      <a:r>
                        <a:rPr lang="en-US" dirty="0"/>
                        <a:t>Set Point (W)</a:t>
                      </a:r>
                    </a:p>
                  </a:txBody>
                  <a:tcPr/>
                </a:tc>
                <a:tc>
                  <a:txBody>
                    <a:bodyPr/>
                    <a:lstStyle/>
                    <a:p>
                      <a:pPr algn="ctr"/>
                      <a:r>
                        <a:rPr lang="en-US" dirty="0"/>
                        <a:t>Mean Abs. Percentage Error</a:t>
                      </a:r>
                    </a:p>
                  </a:txBody>
                  <a:tcPr/>
                </a:tc>
                <a:extLst>
                  <a:ext uri="{0D108BD9-81ED-4DB2-BD59-A6C34878D82A}">
                    <a16:rowId xmlns:a16="http://schemas.microsoft.com/office/drawing/2014/main" val="142529308"/>
                  </a:ext>
                </a:extLst>
              </a:tr>
              <a:tr h="370840">
                <a:tc>
                  <a:txBody>
                    <a:bodyPr/>
                    <a:lstStyle/>
                    <a:p>
                      <a:pPr algn="ctr"/>
                      <a:r>
                        <a:rPr lang="en-US" dirty="0">
                          <a:highlight>
                            <a:srgbClr val="FFCC00"/>
                          </a:highlight>
                        </a:rPr>
                        <a:t>2.5</a:t>
                      </a:r>
                    </a:p>
                  </a:txBody>
                  <a:tcPr/>
                </a:tc>
                <a:tc>
                  <a:txBody>
                    <a:bodyPr/>
                    <a:lstStyle/>
                    <a:p>
                      <a:pPr algn="ctr"/>
                      <a:r>
                        <a:rPr lang="en-US" dirty="0">
                          <a:highlight>
                            <a:srgbClr val="FFCC00"/>
                          </a:highlight>
                        </a:rPr>
                        <a:t>1.9 %</a:t>
                      </a:r>
                    </a:p>
                  </a:txBody>
                  <a:tcPr/>
                </a:tc>
                <a:extLst>
                  <a:ext uri="{0D108BD9-81ED-4DB2-BD59-A6C34878D82A}">
                    <a16:rowId xmlns:a16="http://schemas.microsoft.com/office/drawing/2014/main" val="210015018"/>
                  </a:ext>
                </a:extLst>
              </a:tr>
              <a:tr h="370840">
                <a:tc>
                  <a:txBody>
                    <a:bodyPr/>
                    <a:lstStyle/>
                    <a:p>
                      <a:pPr algn="ctr"/>
                      <a:r>
                        <a:rPr lang="en-US" dirty="0"/>
                        <a:t>3.5</a:t>
                      </a:r>
                    </a:p>
                  </a:txBody>
                  <a:tcPr/>
                </a:tc>
                <a:tc>
                  <a:txBody>
                    <a:bodyPr/>
                    <a:lstStyle/>
                    <a:p>
                      <a:pPr algn="ctr"/>
                      <a:r>
                        <a:rPr lang="en-US" dirty="0"/>
                        <a:t>2.1 %</a:t>
                      </a:r>
                    </a:p>
                  </a:txBody>
                  <a:tcPr/>
                </a:tc>
                <a:extLst>
                  <a:ext uri="{0D108BD9-81ED-4DB2-BD59-A6C34878D82A}">
                    <a16:rowId xmlns:a16="http://schemas.microsoft.com/office/drawing/2014/main" val="3980849330"/>
                  </a:ext>
                </a:extLst>
              </a:tr>
              <a:tr h="370840">
                <a:tc>
                  <a:txBody>
                    <a:bodyPr/>
                    <a:lstStyle/>
                    <a:p>
                      <a:pPr algn="ctr"/>
                      <a:r>
                        <a:rPr lang="en-US" dirty="0"/>
                        <a:t>4.5</a:t>
                      </a:r>
                    </a:p>
                  </a:txBody>
                  <a:tcPr/>
                </a:tc>
                <a:tc>
                  <a:txBody>
                    <a:bodyPr/>
                    <a:lstStyle/>
                    <a:p>
                      <a:pPr algn="ctr"/>
                      <a:r>
                        <a:rPr lang="en-US" dirty="0"/>
                        <a:t>2.5 %</a:t>
                      </a:r>
                    </a:p>
                  </a:txBody>
                  <a:tcPr/>
                </a:tc>
                <a:extLst>
                  <a:ext uri="{0D108BD9-81ED-4DB2-BD59-A6C34878D82A}">
                    <a16:rowId xmlns:a16="http://schemas.microsoft.com/office/drawing/2014/main" val="4145181673"/>
                  </a:ext>
                </a:extLst>
              </a:tr>
              <a:tr h="370840">
                <a:tc>
                  <a:txBody>
                    <a:bodyPr/>
                    <a:lstStyle/>
                    <a:p>
                      <a:pPr algn="ctr"/>
                      <a:r>
                        <a:rPr lang="en-US" dirty="0"/>
                        <a:t>5.5</a:t>
                      </a:r>
                    </a:p>
                  </a:txBody>
                  <a:tcPr/>
                </a:tc>
                <a:tc>
                  <a:txBody>
                    <a:bodyPr/>
                    <a:lstStyle/>
                    <a:p>
                      <a:pPr algn="ctr"/>
                      <a:r>
                        <a:rPr lang="en-US" dirty="0"/>
                        <a:t>2.6 %</a:t>
                      </a:r>
                    </a:p>
                  </a:txBody>
                  <a:tcPr/>
                </a:tc>
                <a:extLst>
                  <a:ext uri="{0D108BD9-81ED-4DB2-BD59-A6C34878D82A}">
                    <a16:rowId xmlns:a16="http://schemas.microsoft.com/office/drawing/2014/main" val="2541077981"/>
                  </a:ext>
                </a:extLst>
              </a:tr>
              <a:tr h="370840">
                <a:tc>
                  <a:txBody>
                    <a:bodyPr/>
                    <a:lstStyle/>
                    <a:p>
                      <a:pPr algn="ctr"/>
                      <a:r>
                        <a:rPr lang="en-US" dirty="0"/>
                        <a:t>6.5</a:t>
                      </a:r>
                    </a:p>
                  </a:txBody>
                  <a:tcPr/>
                </a:tc>
                <a:tc>
                  <a:txBody>
                    <a:bodyPr/>
                    <a:lstStyle/>
                    <a:p>
                      <a:pPr algn="ctr"/>
                      <a:r>
                        <a:rPr lang="en-US" dirty="0"/>
                        <a:t>1.6 %</a:t>
                      </a:r>
                    </a:p>
                  </a:txBody>
                  <a:tcPr/>
                </a:tc>
                <a:extLst>
                  <a:ext uri="{0D108BD9-81ED-4DB2-BD59-A6C34878D82A}">
                    <a16:rowId xmlns:a16="http://schemas.microsoft.com/office/drawing/2014/main" val="1021201027"/>
                  </a:ext>
                </a:extLst>
              </a:tr>
              <a:tr h="370840">
                <a:tc>
                  <a:txBody>
                    <a:bodyPr/>
                    <a:lstStyle/>
                    <a:p>
                      <a:pPr algn="ctr"/>
                      <a:r>
                        <a:rPr lang="en-US" dirty="0"/>
                        <a:t>7.5</a:t>
                      </a:r>
                    </a:p>
                  </a:txBody>
                  <a:tcPr/>
                </a:tc>
                <a:tc>
                  <a:txBody>
                    <a:bodyPr/>
                    <a:lstStyle/>
                    <a:p>
                      <a:pPr algn="ctr"/>
                      <a:r>
                        <a:rPr lang="en-US" dirty="0"/>
                        <a:t>1.8 %</a:t>
                      </a:r>
                    </a:p>
                  </a:txBody>
                  <a:tcPr/>
                </a:tc>
                <a:extLst>
                  <a:ext uri="{0D108BD9-81ED-4DB2-BD59-A6C34878D82A}">
                    <a16:rowId xmlns:a16="http://schemas.microsoft.com/office/drawing/2014/main" val="2957378947"/>
                  </a:ext>
                </a:extLst>
              </a:tr>
            </a:tbl>
          </a:graphicData>
        </a:graphic>
      </p:graphicFrame>
    </p:spTree>
    <p:extLst>
      <p:ext uri="{BB962C8B-B14F-4D97-AF65-F5344CB8AC3E}">
        <p14:creationId xmlns:p14="http://schemas.microsoft.com/office/powerpoint/2010/main" val="2813780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Agenda</a:t>
            </a:r>
          </a:p>
        </p:txBody>
      </p:sp>
      <p:sp>
        <p:nvSpPr>
          <p:cNvPr id="2" name="TextBox 1"/>
          <p:cNvSpPr txBox="1"/>
          <p:nvPr/>
        </p:nvSpPr>
        <p:spPr>
          <a:xfrm>
            <a:off x="925683" y="1003280"/>
            <a:ext cx="5565428" cy="5940088"/>
          </a:xfrm>
          <a:prstGeom prst="rect">
            <a:avLst/>
          </a:prstGeom>
          <a:noFill/>
        </p:spPr>
        <p:txBody>
          <a:bodyPr wrap="square" rtlCol="0">
            <a:spAutoFit/>
          </a:bodyPr>
          <a:lstStyle/>
          <a:p>
            <a:pPr marL="342900" indent="-342900">
              <a:buFont typeface="+mj-lt"/>
              <a:buAutoNum type="arabicPeriod"/>
            </a:pPr>
            <a:r>
              <a:rPr lang="en-US" sz="2000" b="1" dirty="0"/>
              <a:t>Background</a:t>
            </a:r>
          </a:p>
          <a:p>
            <a:pPr marL="342900" indent="-342900">
              <a:buFont typeface="+mj-lt"/>
              <a:buAutoNum type="arabicPeriod"/>
            </a:pPr>
            <a:endParaRPr lang="en-US" sz="2000" b="1" dirty="0"/>
          </a:p>
          <a:p>
            <a:pPr marL="342900" indent="-342900">
              <a:buFont typeface="+mj-lt"/>
              <a:buAutoNum type="arabicPeriod"/>
            </a:pPr>
            <a:r>
              <a:rPr lang="en-US" sz="2000" dirty="0"/>
              <a:t>Performance Characterization</a:t>
            </a:r>
          </a:p>
          <a:p>
            <a:pPr marL="342900" indent="-342900">
              <a:buFont typeface="+mj-lt"/>
              <a:buAutoNum type="arabicPeriod"/>
            </a:pPr>
            <a:endParaRPr lang="en-US" sz="2000" dirty="0"/>
          </a:p>
          <a:p>
            <a:pPr marL="342900" indent="-342900">
              <a:buFont typeface="+mj-lt"/>
              <a:buAutoNum type="arabicPeriod"/>
            </a:pPr>
            <a:r>
              <a:rPr lang="en-US" sz="2000" dirty="0"/>
              <a:t>Controller Development</a:t>
            </a:r>
          </a:p>
          <a:p>
            <a:pPr marL="342900" indent="-342900">
              <a:buFont typeface="+mj-lt"/>
              <a:buAutoNum type="arabicPeriod"/>
            </a:pPr>
            <a:endParaRPr lang="en-US" sz="2000" dirty="0"/>
          </a:p>
          <a:p>
            <a:pPr marL="342900" indent="-342900">
              <a:buFont typeface="+mj-lt"/>
              <a:buAutoNum type="arabicPeriod"/>
            </a:pPr>
            <a:r>
              <a:rPr lang="en-US" sz="2000" dirty="0"/>
              <a:t>Extending to Field Scale</a:t>
            </a:r>
          </a:p>
          <a:p>
            <a:pPr marL="342900" indent="-342900">
              <a:buFont typeface="+mj-lt"/>
              <a:buAutoNum type="arabicPeriod"/>
            </a:pPr>
            <a:endParaRPr lang="en-US" sz="2000" dirty="0"/>
          </a:p>
          <a:p>
            <a:pPr marL="342900" indent="-342900">
              <a:buFont typeface="+mj-lt"/>
              <a:buAutoNum type="arabicPeriod"/>
            </a:pPr>
            <a:r>
              <a:rPr lang="en-US" sz="2000" dirty="0"/>
              <a:t>Conclusions</a:t>
            </a:r>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800100" lvl="1" indent="-342900">
              <a:buFont typeface="+mj-lt"/>
              <a:buAutoNum type="arabicPeriod"/>
            </a:pPr>
            <a:endParaRPr lang="en-US" sz="2000" dirty="0"/>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p:txBody>
      </p:sp>
      <p:sp>
        <p:nvSpPr>
          <p:cNvPr id="3" name="Slide Number Placeholder 2">
            <a:extLst>
              <a:ext uri="{FF2B5EF4-FFF2-40B4-BE49-F238E27FC236}">
                <a16:creationId xmlns:a16="http://schemas.microsoft.com/office/drawing/2014/main" id="{2B911F72-D85A-4468-82BF-E9FB7FC4888E}"/>
              </a:ext>
            </a:extLst>
          </p:cNvPr>
          <p:cNvSpPr>
            <a:spLocks noGrp="1"/>
          </p:cNvSpPr>
          <p:nvPr>
            <p:ph type="sldNum" sz="quarter" idx="12"/>
          </p:nvPr>
        </p:nvSpPr>
        <p:spPr/>
        <p:txBody>
          <a:bodyPr/>
          <a:lstStyle/>
          <a:p>
            <a:fld id="{C0F325E9-493D-4743-B1E1-B25E1D42752C}" type="slidenum">
              <a:rPr lang="en-US" smtClean="0"/>
              <a:t>2</a:t>
            </a:fld>
            <a:endParaRPr lang="en-US"/>
          </a:p>
        </p:txBody>
      </p:sp>
    </p:spTree>
    <p:extLst>
      <p:ext uri="{BB962C8B-B14F-4D97-AF65-F5344CB8AC3E}">
        <p14:creationId xmlns:p14="http://schemas.microsoft.com/office/powerpoint/2010/main" val="246682483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Results- Region 2 and 3</a:t>
            </a:r>
          </a:p>
        </p:txBody>
      </p:sp>
      <p:sp>
        <p:nvSpPr>
          <p:cNvPr id="3" name="Slide Number Placeholder 2"/>
          <p:cNvSpPr>
            <a:spLocks noGrp="1"/>
          </p:cNvSpPr>
          <p:nvPr>
            <p:ph type="sldNum" sz="quarter" idx="12"/>
          </p:nvPr>
        </p:nvSpPr>
        <p:spPr/>
        <p:txBody>
          <a:bodyPr/>
          <a:lstStyle/>
          <a:p>
            <a:fld id="{C0F325E9-493D-4743-B1E1-B25E1D42752C}" type="slidenum">
              <a:rPr lang="en-US" smtClean="0"/>
              <a:t>20</a:t>
            </a:fld>
            <a:endParaRPr lang="en-US"/>
          </a:p>
        </p:txBody>
      </p:sp>
      <p:pic>
        <p:nvPicPr>
          <p:cNvPr id="13" name="Picture 12">
            <a:extLst>
              <a:ext uri="{FF2B5EF4-FFF2-40B4-BE49-F238E27FC236}">
                <a16:creationId xmlns:a16="http://schemas.microsoft.com/office/drawing/2014/main" id="{1BAC5CC6-42F4-4122-A82A-084DA4D3143B}"/>
              </a:ext>
            </a:extLst>
          </p:cNvPr>
          <p:cNvPicPr>
            <a:picLocks noChangeAspect="1"/>
          </p:cNvPicPr>
          <p:nvPr/>
        </p:nvPicPr>
        <p:blipFill>
          <a:blip r:embed="rId3"/>
          <a:stretch>
            <a:fillRect/>
          </a:stretch>
        </p:blipFill>
        <p:spPr>
          <a:xfrm>
            <a:off x="732786" y="554785"/>
            <a:ext cx="2645947" cy="1985216"/>
          </a:xfrm>
          <a:prstGeom prst="rect">
            <a:avLst/>
          </a:prstGeom>
        </p:spPr>
      </p:pic>
      <p:grpSp>
        <p:nvGrpSpPr>
          <p:cNvPr id="4" name="Group 3">
            <a:extLst>
              <a:ext uri="{FF2B5EF4-FFF2-40B4-BE49-F238E27FC236}">
                <a16:creationId xmlns:a16="http://schemas.microsoft.com/office/drawing/2014/main" id="{E9CCD332-5696-4019-A3FE-7FFE1DEF2D90}"/>
              </a:ext>
            </a:extLst>
          </p:cNvPr>
          <p:cNvGrpSpPr/>
          <p:nvPr/>
        </p:nvGrpSpPr>
        <p:grpSpPr>
          <a:xfrm>
            <a:off x="4035008" y="1228555"/>
            <a:ext cx="5015710" cy="4300646"/>
            <a:chOff x="4125320" y="1228555"/>
            <a:chExt cx="5015710" cy="4300646"/>
          </a:xfrm>
        </p:grpSpPr>
        <p:pic>
          <p:nvPicPr>
            <p:cNvPr id="12" name="Picture 11">
              <a:extLst>
                <a:ext uri="{FF2B5EF4-FFF2-40B4-BE49-F238E27FC236}">
                  <a16:creationId xmlns:a16="http://schemas.microsoft.com/office/drawing/2014/main" id="{B4560A4C-3226-4326-AC2F-1C01A56708F2}"/>
                </a:ext>
              </a:extLst>
            </p:cNvPr>
            <p:cNvPicPr>
              <a:picLocks noChangeAspect="1"/>
            </p:cNvPicPr>
            <p:nvPr/>
          </p:nvPicPr>
          <p:blipFill>
            <a:blip r:embed="rId4"/>
            <a:stretch>
              <a:fillRect/>
            </a:stretch>
          </p:blipFill>
          <p:spPr>
            <a:xfrm>
              <a:off x="4125320" y="1228555"/>
              <a:ext cx="5015710" cy="3763215"/>
            </a:xfrm>
            <a:prstGeom prst="rect">
              <a:avLst/>
            </a:prstGeom>
          </p:spPr>
        </p:pic>
        <p:pic>
          <p:nvPicPr>
            <p:cNvPr id="10" name="Picture 9">
              <a:extLst>
                <a:ext uri="{FF2B5EF4-FFF2-40B4-BE49-F238E27FC236}">
                  <a16:creationId xmlns:a16="http://schemas.microsoft.com/office/drawing/2014/main" id="{B1B4B31E-F441-4CEA-8300-3A80DF3FCD8D}"/>
                </a:ext>
              </a:extLst>
            </p:cNvPr>
            <p:cNvPicPr>
              <a:picLocks noChangeAspect="1"/>
            </p:cNvPicPr>
            <p:nvPr/>
          </p:nvPicPr>
          <p:blipFill>
            <a:blip r:embed="rId5"/>
            <a:stretch>
              <a:fillRect/>
            </a:stretch>
          </p:blipFill>
          <p:spPr>
            <a:xfrm>
              <a:off x="8174454" y="4814190"/>
              <a:ext cx="525290" cy="715011"/>
            </a:xfrm>
            <a:prstGeom prst="rect">
              <a:avLst/>
            </a:prstGeom>
          </p:spPr>
        </p:pic>
      </p:grpSp>
      <p:graphicFrame>
        <p:nvGraphicFramePr>
          <p:cNvPr id="14" name="Table 13">
            <a:extLst>
              <a:ext uri="{FF2B5EF4-FFF2-40B4-BE49-F238E27FC236}">
                <a16:creationId xmlns:a16="http://schemas.microsoft.com/office/drawing/2014/main" id="{BAE76442-857E-426B-99B3-ED436597967A}"/>
              </a:ext>
            </a:extLst>
          </p:cNvPr>
          <p:cNvGraphicFramePr>
            <a:graphicFrameLocks noGrp="1"/>
          </p:cNvGraphicFramePr>
          <p:nvPr>
            <p:extLst>
              <p:ext uri="{D42A27DB-BD31-4B8C-83A1-F6EECF244321}">
                <p14:modId xmlns:p14="http://schemas.microsoft.com/office/powerpoint/2010/main" val="1317980906"/>
              </p:ext>
            </p:extLst>
          </p:nvPr>
        </p:nvGraphicFramePr>
        <p:xfrm>
          <a:off x="200891" y="2961811"/>
          <a:ext cx="3709736" cy="2494280"/>
        </p:xfrm>
        <a:graphic>
          <a:graphicData uri="http://schemas.openxmlformats.org/drawingml/2006/table">
            <a:tbl>
              <a:tblPr firstRow="1" bandRow="1">
                <a:tableStyleId>{5C22544A-7EE6-4342-B048-85BDC9FD1C3A}</a:tableStyleId>
              </a:tblPr>
              <a:tblGrid>
                <a:gridCol w="1854868">
                  <a:extLst>
                    <a:ext uri="{9D8B030D-6E8A-4147-A177-3AD203B41FA5}">
                      <a16:colId xmlns:a16="http://schemas.microsoft.com/office/drawing/2014/main" val="4265369305"/>
                    </a:ext>
                  </a:extLst>
                </a:gridCol>
                <a:gridCol w="1854868">
                  <a:extLst>
                    <a:ext uri="{9D8B030D-6E8A-4147-A177-3AD203B41FA5}">
                      <a16:colId xmlns:a16="http://schemas.microsoft.com/office/drawing/2014/main" val="808724935"/>
                    </a:ext>
                  </a:extLst>
                </a:gridCol>
              </a:tblGrid>
              <a:tr h="370840">
                <a:tc>
                  <a:txBody>
                    <a:bodyPr/>
                    <a:lstStyle/>
                    <a:p>
                      <a:pPr algn="ctr"/>
                      <a:r>
                        <a:rPr lang="en-US" dirty="0"/>
                        <a:t>Set Point (W)</a:t>
                      </a:r>
                    </a:p>
                  </a:txBody>
                  <a:tcPr/>
                </a:tc>
                <a:tc>
                  <a:txBody>
                    <a:bodyPr/>
                    <a:lstStyle/>
                    <a:p>
                      <a:pPr algn="ctr"/>
                      <a:r>
                        <a:rPr lang="en-US" dirty="0"/>
                        <a:t>Mean Abs. Percentage Error</a:t>
                      </a:r>
                    </a:p>
                  </a:txBody>
                  <a:tcPr/>
                </a:tc>
                <a:extLst>
                  <a:ext uri="{0D108BD9-81ED-4DB2-BD59-A6C34878D82A}">
                    <a16:rowId xmlns:a16="http://schemas.microsoft.com/office/drawing/2014/main" val="142529308"/>
                  </a:ext>
                </a:extLst>
              </a:tr>
              <a:tr h="370840">
                <a:tc>
                  <a:txBody>
                    <a:bodyPr/>
                    <a:lstStyle/>
                    <a:p>
                      <a:pPr algn="ctr"/>
                      <a:r>
                        <a:rPr lang="en-US" dirty="0">
                          <a:highlight>
                            <a:srgbClr val="FFCC00"/>
                          </a:highlight>
                        </a:rPr>
                        <a:t>1.0</a:t>
                      </a:r>
                    </a:p>
                  </a:txBody>
                  <a:tcPr/>
                </a:tc>
                <a:tc>
                  <a:txBody>
                    <a:bodyPr/>
                    <a:lstStyle/>
                    <a:p>
                      <a:pPr algn="ctr"/>
                      <a:r>
                        <a:rPr lang="en-US" dirty="0">
                          <a:highlight>
                            <a:srgbClr val="FFCC00"/>
                          </a:highlight>
                        </a:rPr>
                        <a:t>1.5 %</a:t>
                      </a:r>
                    </a:p>
                  </a:txBody>
                  <a:tcPr/>
                </a:tc>
                <a:extLst>
                  <a:ext uri="{0D108BD9-81ED-4DB2-BD59-A6C34878D82A}">
                    <a16:rowId xmlns:a16="http://schemas.microsoft.com/office/drawing/2014/main" val="210015018"/>
                  </a:ext>
                </a:extLst>
              </a:tr>
              <a:tr h="370840">
                <a:tc>
                  <a:txBody>
                    <a:bodyPr/>
                    <a:lstStyle/>
                    <a:p>
                      <a:pPr algn="ctr"/>
                      <a:r>
                        <a:rPr lang="en-US" dirty="0"/>
                        <a:t>2.0</a:t>
                      </a:r>
                    </a:p>
                  </a:txBody>
                  <a:tcPr/>
                </a:tc>
                <a:tc>
                  <a:txBody>
                    <a:bodyPr/>
                    <a:lstStyle/>
                    <a:p>
                      <a:pPr algn="ctr"/>
                      <a:r>
                        <a:rPr lang="en-US" dirty="0"/>
                        <a:t>1.4 %</a:t>
                      </a:r>
                    </a:p>
                  </a:txBody>
                  <a:tcPr/>
                </a:tc>
                <a:extLst>
                  <a:ext uri="{0D108BD9-81ED-4DB2-BD59-A6C34878D82A}">
                    <a16:rowId xmlns:a16="http://schemas.microsoft.com/office/drawing/2014/main" val="3980849330"/>
                  </a:ext>
                </a:extLst>
              </a:tr>
              <a:tr h="370840">
                <a:tc>
                  <a:txBody>
                    <a:bodyPr/>
                    <a:lstStyle/>
                    <a:p>
                      <a:pPr algn="ctr"/>
                      <a:r>
                        <a:rPr lang="en-US" dirty="0"/>
                        <a:t>3.0</a:t>
                      </a:r>
                    </a:p>
                  </a:txBody>
                  <a:tcPr/>
                </a:tc>
                <a:tc>
                  <a:txBody>
                    <a:bodyPr/>
                    <a:lstStyle/>
                    <a:p>
                      <a:pPr algn="ctr"/>
                      <a:r>
                        <a:rPr lang="en-US" dirty="0"/>
                        <a:t>2.2 %</a:t>
                      </a:r>
                    </a:p>
                  </a:txBody>
                  <a:tcPr/>
                </a:tc>
                <a:extLst>
                  <a:ext uri="{0D108BD9-81ED-4DB2-BD59-A6C34878D82A}">
                    <a16:rowId xmlns:a16="http://schemas.microsoft.com/office/drawing/2014/main" val="4145181673"/>
                  </a:ext>
                </a:extLst>
              </a:tr>
              <a:tr h="370840">
                <a:tc>
                  <a:txBody>
                    <a:bodyPr/>
                    <a:lstStyle/>
                    <a:p>
                      <a:pPr algn="ctr"/>
                      <a:r>
                        <a:rPr lang="en-US" dirty="0"/>
                        <a:t>4.0</a:t>
                      </a:r>
                    </a:p>
                  </a:txBody>
                  <a:tcPr/>
                </a:tc>
                <a:tc>
                  <a:txBody>
                    <a:bodyPr/>
                    <a:lstStyle/>
                    <a:p>
                      <a:pPr algn="ctr"/>
                      <a:r>
                        <a:rPr lang="en-US" dirty="0"/>
                        <a:t>1.6 %</a:t>
                      </a:r>
                    </a:p>
                  </a:txBody>
                  <a:tcPr/>
                </a:tc>
                <a:extLst>
                  <a:ext uri="{0D108BD9-81ED-4DB2-BD59-A6C34878D82A}">
                    <a16:rowId xmlns:a16="http://schemas.microsoft.com/office/drawing/2014/main" val="2541077981"/>
                  </a:ext>
                </a:extLst>
              </a:tr>
              <a:tr h="370840">
                <a:tc>
                  <a:txBody>
                    <a:bodyPr/>
                    <a:lstStyle/>
                    <a:p>
                      <a:pPr algn="ctr"/>
                      <a:r>
                        <a:rPr lang="en-US" dirty="0"/>
                        <a:t>5.0</a:t>
                      </a:r>
                    </a:p>
                  </a:txBody>
                  <a:tcPr/>
                </a:tc>
                <a:tc>
                  <a:txBody>
                    <a:bodyPr/>
                    <a:lstStyle/>
                    <a:p>
                      <a:pPr algn="ctr"/>
                      <a:r>
                        <a:rPr lang="en-US" dirty="0"/>
                        <a:t>0.7 %</a:t>
                      </a:r>
                    </a:p>
                  </a:txBody>
                  <a:tcPr/>
                </a:tc>
                <a:extLst>
                  <a:ext uri="{0D108BD9-81ED-4DB2-BD59-A6C34878D82A}">
                    <a16:rowId xmlns:a16="http://schemas.microsoft.com/office/drawing/2014/main" val="3505453899"/>
                  </a:ext>
                </a:extLst>
              </a:tr>
            </a:tbl>
          </a:graphicData>
        </a:graphic>
      </p:graphicFrame>
    </p:spTree>
    <p:extLst>
      <p:ext uri="{BB962C8B-B14F-4D97-AF65-F5344CB8AC3E}">
        <p14:creationId xmlns:p14="http://schemas.microsoft.com/office/powerpoint/2010/main" val="2737006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AD9697-1D63-444F-BB32-06491445B8E0}"/>
              </a:ext>
            </a:extLst>
          </p:cNvPr>
          <p:cNvSpPr>
            <a:spLocks noGrp="1"/>
          </p:cNvSpPr>
          <p:nvPr>
            <p:ph type="sldNum" sz="quarter" idx="12"/>
          </p:nvPr>
        </p:nvSpPr>
        <p:spPr/>
        <p:txBody>
          <a:bodyPr/>
          <a:lstStyle/>
          <a:p>
            <a:fld id="{C0F325E9-493D-4743-B1E1-B25E1D42752C}" type="slidenum">
              <a:rPr lang="en-US" smtClean="0"/>
              <a:t>21</a:t>
            </a:fld>
            <a:endParaRPr lang="en-US"/>
          </a:p>
        </p:txBody>
      </p:sp>
      <p:sp>
        <p:nvSpPr>
          <p:cNvPr id="5" name="Rectangle 1395">
            <a:extLst>
              <a:ext uri="{FF2B5EF4-FFF2-40B4-BE49-F238E27FC236}">
                <a16:creationId xmlns:a16="http://schemas.microsoft.com/office/drawing/2014/main" id="{9F52D4E9-3D8B-4F44-B6BA-E4941570B200}"/>
              </a:ext>
            </a:extLst>
          </p:cNvPr>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Results- Transition Behavior, Torque</a:t>
            </a:r>
          </a:p>
        </p:txBody>
      </p:sp>
      <p:grpSp>
        <p:nvGrpSpPr>
          <p:cNvPr id="2" name="Group 1">
            <a:extLst>
              <a:ext uri="{FF2B5EF4-FFF2-40B4-BE49-F238E27FC236}">
                <a16:creationId xmlns:a16="http://schemas.microsoft.com/office/drawing/2014/main" id="{459DF801-6480-43DF-B7D0-8A305032A4CA}"/>
              </a:ext>
            </a:extLst>
          </p:cNvPr>
          <p:cNvGrpSpPr/>
          <p:nvPr/>
        </p:nvGrpSpPr>
        <p:grpSpPr>
          <a:xfrm>
            <a:off x="1904994" y="1427984"/>
            <a:ext cx="5334011" cy="4359537"/>
            <a:chOff x="1904994" y="1427984"/>
            <a:chExt cx="5334011" cy="4359537"/>
          </a:xfrm>
        </p:grpSpPr>
        <p:pic>
          <p:nvPicPr>
            <p:cNvPr id="6" name="Picture 5">
              <a:extLst>
                <a:ext uri="{FF2B5EF4-FFF2-40B4-BE49-F238E27FC236}">
                  <a16:creationId xmlns:a16="http://schemas.microsoft.com/office/drawing/2014/main" id="{C61FEC59-9C79-4758-AC46-BCF00855B599}"/>
                </a:ext>
              </a:extLst>
            </p:cNvPr>
            <p:cNvPicPr>
              <a:picLocks noChangeAspect="1"/>
            </p:cNvPicPr>
            <p:nvPr/>
          </p:nvPicPr>
          <p:blipFill>
            <a:blip r:embed="rId2"/>
            <a:stretch>
              <a:fillRect/>
            </a:stretch>
          </p:blipFill>
          <p:spPr>
            <a:xfrm>
              <a:off x="1904994" y="1427984"/>
              <a:ext cx="5334011" cy="4002032"/>
            </a:xfrm>
            <a:prstGeom prst="rect">
              <a:avLst/>
            </a:prstGeom>
          </p:spPr>
        </p:pic>
        <p:pic>
          <p:nvPicPr>
            <p:cNvPr id="7" name="Picture 6">
              <a:extLst>
                <a:ext uri="{FF2B5EF4-FFF2-40B4-BE49-F238E27FC236}">
                  <a16:creationId xmlns:a16="http://schemas.microsoft.com/office/drawing/2014/main" id="{5B4DD8E1-4EA8-4022-B041-A17217A06BCA}"/>
                </a:ext>
              </a:extLst>
            </p:cNvPr>
            <p:cNvPicPr>
              <a:picLocks noChangeAspect="1"/>
            </p:cNvPicPr>
            <p:nvPr/>
          </p:nvPicPr>
          <p:blipFill>
            <a:blip r:embed="rId3"/>
            <a:stretch>
              <a:fillRect/>
            </a:stretch>
          </p:blipFill>
          <p:spPr>
            <a:xfrm>
              <a:off x="2776310" y="5072510"/>
              <a:ext cx="357762" cy="715011"/>
            </a:xfrm>
            <a:prstGeom prst="rect">
              <a:avLst/>
            </a:prstGeom>
          </p:spPr>
        </p:pic>
      </p:grpSp>
    </p:spTree>
    <p:extLst>
      <p:ext uri="{BB962C8B-B14F-4D97-AF65-F5344CB8AC3E}">
        <p14:creationId xmlns:p14="http://schemas.microsoft.com/office/powerpoint/2010/main" val="4109853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64BE8E1-E54C-476B-8A68-9C9186D909D1}"/>
              </a:ext>
            </a:extLst>
          </p:cNvPr>
          <p:cNvGrpSpPr/>
          <p:nvPr/>
        </p:nvGrpSpPr>
        <p:grpSpPr>
          <a:xfrm>
            <a:off x="3324841" y="2540000"/>
            <a:ext cx="5442012" cy="3763216"/>
            <a:chOff x="3324841" y="2540000"/>
            <a:chExt cx="5442012" cy="3763216"/>
          </a:xfrm>
        </p:grpSpPr>
        <p:pic>
          <p:nvPicPr>
            <p:cNvPr id="12" name="Picture 11">
              <a:extLst>
                <a:ext uri="{FF2B5EF4-FFF2-40B4-BE49-F238E27FC236}">
                  <a16:creationId xmlns:a16="http://schemas.microsoft.com/office/drawing/2014/main" id="{B4560A4C-3226-4326-AC2F-1C01A56708F2}"/>
                </a:ext>
              </a:extLst>
            </p:cNvPr>
            <p:cNvPicPr>
              <a:picLocks noChangeAspect="1"/>
            </p:cNvPicPr>
            <p:nvPr/>
          </p:nvPicPr>
          <p:blipFill>
            <a:blip r:embed="rId3"/>
            <a:stretch>
              <a:fillRect/>
            </a:stretch>
          </p:blipFill>
          <p:spPr>
            <a:xfrm>
              <a:off x="3324841" y="2540000"/>
              <a:ext cx="5413502" cy="3763216"/>
            </a:xfrm>
            <a:prstGeom prst="rect">
              <a:avLst/>
            </a:prstGeom>
          </p:spPr>
        </p:pic>
        <p:pic>
          <p:nvPicPr>
            <p:cNvPr id="14" name="Picture 13">
              <a:extLst>
                <a:ext uri="{FF2B5EF4-FFF2-40B4-BE49-F238E27FC236}">
                  <a16:creationId xmlns:a16="http://schemas.microsoft.com/office/drawing/2014/main" id="{F527AFF3-4927-4E23-9C70-15F5F0A433F6}"/>
                </a:ext>
              </a:extLst>
            </p:cNvPr>
            <p:cNvPicPr>
              <a:picLocks noChangeAspect="1"/>
            </p:cNvPicPr>
            <p:nvPr/>
          </p:nvPicPr>
          <p:blipFill>
            <a:blip r:embed="rId4"/>
            <a:stretch>
              <a:fillRect/>
            </a:stretch>
          </p:blipFill>
          <p:spPr>
            <a:xfrm>
              <a:off x="8380580" y="5407044"/>
              <a:ext cx="386273" cy="771993"/>
            </a:xfrm>
            <a:prstGeom prst="rect">
              <a:avLst/>
            </a:prstGeom>
          </p:spPr>
        </p:pic>
      </p:grpSp>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Results- Region 2 and 3</a:t>
            </a:r>
          </a:p>
        </p:txBody>
      </p:sp>
      <p:sp>
        <p:nvSpPr>
          <p:cNvPr id="3" name="Slide Number Placeholder 2"/>
          <p:cNvSpPr>
            <a:spLocks noGrp="1"/>
          </p:cNvSpPr>
          <p:nvPr>
            <p:ph type="sldNum" sz="quarter" idx="12"/>
          </p:nvPr>
        </p:nvSpPr>
        <p:spPr/>
        <p:txBody>
          <a:bodyPr/>
          <a:lstStyle/>
          <a:p>
            <a:fld id="{C0F325E9-493D-4743-B1E1-B25E1D42752C}" type="slidenum">
              <a:rPr lang="en-US" smtClean="0"/>
              <a:t>22</a:t>
            </a:fld>
            <a:endParaRPr lang="en-US"/>
          </a:p>
        </p:txBody>
      </p:sp>
      <p:pic>
        <p:nvPicPr>
          <p:cNvPr id="13" name="Picture 12">
            <a:extLst>
              <a:ext uri="{FF2B5EF4-FFF2-40B4-BE49-F238E27FC236}">
                <a16:creationId xmlns:a16="http://schemas.microsoft.com/office/drawing/2014/main" id="{1BAC5CC6-42F4-4122-A82A-084DA4D3143B}"/>
              </a:ext>
            </a:extLst>
          </p:cNvPr>
          <p:cNvPicPr>
            <a:picLocks noChangeAspect="1"/>
          </p:cNvPicPr>
          <p:nvPr/>
        </p:nvPicPr>
        <p:blipFill>
          <a:blip r:embed="rId5"/>
          <a:stretch>
            <a:fillRect/>
          </a:stretch>
        </p:blipFill>
        <p:spPr>
          <a:xfrm>
            <a:off x="732786" y="554785"/>
            <a:ext cx="2645947" cy="1985216"/>
          </a:xfrm>
          <a:prstGeom prst="rect">
            <a:avLst/>
          </a:prstGeom>
        </p:spPr>
      </p:pic>
      <p:sp>
        <p:nvSpPr>
          <p:cNvPr id="15" name="Oval 14">
            <a:extLst>
              <a:ext uri="{FF2B5EF4-FFF2-40B4-BE49-F238E27FC236}">
                <a16:creationId xmlns:a16="http://schemas.microsoft.com/office/drawing/2014/main" id="{965F379A-3A93-43F3-886F-D69171E9E0B6}"/>
              </a:ext>
            </a:extLst>
          </p:cNvPr>
          <p:cNvSpPr/>
          <p:nvPr/>
        </p:nvSpPr>
        <p:spPr>
          <a:xfrm>
            <a:off x="6186682" y="4346222"/>
            <a:ext cx="451185" cy="39511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611C56-286E-4AC0-AA79-3F01E11D765E}"/>
              </a:ext>
            </a:extLst>
          </p:cNvPr>
          <p:cNvSpPr/>
          <p:nvPr/>
        </p:nvSpPr>
        <p:spPr>
          <a:xfrm>
            <a:off x="6886593" y="4430889"/>
            <a:ext cx="451185" cy="39511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BAD0956-8082-4B5D-9DFE-16D0FD5A65FF}"/>
              </a:ext>
            </a:extLst>
          </p:cNvPr>
          <p:cNvSpPr txBox="1"/>
          <p:nvPr/>
        </p:nvSpPr>
        <p:spPr>
          <a:xfrm>
            <a:off x="756357" y="4515560"/>
            <a:ext cx="2235200" cy="1015663"/>
          </a:xfrm>
          <a:prstGeom prst="rect">
            <a:avLst/>
          </a:prstGeom>
          <a:noFill/>
        </p:spPr>
        <p:txBody>
          <a:bodyPr wrap="square" rtlCol="0">
            <a:spAutoFit/>
          </a:bodyPr>
          <a:lstStyle/>
          <a:p>
            <a:r>
              <a:rPr lang="en-US" sz="2000" dirty="0"/>
              <a:t>Steady-state error during high inflow accelerations</a:t>
            </a:r>
          </a:p>
        </p:txBody>
      </p:sp>
      <p:cxnSp>
        <p:nvCxnSpPr>
          <p:cNvPr id="21" name="Straight Arrow Connector 20">
            <a:extLst>
              <a:ext uri="{FF2B5EF4-FFF2-40B4-BE49-F238E27FC236}">
                <a16:creationId xmlns:a16="http://schemas.microsoft.com/office/drawing/2014/main" id="{C017F87D-D805-4FB5-9283-904426CF2393}"/>
              </a:ext>
            </a:extLst>
          </p:cNvPr>
          <p:cNvCxnSpPr>
            <a:cxnSpLocks/>
            <a:stCxn id="19" idx="3"/>
          </p:cNvCxnSpPr>
          <p:nvPr/>
        </p:nvCxnSpPr>
        <p:spPr>
          <a:xfrm flipV="1">
            <a:off x="2991557" y="4628444"/>
            <a:ext cx="3104443" cy="394948"/>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Oval 23">
            <a:extLst>
              <a:ext uri="{FF2B5EF4-FFF2-40B4-BE49-F238E27FC236}">
                <a16:creationId xmlns:a16="http://schemas.microsoft.com/office/drawing/2014/main" id="{B2D39F95-9B41-45BB-8F65-AE873FF9A6BD}"/>
              </a:ext>
            </a:extLst>
          </p:cNvPr>
          <p:cNvSpPr/>
          <p:nvPr/>
        </p:nvSpPr>
        <p:spPr>
          <a:xfrm>
            <a:off x="6469460" y="4388743"/>
            <a:ext cx="451185" cy="39511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891ED830-2B40-415D-AA89-E11D35CC5126}"/>
              </a:ext>
            </a:extLst>
          </p:cNvPr>
          <p:cNvCxnSpPr>
            <a:cxnSpLocks/>
          </p:cNvCxnSpPr>
          <p:nvPr/>
        </p:nvCxnSpPr>
        <p:spPr>
          <a:xfrm>
            <a:off x="3121644" y="3804356"/>
            <a:ext cx="3589864" cy="807296"/>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8C3C0E61-6220-45BA-AA1E-BE1C0F4F590C}"/>
              </a:ext>
            </a:extLst>
          </p:cNvPr>
          <p:cNvSpPr txBox="1"/>
          <p:nvPr/>
        </p:nvSpPr>
        <p:spPr>
          <a:xfrm>
            <a:off x="750976" y="3285790"/>
            <a:ext cx="2235200" cy="1015663"/>
          </a:xfrm>
          <a:prstGeom prst="rect">
            <a:avLst/>
          </a:prstGeom>
          <a:noFill/>
        </p:spPr>
        <p:txBody>
          <a:bodyPr wrap="square" rtlCol="0">
            <a:spAutoFit/>
          </a:bodyPr>
          <a:lstStyle/>
          <a:p>
            <a:r>
              <a:rPr lang="en-US" sz="2000" dirty="0"/>
              <a:t>Unmitigated intracycle variations</a:t>
            </a:r>
          </a:p>
        </p:txBody>
      </p:sp>
    </p:spTree>
    <p:extLst>
      <p:ext uri="{BB962C8B-B14F-4D97-AF65-F5344CB8AC3E}">
        <p14:creationId xmlns:p14="http://schemas.microsoft.com/office/powerpoint/2010/main" val="730460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P spid="17" grpId="1" animBg="1"/>
      <p:bldP spid="19" grpId="0"/>
      <p:bldP spid="19" grpId="1"/>
      <p:bldP spid="24" grpId="0" animBg="1"/>
      <p:bldP spid="24" grpId="1" animBg="1"/>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D7AACB-4296-426F-B4D6-B17CC46DE12D}"/>
              </a:ext>
            </a:extLst>
          </p:cNvPr>
          <p:cNvGrpSpPr/>
          <p:nvPr/>
        </p:nvGrpSpPr>
        <p:grpSpPr>
          <a:xfrm>
            <a:off x="3523737" y="2540000"/>
            <a:ext cx="5160714" cy="3763215"/>
            <a:chOff x="3523737" y="2540000"/>
            <a:chExt cx="5160714" cy="3763215"/>
          </a:xfrm>
        </p:grpSpPr>
        <p:pic>
          <p:nvPicPr>
            <p:cNvPr id="12" name="Picture 11">
              <a:extLst>
                <a:ext uri="{FF2B5EF4-FFF2-40B4-BE49-F238E27FC236}">
                  <a16:creationId xmlns:a16="http://schemas.microsoft.com/office/drawing/2014/main" id="{B4560A4C-3226-4326-AC2F-1C01A56708F2}"/>
                </a:ext>
              </a:extLst>
            </p:cNvPr>
            <p:cNvPicPr>
              <a:picLocks noChangeAspect="1"/>
            </p:cNvPicPr>
            <p:nvPr/>
          </p:nvPicPr>
          <p:blipFill>
            <a:blip r:embed="rId3"/>
            <a:stretch>
              <a:fillRect/>
            </a:stretch>
          </p:blipFill>
          <p:spPr>
            <a:xfrm>
              <a:off x="3523737" y="2540000"/>
              <a:ext cx="5015710" cy="3763215"/>
            </a:xfrm>
            <a:prstGeom prst="rect">
              <a:avLst/>
            </a:prstGeom>
          </p:spPr>
        </p:pic>
        <p:pic>
          <p:nvPicPr>
            <p:cNvPr id="10" name="Picture 9">
              <a:extLst>
                <a:ext uri="{FF2B5EF4-FFF2-40B4-BE49-F238E27FC236}">
                  <a16:creationId xmlns:a16="http://schemas.microsoft.com/office/drawing/2014/main" id="{B1B4B31E-F441-4CEA-8300-3A80DF3FCD8D}"/>
                </a:ext>
              </a:extLst>
            </p:cNvPr>
            <p:cNvPicPr>
              <a:picLocks noChangeAspect="1"/>
            </p:cNvPicPr>
            <p:nvPr/>
          </p:nvPicPr>
          <p:blipFill>
            <a:blip r:embed="rId4"/>
            <a:stretch>
              <a:fillRect/>
            </a:stretch>
          </p:blipFill>
          <p:spPr>
            <a:xfrm>
              <a:off x="8159161" y="5171696"/>
              <a:ext cx="525290" cy="715011"/>
            </a:xfrm>
            <a:prstGeom prst="rect">
              <a:avLst/>
            </a:prstGeom>
          </p:spPr>
        </p:pic>
      </p:grpSp>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Results- Region 2 and 3</a:t>
            </a:r>
          </a:p>
        </p:txBody>
      </p:sp>
      <p:sp>
        <p:nvSpPr>
          <p:cNvPr id="3" name="Slide Number Placeholder 2"/>
          <p:cNvSpPr>
            <a:spLocks noGrp="1"/>
          </p:cNvSpPr>
          <p:nvPr>
            <p:ph type="sldNum" sz="quarter" idx="12"/>
          </p:nvPr>
        </p:nvSpPr>
        <p:spPr/>
        <p:txBody>
          <a:bodyPr/>
          <a:lstStyle/>
          <a:p>
            <a:fld id="{C0F325E9-493D-4743-B1E1-B25E1D42752C}" type="slidenum">
              <a:rPr lang="en-US" smtClean="0"/>
              <a:t>23</a:t>
            </a:fld>
            <a:endParaRPr lang="en-US"/>
          </a:p>
        </p:txBody>
      </p:sp>
      <p:pic>
        <p:nvPicPr>
          <p:cNvPr id="13" name="Picture 12">
            <a:extLst>
              <a:ext uri="{FF2B5EF4-FFF2-40B4-BE49-F238E27FC236}">
                <a16:creationId xmlns:a16="http://schemas.microsoft.com/office/drawing/2014/main" id="{1BAC5CC6-42F4-4122-A82A-084DA4D3143B}"/>
              </a:ext>
            </a:extLst>
          </p:cNvPr>
          <p:cNvPicPr>
            <a:picLocks noChangeAspect="1"/>
          </p:cNvPicPr>
          <p:nvPr/>
        </p:nvPicPr>
        <p:blipFill>
          <a:blip r:embed="rId5"/>
          <a:stretch>
            <a:fillRect/>
          </a:stretch>
        </p:blipFill>
        <p:spPr>
          <a:xfrm>
            <a:off x="732786" y="554785"/>
            <a:ext cx="2645947" cy="1985216"/>
          </a:xfrm>
          <a:prstGeom prst="rect">
            <a:avLst/>
          </a:prstGeom>
        </p:spPr>
      </p:pic>
      <p:sp>
        <p:nvSpPr>
          <p:cNvPr id="6" name="TextBox 5">
            <a:extLst>
              <a:ext uri="{FF2B5EF4-FFF2-40B4-BE49-F238E27FC236}">
                <a16:creationId xmlns:a16="http://schemas.microsoft.com/office/drawing/2014/main" id="{6282C0CC-B59E-4D22-B7FF-DE5E0F7C7033}"/>
              </a:ext>
            </a:extLst>
          </p:cNvPr>
          <p:cNvSpPr txBox="1"/>
          <p:nvPr/>
        </p:nvSpPr>
        <p:spPr>
          <a:xfrm>
            <a:off x="699912" y="4447826"/>
            <a:ext cx="2235200" cy="1015663"/>
          </a:xfrm>
          <a:prstGeom prst="rect">
            <a:avLst/>
          </a:prstGeom>
          <a:noFill/>
        </p:spPr>
        <p:txBody>
          <a:bodyPr wrap="square" rtlCol="0">
            <a:spAutoFit/>
          </a:bodyPr>
          <a:lstStyle/>
          <a:p>
            <a:r>
              <a:rPr lang="en-US" sz="2000" dirty="0"/>
              <a:t>Steady-state error during high inflow accelerations</a:t>
            </a:r>
          </a:p>
        </p:txBody>
      </p:sp>
      <p:cxnSp>
        <p:nvCxnSpPr>
          <p:cNvPr id="7" name="Straight Arrow Connector 6">
            <a:extLst>
              <a:ext uri="{FF2B5EF4-FFF2-40B4-BE49-F238E27FC236}">
                <a16:creationId xmlns:a16="http://schemas.microsoft.com/office/drawing/2014/main" id="{F869C421-578C-4DCD-8D0E-6D05BCC643C4}"/>
              </a:ext>
            </a:extLst>
          </p:cNvPr>
          <p:cNvCxnSpPr>
            <a:cxnSpLocks/>
            <a:endCxn id="8" idx="2"/>
          </p:cNvCxnSpPr>
          <p:nvPr/>
        </p:nvCxnSpPr>
        <p:spPr>
          <a:xfrm flipV="1">
            <a:off x="2883055" y="4741333"/>
            <a:ext cx="3212945" cy="231800"/>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Oval 7">
            <a:extLst>
              <a:ext uri="{FF2B5EF4-FFF2-40B4-BE49-F238E27FC236}">
                <a16:creationId xmlns:a16="http://schemas.microsoft.com/office/drawing/2014/main" id="{18556BB8-EE8F-4DAF-9D4A-7FC2EB4B25D3}"/>
              </a:ext>
            </a:extLst>
          </p:cNvPr>
          <p:cNvSpPr/>
          <p:nvPr/>
        </p:nvSpPr>
        <p:spPr>
          <a:xfrm>
            <a:off x="6096000" y="4543777"/>
            <a:ext cx="451185" cy="39511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BD4503D-92BE-4CC1-ACCF-5BAD68792318}"/>
              </a:ext>
            </a:extLst>
          </p:cNvPr>
          <p:cNvSpPr/>
          <p:nvPr/>
        </p:nvSpPr>
        <p:spPr>
          <a:xfrm>
            <a:off x="6886593" y="4600228"/>
            <a:ext cx="451185" cy="39511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114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BADED3-DA53-4617-8E15-B152EE61CC89}"/>
              </a:ext>
            </a:extLst>
          </p:cNvPr>
          <p:cNvGrpSpPr/>
          <p:nvPr/>
        </p:nvGrpSpPr>
        <p:grpSpPr>
          <a:xfrm>
            <a:off x="132637" y="2246462"/>
            <a:ext cx="4536485" cy="3888311"/>
            <a:chOff x="132637" y="2246462"/>
            <a:chExt cx="4536485" cy="3888311"/>
          </a:xfrm>
        </p:grpSpPr>
        <p:pic>
          <p:nvPicPr>
            <p:cNvPr id="6" name="Picture 5">
              <a:extLst>
                <a:ext uri="{FF2B5EF4-FFF2-40B4-BE49-F238E27FC236}">
                  <a16:creationId xmlns:a16="http://schemas.microsoft.com/office/drawing/2014/main" id="{C61FEC59-9C79-4758-AC46-BCF00855B599}"/>
                </a:ext>
              </a:extLst>
            </p:cNvPr>
            <p:cNvPicPr>
              <a:picLocks noChangeAspect="1"/>
            </p:cNvPicPr>
            <p:nvPr/>
          </p:nvPicPr>
          <p:blipFill>
            <a:blip r:embed="rId2"/>
            <a:stretch>
              <a:fillRect/>
            </a:stretch>
          </p:blipFill>
          <p:spPr>
            <a:xfrm>
              <a:off x="132637" y="2246462"/>
              <a:ext cx="4536485" cy="3403660"/>
            </a:xfrm>
            <a:prstGeom prst="rect">
              <a:avLst/>
            </a:prstGeom>
          </p:spPr>
        </p:pic>
        <p:pic>
          <p:nvPicPr>
            <p:cNvPr id="20" name="Picture 19">
              <a:extLst>
                <a:ext uri="{FF2B5EF4-FFF2-40B4-BE49-F238E27FC236}">
                  <a16:creationId xmlns:a16="http://schemas.microsoft.com/office/drawing/2014/main" id="{486BF9A5-ABF4-473E-B51C-82FEAC2E2412}"/>
                </a:ext>
              </a:extLst>
            </p:cNvPr>
            <p:cNvPicPr>
              <a:picLocks noChangeAspect="1"/>
            </p:cNvPicPr>
            <p:nvPr/>
          </p:nvPicPr>
          <p:blipFill>
            <a:blip r:embed="rId3"/>
            <a:stretch>
              <a:fillRect/>
            </a:stretch>
          </p:blipFill>
          <p:spPr>
            <a:xfrm>
              <a:off x="935478" y="5419762"/>
              <a:ext cx="357762" cy="715011"/>
            </a:xfrm>
            <a:prstGeom prst="rect">
              <a:avLst/>
            </a:prstGeom>
          </p:spPr>
        </p:pic>
      </p:grpSp>
      <p:grpSp>
        <p:nvGrpSpPr>
          <p:cNvPr id="2" name="Group 1">
            <a:extLst>
              <a:ext uri="{FF2B5EF4-FFF2-40B4-BE49-F238E27FC236}">
                <a16:creationId xmlns:a16="http://schemas.microsoft.com/office/drawing/2014/main" id="{A1C53A14-E209-4E41-A691-4570DF922760}"/>
              </a:ext>
            </a:extLst>
          </p:cNvPr>
          <p:cNvGrpSpPr/>
          <p:nvPr/>
        </p:nvGrpSpPr>
        <p:grpSpPr>
          <a:xfrm>
            <a:off x="4568836" y="2257751"/>
            <a:ext cx="4536485" cy="3986461"/>
            <a:chOff x="4568836" y="2257751"/>
            <a:chExt cx="4536485" cy="3986461"/>
          </a:xfrm>
        </p:grpSpPr>
        <p:pic>
          <p:nvPicPr>
            <p:cNvPr id="8" name="Picture 7">
              <a:extLst>
                <a:ext uri="{FF2B5EF4-FFF2-40B4-BE49-F238E27FC236}">
                  <a16:creationId xmlns:a16="http://schemas.microsoft.com/office/drawing/2014/main" id="{D4B9F92E-32F0-4C74-A21F-036FDD1912B9}"/>
                </a:ext>
              </a:extLst>
            </p:cNvPr>
            <p:cNvPicPr>
              <a:picLocks noChangeAspect="1"/>
            </p:cNvPicPr>
            <p:nvPr/>
          </p:nvPicPr>
          <p:blipFill>
            <a:blip r:embed="rId4"/>
            <a:stretch>
              <a:fillRect/>
            </a:stretch>
          </p:blipFill>
          <p:spPr>
            <a:xfrm>
              <a:off x="4568836" y="2257751"/>
              <a:ext cx="4536485" cy="3403659"/>
            </a:xfrm>
            <a:prstGeom prst="rect">
              <a:avLst/>
            </a:prstGeom>
          </p:spPr>
        </p:pic>
        <p:pic>
          <p:nvPicPr>
            <p:cNvPr id="19" name="Picture 18">
              <a:extLst>
                <a:ext uri="{FF2B5EF4-FFF2-40B4-BE49-F238E27FC236}">
                  <a16:creationId xmlns:a16="http://schemas.microsoft.com/office/drawing/2014/main" id="{02B42ABF-DFFB-449E-9A58-D0E14B2472D0}"/>
                </a:ext>
              </a:extLst>
            </p:cNvPr>
            <p:cNvPicPr>
              <a:picLocks noChangeAspect="1"/>
            </p:cNvPicPr>
            <p:nvPr/>
          </p:nvPicPr>
          <p:blipFill>
            <a:blip r:embed="rId5"/>
            <a:stretch>
              <a:fillRect/>
            </a:stretch>
          </p:blipFill>
          <p:spPr>
            <a:xfrm>
              <a:off x="8123599" y="5529201"/>
              <a:ext cx="525290" cy="715011"/>
            </a:xfrm>
            <a:prstGeom prst="rect">
              <a:avLst/>
            </a:prstGeom>
          </p:spPr>
        </p:pic>
      </p:grpSp>
      <p:sp>
        <p:nvSpPr>
          <p:cNvPr id="4" name="Slide Number Placeholder 3">
            <a:extLst>
              <a:ext uri="{FF2B5EF4-FFF2-40B4-BE49-F238E27FC236}">
                <a16:creationId xmlns:a16="http://schemas.microsoft.com/office/drawing/2014/main" id="{F4AD9697-1D63-444F-BB32-06491445B8E0}"/>
              </a:ext>
            </a:extLst>
          </p:cNvPr>
          <p:cNvSpPr>
            <a:spLocks noGrp="1"/>
          </p:cNvSpPr>
          <p:nvPr>
            <p:ph type="sldNum" sz="quarter" idx="12"/>
          </p:nvPr>
        </p:nvSpPr>
        <p:spPr/>
        <p:txBody>
          <a:bodyPr/>
          <a:lstStyle/>
          <a:p>
            <a:fld id="{C0F325E9-493D-4743-B1E1-B25E1D42752C}" type="slidenum">
              <a:rPr lang="en-US" smtClean="0"/>
              <a:t>24</a:t>
            </a:fld>
            <a:endParaRPr lang="en-US"/>
          </a:p>
        </p:txBody>
      </p:sp>
      <p:pic>
        <p:nvPicPr>
          <p:cNvPr id="10" name="Picture 9">
            <a:extLst>
              <a:ext uri="{FF2B5EF4-FFF2-40B4-BE49-F238E27FC236}">
                <a16:creationId xmlns:a16="http://schemas.microsoft.com/office/drawing/2014/main" id="{B90518D0-AD8C-4F13-9224-2E2FC5F8E618}"/>
              </a:ext>
            </a:extLst>
          </p:cNvPr>
          <p:cNvPicPr>
            <a:picLocks noChangeAspect="1"/>
          </p:cNvPicPr>
          <p:nvPr/>
        </p:nvPicPr>
        <p:blipFill>
          <a:blip r:embed="rId6"/>
          <a:stretch>
            <a:fillRect/>
          </a:stretch>
        </p:blipFill>
        <p:spPr>
          <a:xfrm>
            <a:off x="592668" y="447774"/>
            <a:ext cx="2387600" cy="1791381"/>
          </a:xfrm>
          <a:prstGeom prst="rect">
            <a:avLst/>
          </a:prstGeom>
        </p:spPr>
      </p:pic>
      <p:sp>
        <p:nvSpPr>
          <p:cNvPr id="7" name="TextBox 6">
            <a:extLst>
              <a:ext uri="{FF2B5EF4-FFF2-40B4-BE49-F238E27FC236}">
                <a16:creationId xmlns:a16="http://schemas.microsoft.com/office/drawing/2014/main" id="{F7C7406A-F013-4753-9D42-47FB08B5FC1F}"/>
              </a:ext>
            </a:extLst>
          </p:cNvPr>
          <p:cNvSpPr txBox="1"/>
          <p:nvPr/>
        </p:nvSpPr>
        <p:spPr>
          <a:xfrm>
            <a:off x="5224673" y="965866"/>
            <a:ext cx="2235200" cy="1015663"/>
          </a:xfrm>
          <a:prstGeom prst="rect">
            <a:avLst/>
          </a:prstGeom>
          <a:noFill/>
        </p:spPr>
        <p:txBody>
          <a:bodyPr wrap="square" rtlCol="0">
            <a:spAutoFit/>
          </a:bodyPr>
          <a:lstStyle/>
          <a:p>
            <a:r>
              <a:rPr lang="en-US" sz="2000" dirty="0"/>
              <a:t>Steady-state error during high inflow accelerations</a:t>
            </a:r>
          </a:p>
        </p:txBody>
      </p:sp>
      <p:cxnSp>
        <p:nvCxnSpPr>
          <p:cNvPr id="9" name="Straight Arrow Connector 8">
            <a:extLst>
              <a:ext uri="{FF2B5EF4-FFF2-40B4-BE49-F238E27FC236}">
                <a16:creationId xmlns:a16="http://schemas.microsoft.com/office/drawing/2014/main" id="{E26155DA-909E-4D5E-A484-0EE7099C0A18}"/>
              </a:ext>
            </a:extLst>
          </p:cNvPr>
          <p:cNvCxnSpPr>
            <a:cxnSpLocks/>
          </p:cNvCxnSpPr>
          <p:nvPr/>
        </p:nvCxnSpPr>
        <p:spPr>
          <a:xfrm flipH="1">
            <a:off x="3348112" y="2246462"/>
            <a:ext cx="2305993" cy="1298596"/>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Oval 10">
            <a:extLst>
              <a:ext uri="{FF2B5EF4-FFF2-40B4-BE49-F238E27FC236}">
                <a16:creationId xmlns:a16="http://schemas.microsoft.com/office/drawing/2014/main" id="{232A6F45-7B9E-412C-AE72-BEAA59783A9B}"/>
              </a:ext>
            </a:extLst>
          </p:cNvPr>
          <p:cNvSpPr/>
          <p:nvPr/>
        </p:nvSpPr>
        <p:spPr>
          <a:xfrm>
            <a:off x="6837078" y="3564469"/>
            <a:ext cx="451185" cy="39511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B204A97-B6BC-4F03-90A4-4A873C3C1839}"/>
              </a:ext>
            </a:extLst>
          </p:cNvPr>
          <p:cNvSpPr/>
          <p:nvPr/>
        </p:nvSpPr>
        <p:spPr>
          <a:xfrm>
            <a:off x="3132668" y="3914424"/>
            <a:ext cx="451185" cy="39511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392B588-8291-4DC8-81F0-3E66441C86DC}"/>
              </a:ext>
            </a:extLst>
          </p:cNvPr>
          <p:cNvSpPr/>
          <p:nvPr/>
        </p:nvSpPr>
        <p:spPr>
          <a:xfrm>
            <a:off x="2470729" y="3568609"/>
            <a:ext cx="451185" cy="39511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5767139-4962-4286-840B-BBB84F658B70}"/>
              </a:ext>
            </a:extLst>
          </p:cNvPr>
          <p:cNvSpPr/>
          <p:nvPr/>
        </p:nvSpPr>
        <p:spPr>
          <a:xfrm>
            <a:off x="7669153" y="3716869"/>
            <a:ext cx="451185" cy="39511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871D5D13-79DA-4741-B49E-7B4D9CEEFCE1}"/>
              </a:ext>
            </a:extLst>
          </p:cNvPr>
          <p:cNvCxnSpPr>
            <a:cxnSpLocks/>
          </p:cNvCxnSpPr>
          <p:nvPr/>
        </p:nvCxnSpPr>
        <p:spPr>
          <a:xfrm>
            <a:off x="6025315" y="2257751"/>
            <a:ext cx="1391152" cy="1310858"/>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DBDB44F2-D8B0-4D7A-A856-4891DE30C333}"/>
              </a:ext>
            </a:extLst>
          </p:cNvPr>
          <p:cNvSpPr txBox="1"/>
          <p:nvPr/>
        </p:nvSpPr>
        <p:spPr>
          <a:xfrm>
            <a:off x="2921914" y="962625"/>
            <a:ext cx="2235200" cy="1015663"/>
          </a:xfrm>
          <a:prstGeom prst="rect">
            <a:avLst/>
          </a:prstGeom>
          <a:noFill/>
        </p:spPr>
        <p:txBody>
          <a:bodyPr wrap="square" rtlCol="0">
            <a:spAutoFit/>
          </a:bodyPr>
          <a:lstStyle/>
          <a:p>
            <a:r>
              <a:rPr lang="en-US" sz="2000" dirty="0"/>
              <a:t>Unmitigated intracycle variations</a:t>
            </a:r>
          </a:p>
        </p:txBody>
      </p:sp>
      <p:cxnSp>
        <p:nvCxnSpPr>
          <p:cNvPr id="24" name="Straight Arrow Connector 23">
            <a:extLst>
              <a:ext uri="{FF2B5EF4-FFF2-40B4-BE49-F238E27FC236}">
                <a16:creationId xmlns:a16="http://schemas.microsoft.com/office/drawing/2014/main" id="{DB51EE9C-6E59-41DB-9DA9-3CA92BBA8269}"/>
              </a:ext>
            </a:extLst>
          </p:cNvPr>
          <p:cNvCxnSpPr>
            <a:cxnSpLocks/>
          </p:cNvCxnSpPr>
          <p:nvPr/>
        </p:nvCxnSpPr>
        <p:spPr>
          <a:xfrm flipH="1">
            <a:off x="3535819" y="1966222"/>
            <a:ext cx="165912" cy="452637"/>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Rectangle 1395">
            <a:extLst>
              <a:ext uri="{FF2B5EF4-FFF2-40B4-BE49-F238E27FC236}">
                <a16:creationId xmlns:a16="http://schemas.microsoft.com/office/drawing/2014/main" id="{0E8F13EB-EBCB-4BCD-96F2-29EB21DED0C7}"/>
              </a:ext>
            </a:extLst>
          </p:cNvPr>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Results- Region 3 Only</a:t>
            </a:r>
          </a:p>
        </p:txBody>
      </p:sp>
      <p:cxnSp>
        <p:nvCxnSpPr>
          <p:cNvPr id="21" name="Straight Arrow Connector 20">
            <a:extLst>
              <a:ext uri="{FF2B5EF4-FFF2-40B4-BE49-F238E27FC236}">
                <a16:creationId xmlns:a16="http://schemas.microsoft.com/office/drawing/2014/main" id="{A1B23C47-FDA2-4CC3-8F37-71F98FE35BDA}"/>
              </a:ext>
            </a:extLst>
          </p:cNvPr>
          <p:cNvCxnSpPr>
            <a:cxnSpLocks/>
          </p:cNvCxnSpPr>
          <p:nvPr/>
        </p:nvCxnSpPr>
        <p:spPr>
          <a:xfrm>
            <a:off x="4091458" y="1990245"/>
            <a:ext cx="870237" cy="497819"/>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51150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animBg="1"/>
      <p:bldP spid="11" grpId="1" animBg="1"/>
      <p:bldP spid="14" grpId="0" animBg="1"/>
      <p:bldP spid="14" grpId="1" animBg="1"/>
      <p:bldP spid="15" grpId="0" animBg="1"/>
      <p:bldP spid="15" grpId="1" animBg="1"/>
      <p:bldP spid="16" grpId="0" animBg="1"/>
      <p:bldP spid="16" grpId="1" animBg="1"/>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AD9697-1D63-444F-BB32-06491445B8E0}"/>
              </a:ext>
            </a:extLst>
          </p:cNvPr>
          <p:cNvSpPr>
            <a:spLocks noGrp="1"/>
          </p:cNvSpPr>
          <p:nvPr>
            <p:ph type="sldNum" sz="quarter" idx="12"/>
          </p:nvPr>
        </p:nvSpPr>
        <p:spPr/>
        <p:txBody>
          <a:bodyPr/>
          <a:lstStyle/>
          <a:p>
            <a:fld id="{C0F325E9-493D-4743-B1E1-B25E1D42752C}" type="slidenum">
              <a:rPr lang="en-US" smtClean="0"/>
              <a:t>25</a:t>
            </a:fld>
            <a:endParaRPr lang="en-US"/>
          </a:p>
        </p:txBody>
      </p:sp>
      <p:sp>
        <p:nvSpPr>
          <p:cNvPr id="5" name="Rectangle 1395">
            <a:extLst>
              <a:ext uri="{FF2B5EF4-FFF2-40B4-BE49-F238E27FC236}">
                <a16:creationId xmlns:a16="http://schemas.microsoft.com/office/drawing/2014/main" id="{9F52D4E9-3D8B-4F44-B6BA-E4941570B200}"/>
              </a:ext>
            </a:extLst>
          </p:cNvPr>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Results- Ideal Implementation</a:t>
            </a:r>
          </a:p>
        </p:txBody>
      </p:sp>
      <p:sp>
        <p:nvSpPr>
          <p:cNvPr id="3" name="TextBox 2">
            <a:extLst>
              <a:ext uri="{FF2B5EF4-FFF2-40B4-BE49-F238E27FC236}">
                <a16:creationId xmlns:a16="http://schemas.microsoft.com/office/drawing/2014/main" id="{9A75B991-F024-46B7-BE5E-23420643FFDB}"/>
              </a:ext>
            </a:extLst>
          </p:cNvPr>
          <p:cNvSpPr txBox="1"/>
          <p:nvPr/>
        </p:nvSpPr>
        <p:spPr>
          <a:xfrm>
            <a:off x="914400" y="685800"/>
            <a:ext cx="7315200" cy="707886"/>
          </a:xfrm>
          <a:prstGeom prst="rect">
            <a:avLst/>
          </a:prstGeom>
          <a:noFill/>
        </p:spPr>
        <p:txBody>
          <a:bodyPr wrap="square" rtlCol="0">
            <a:spAutoFit/>
          </a:bodyPr>
          <a:lstStyle/>
          <a:p>
            <a:r>
              <a:rPr lang="en-US" sz="2000" dirty="0"/>
              <a:t>Simple simulation integrates dynamic equation for phase-resolved turbine model for input time series </a:t>
            </a:r>
            <a:r>
              <a:rPr lang="en-US" sz="2000" i="1" dirty="0"/>
              <a:t>U. </a:t>
            </a:r>
            <a:endParaRPr lang="en-US" sz="2000" dirty="0"/>
          </a:p>
        </p:txBody>
      </p:sp>
      <p:pic>
        <p:nvPicPr>
          <p:cNvPr id="6" name="Picture 5">
            <a:extLst>
              <a:ext uri="{FF2B5EF4-FFF2-40B4-BE49-F238E27FC236}">
                <a16:creationId xmlns:a16="http://schemas.microsoft.com/office/drawing/2014/main" id="{0E9056CF-CC25-43B8-9DFE-51462B448316}"/>
              </a:ext>
            </a:extLst>
          </p:cNvPr>
          <p:cNvPicPr>
            <a:picLocks noChangeAspect="1"/>
          </p:cNvPicPr>
          <p:nvPr/>
        </p:nvPicPr>
        <p:blipFill>
          <a:blip r:embed="rId2"/>
          <a:stretch>
            <a:fillRect/>
          </a:stretch>
        </p:blipFill>
        <p:spPr>
          <a:xfrm>
            <a:off x="914400" y="2294425"/>
            <a:ext cx="7315199" cy="2613693"/>
          </a:xfrm>
          <a:prstGeom prst="rect">
            <a:avLst/>
          </a:prstGeom>
        </p:spPr>
      </p:pic>
    </p:spTree>
    <p:extLst>
      <p:ext uri="{BB962C8B-B14F-4D97-AF65-F5344CB8AC3E}">
        <p14:creationId xmlns:p14="http://schemas.microsoft.com/office/powerpoint/2010/main" val="1470230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EECBDAB-BA54-46D8-B42C-6063F8E2C863}"/>
              </a:ext>
            </a:extLst>
          </p:cNvPr>
          <p:cNvGrpSpPr/>
          <p:nvPr/>
        </p:nvGrpSpPr>
        <p:grpSpPr>
          <a:xfrm>
            <a:off x="4605868" y="973626"/>
            <a:ext cx="4157312" cy="3329886"/>
            <a:chOff x="4605868" y="985658"/>
            <a:chExt cx="4157312" cy="3329886"/>
          </a:xfrm>
        </p:grpSpPr>
        <p:pic>
          <p:nvPicPr>
            <p:cNvPr id="4" name="Picture 3">
              <a:extLst>
                <a:ext uri="{FF2B5EF4-FFF2-40B4-BE49-F238E27FC236}">
                  <a16:creationId xmlns:a16="http://schemas.microsoft.com/office/drawing/2014/main" id="{BBF959C9-23F0-4A31-A89C-C469AF6D3167}"/>
                </a:ext>
              </a:extLst>
            </p:cNvPr>
            <p:cNvPicPr>
              <a:picLocks noChangeAspect="1"/>
            </p:cNvPicPr>
            <p:nvPr/>
          </p:nvPicPr>
          <p:blipFill>
            <a:blip r:embed="rId3"/>
            <a:stretch>
              <a:fillRect/>
            </a:stretch>
          </p:blipFill>
          <p:spPr>
            <a:xfrm>
              <a:off x="4605868" y="985658"/>
              <a:ext cx="3894667" cy="2922112"/>
            </a:xfrm>
            <a:prstGeom prst="rect">
              <a:avLst/>
            </a:prstGeom>
          </p:spPr>
        </p:pic>
        <p:pic>
          <p:nvPicPr>
            <p:cNvPr id="21" name="Picture 20">
              <a:extLst>
                <a:ext uri="{FF2B5EF4-FFF2-40B4-BE49-F238E27FC236}">
                  <a16:creationId xmlns:a16="http://schemas.microsoft.com/office/drawing/2014/main" id="{AD08F9C1-84A3-421F-A558-D7E3748E8B6E}"/>
                </a:ext>
              </a:extLst>
            </p:cNvPr>
            <p:cNvPicPr>
              <a:picLocks noChangeAspect="1"/>
            </p:cNvPicPr>
            <p:nvPr/>
          </p:nvPicPr>
          <p:blipFill>
            <a:blip r:embed="rId4"/>
            <a:stretch>
              <a:fillRect/>
            </a:stretch>
          </p:blipFill>
          <p:spPr>
            <a:xfrm>
              <a:off x="8237890" y="3600533"/>
              <a:ext cx="525290" cy="715011"/>
            </a:xfrm>
            <a:prstGeom prst="rect">
              <a:avLst/>
            </a:prstGeom>
          </p:spPr>
        </p:pic>
      </p:grpSp>
      <p:grpSp>
        <p:nvGrpSpPr>
          <p:cNvPr id="5" name="Group 4">
            <a:extLst>
              <a:ext uri="{FF2B5EF4-FFF2-40B4-BE49-F238E27FC236}">
                <a16:creationId xmlns:a16="http://schemas.microsoft.com/office/drawing/2014/main" id="{2A7C9891-3A5F-452B-82BC-9BFF18126389}"/>
              </a:ext>
            </a:extLst>
          </p:cNvPr>
          <p:cNvGrpSpPr/>
          <p:nvPr/>
        </p:nvGrpSpPr>
        <p:grpSpPr>
          <a:xfrm>
            <a:off x="587018" y="985658"/>
            <a:ext cx="3894667" cy="3347570"/>
            <a:chOff x="587018" y="985658"/>
            <a:chExt cx="3894667" cy="3347570"/>
          </a:xfrm>
        </p:grpSpPr>
        <p:pic>
          <p:nvPicPr>
            <p:cNvPr id="14" name="Picture 13">
              <a:extLst>
                <a:ext uri="{FF2B5EF4-FFF2-40B4-BE49-F238E27FC236}">
                  <a16:creationId xmlns:a16="http://schemas.microsoft.com/office/drawing/2014/main" id="{5662C6CC-6656-4A43-8A15-368B5D3751DA}"/>
                </a:ext>
              </a:extLst>
            </p:cNvPr>
            <p:cNvPicPr>
              <a:picLocks noChangeAspect="1"/>
            </p:cNvPicPr>
            <p:nvPr/>
          </p:nvPicPr>
          <p:blipFill>
            <a:blip r:embed="rId5"/>
            <a:stretch>
              <a:fillRect/>
            </a:stretch>
          </p:blipFill>
          <p:spPr>
            <a:xfrm>
              <a:off x="587018" y="985658"/>
              <a:ext cx="3894667" cy="2922112"/>
            </a:xfrm>
            <a:prstGeom prst="rect">
              <a:avLst/>
            </a:prstGeom>
          </p:spPr>
        </p:pic>
        <p:pic>
          <p:nvPicPr>
            <p:cNvPr id="23" name="Picture 22">
              <a:extLst>
                <a:ext uri="{FF2B5EF4-FFF2-40B4-BE49-F238E27FC236}">
                  <a16:creationId xmlns:a16="http://schemas.microsoft.com/office/drawing/2014/main" id="{2A1D411E-F59F-40E6-8D07-490AE6CB81CA}"/>
                </a:ext>
              </a:extLst>
            </p:cNvPr>
            <p:cNvPicPr>
              <a:picLocks noChangeAspect="1"/>
            </p:cNvPicPr>
            <p:nvPr/>
          </p:nvPicPr>
          <p:blipFill>
            <a:blip r:embed="rId6"/>
            <a:stretch>
              <a:fillRect/>
            </a:stretch>
          </p:blipFill>
          <p:spPr>
            <a:xfrm>
              <a:off x="1182233" y="3618217"/>
              <a:ext cx="357762" cy="715011"/>
            </a:xfrm>
            <a:prstGeom prst="rect">
              <a:avLst/>
            </a:prstGeom>
          </p:spPr>
        </p:pic>
      </p:grpSp>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Results- Ideal Implementation</a:t>
            </a:r>
          </a:p>
        </p:txBody>
      </p:sp>
      <p:sp>
        <p:nvSpPr>
          <p:cNvPr id="3" name="Slide Number Placeholder 2"/>
          <p:cNvSpPr>
            <a:spLocks noGrp="1"/>
          </p:cNvSpPr>
          <p:nvPr>
            <p:ph type="sldNum" sz="quarter" idx="12"/>
          </p:nvPr>
        </p:nvSpPr>
        <p:spPr/>
        <p:txBody>
          <a:bodyPr/>
          <a:lstStyle/>
          <a:p>
            <a:fld id="{C0F325E9-493D-4743-B1E1-B25E1D42752C}" type="slidenum">
              <a:rPr lang="en-US" smtClean="0"/>
              <a:t>26</a:t>
            </a:fld>
            <a:endParaRPr lang="en-US"/>
          </a:p>
        </p:txBody>
      </p:sp>
      <p:sp>
        <p:nvSpPr>
          <p:cNvPr id="15" name="Oval 14">
            <a:extLst>
              <a:ext uri="{FF2B5EF4-FFF2-40B4-BE49-F238E27FC236}">
                <a16:creationId xmlns:a16="http://schemas.microsoft.com/office/drawing/2014/main" id="{F9E307FB-DCBA-4039-9821-AD91D24CA886}"/>
              </a:ext>
            </a:extLst>
          </p:cNvPr>
          <p:cNvSpPr/>
          <p:nvPr/>
        </p:nvSpPr>
        <p:spPr>
          <a:xfrm>
            <a:off x="4916682" y="1270006"/>
            <a:ext cx="586652" cy="182315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E9DC641-5220-40F1-9A5F-3402FF87B790}"/>
              </a:ext>
            </a:extLst>
          </p:cNvPr>
          <p:cNvSpPr/>
          <p:nvPr/>
        </p:nvSpPr>
        <p:spPr>
          <a:xfrm>
            <a:off x="841393" y="1411116"/>
            <a:ext cx="586652" cy="182315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8A8BC47A-4E11-4B9C-AE74-B7C115DBE5C8}"/>
              </a:ext>
            </a:extLst>
          </p:cNvPr>
          <p:cNvCxnSpPr>
            <a:cxnSpLocks/>
            <a:endCxn id="16" idx="4"/>
          </p:cNvCxnSpPr>
          <p:nvPr/>
        </p:nvCxnSpPr>
        <p:spPr>
          <a:xfrm flipH="1" flipV="1">
            <a:off x="1134719" y="3234266"/>
            <a:ext cx="2009425" cy="1140639"/>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55219283-1F78-424E-9149-0C9E3B2B9B20}"/>
              </a:ext>
            </a:extLst>
          </p:cNvPr>
          <p:cNvCxnSpPr>
            <a:cxnSpLocks/>
            <a:endCxn id="15" idx="3"/>
          </p:cNvCxnSpPr>
          <p:nvPr/>
        </p:nvCxnSpPr>
        <p:spPr>
          <a:xfrm flipV="1">
            <a:off x="3430756" y="2826162"/>
            <a:ext cx="1571839" cy="1548743"/>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TextBox 23">
            <a:extLst>
              <a:ext uri="{FF2B5EF4-FFF2-40B4-BE49-F238E27FC236}">
                <a16:creationId xmlns:a16="http://schemas.microsoft.com/office/drawing/2014/main" id="{2AA04A52-97D3-4D15-80D0-5EE1D4690E79}"/>
              </a:ext>
            </a:extLst>
          </p:cNvPr>
          <p:cNvSpPr txBox="1"/>
          <p:nvPr/>
        </p:nvSpPr>
        <p:spPr>
          <a:xfrm>
            <a:off x="1704620" y="4374905"/>
            <a:ext cx="3386665" cy="1015663"/>
          </a:xfrm>
          <a:prstGeom prst="rect">
            <a:avLst/>
          </a:prstGeom>
          <a:noFill/>
        </p:spPr>
        <p:txBody>
          <a:bodyPr wrap="square" rtlCol="0">
            <a:spAutoFit/>
          </a:bodyPr>
          <a:lstStyle/>
          <a:p>
            <a:r>
              <a:rPr lang="en-US" sz="2000" dirty="0"/>
              <a:t>Steady-state error significantly reduced in ideal implementation</a:t>
            </a:r>
          </a:p>
        </p:txBody>
      </p:sp>
      <p:sp>
        <p:nvSpPr>
          <p:cNvPr id="26" name="TextBox 25">
            <a:extLst>
              <a:ext uri="{FF2B5EF4-FFF2-40B4-BE49-F238E27FC236}">
                <a16:creationId xmlns:a16="http://schemas.microsoft.com/office/drawing/2014/main" id="{6ED56014-B0DB-4FBA-B9A4-45A1CEDE5F42}"/>
              </a:ext>
            </a:extLst>
          </p:cNvPr>
          <p:cNvSpPr txBox="1"/>
          <p:nvPr/>
        </p:nvSpPr>
        <p:spPr>
          <a:xfrm>
            <a:off x="4968730" y="4374905"/>
            <a:ext cx="3894666" cy="707886"/>
          </a:xfrm>
          <a:prstGeom prst="rect">
            <a:avLst/>
          </a:prstGeom>
          <a:noFill/>
        </p:spPr>
        <p:txBody>
          <a:bodyPr wrap="square" rtlCol="0">
            <a:spAutoFit/>
          </a:bodyPr>
          <a:lstStyle/>
          <a:p>
            <a:r>
              <a:rPr lang="en-US" sz="2000" dirty="0"/>
              <a:t>Intracycle variations mitigated entirely</a:t>
            </a:r>
          </a:p>
        </p:txBody>
      </p:sp>
      <p:sp>
        <p:nvSpPr>
          <p:cNvPr id="27" name="TextBox 26">
            <a:extLst>
              <a:ext uri="{FF2B5EF4-FFF2-40B4-BE49-F238E27FC236}">
                <a16:creationId xmlns:a16="http://schemas.microsoft.com/office/drawing/2014/main" id="{4E3B5CE3-48D0-4411-8F6A-0C47B1B58A46}"/>
              </a:ext>
            </a:extLst>
          </p:cNvPr>
          <p:cNvSpPr txBox="1"/>
          <p:nvPr/>
        </p:nvSpPr>
        <p:spPr>
          <a:xfrm>
            <a:off x="841393" y="4389285"/>
            <a:ext cx="3894666" cy="400110"/>
          </a:xfrm>
          <a:prstGeom prst="rect">
            <a:avLst/>
          </a:prstGeom>
          <a:noFill/>
        </p:spPr>
        <p:txBody>
          <a:bodyPr wrap="square" rtlCol="0">
            <a:spAutoFit/>
          </a:bodyPr>
          <a:lstStyle/>
          <a:p>
            <a:r>
              <a:rPr lang="en-US" sz="2000" dirty="0"/>
              <a:t>Intracycle variations remain</a:t>
            </a:r>
          </a:p>
        </p:txBody>
      </p:sp>
      <p:sp>
        <p:nvSpPr>
          <p:cNvPr id="28" name="Oval 27">
            <a:extLst>
              <a:ext uri="{FF2B5EF4-FFF2-40B4-BE49-F238E27FC236}">
                <a16:creationId xmlns:a16="http://schemas.microsoft.com/office/drawing/2014/main" id="{438D7F6D-2F7B-486B-95B8-CBB183F65B55}"/>
              </a:ext>
            </a:extLst>
          </p:cNvPr>
          <p:cNvSpPr/>
          <p:nvPr/>
        </p:nvSpPr>
        <p:spPr>
          <a:xfrm>
            <a:off x="2009707" y="1439206"/>
            <a:ext cx="586652" cy="182315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D17B1C0-8C6C-427C-B163-77B336A65CE4}"/>
              </a:ext>
            </a:extLst>
          </p:cNvPr>
          <p:cNvSpPr/>
          <p:nvPr/>
        </p:nvSpPr>
        <p:spPr>
          <a:xfrm>
            <a:off x="5787558" y="1439206"/>
            <a:ext cx="586652" cy="182315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93F7DD28-1B07-4A4C-8A66-6E4B5ABB9AA4}"/>
              </a:ext>
            </a:extLst>
          </p:cNvPr>
          <p:cNvCxnSpPr>
            <a:cxnSpLocks/>
            <a:endCxn id="28" idx="4"/>
          </p:cNvCxnSpPr>
          <p:nvPr/>
        </p:nvCxnSpPr>
        <p:spPr>
          <a:xfrm flipV="1">
            <a:off x="2303033" y="3262356"/>
            <a:ext cx="0" cy="1112549"/>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Straight Arrow Connector 32">
            <a:extLst>
              <a:ext uri="{FF2B5EF4-FFF2-40B4-BE49-F238E27FC236}">
                <a16:creationId xmlns:a16="http://schemas.microsoft.com/office/drawing/2014/main" id="{C51A8B3C-C311-4CDA-BF4A-1B099AB88D61}"/>
              </a:ext>
            </a:extLst>
          </p:cNvPr>
          <p:cNvCxnSpPr>
            <a:cxnSpLocks/>
          </p:cNvCxnSpPr>
          <p:nvPr/>
        </p:nvCxnSpPr>
        <p:spPr>
          <a:xfrm flipV="1">
            <a:off x="6080884" y="3276736"/>
            <a:ext cx="0" cy="1112549"/>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TextBox 33">
            <a:extLst>
              <a:ext uri="{FF2B5EF4-FFF2-40B4-BE49-F238E27FC236}">
                <a16:creationId xmlns:a16="http://schemas.microsoft.com/office/drawing/2014/main" id="{4D565C4C-188F-4902-AE22-46CA4F7A4B9C}"/>
              </a:ext>
            </a:extLst>
          </p:cNvPr>
          <p:cNvSpPr txBox="1"/>
          <p:nvPr/>
        </p:nvSpPr>
        <p:spPr>
          <a:xfrm>
            <a:off x="841393" y="5260622"/>
            <a:ext cx="7399496" cy="1015663"/>
          </a:xfrm>
          <a:prstGeom prst="rect">
            <a:avLst/>
          </a:prstGeom>
          <a:noFill/>
        </p:spPr>
        <p:txBody>
          <a:bodyPr wrap="square" rtlCol="0">
            <a:spAutoFit/>
          </a:bodyPr>
          <a:lstStyle/>
          <a:p>
            <a:r>
              <a:rPr lang="en-US" sz="2000" dirty="0"/>
              <a:t>Purely resistive control torque cannot eliminate intracycle variations for all turbines. </a:t>
            </a:r>
            <a:r>
              <a:rPr lang="en-US" sz="2000" b="1" dirty="0"/>
              <a:t>This limitation scales favorably with turbine radius and </a:t>
            </a:r>
            <a:r>
              <a:rPr lang="en-US" sz="2000" b="1" i="1" dirty="0"/>
              <a:t>U</a:t>
            </a:r>
            <a:r>
              <a:rPr lang="en-US" sz="2000" b="1" dirty="0"/>
              <a:t> velocity.</a:t>
            </a:r>
          </a:p>
        </p:txBody>
      </p:sp>
      <p:sp>
        <p:nvSpPr>
          <p:cNvPr id="2" name="TextBox 1">
            <a:extLst>
              <a:ext uri="{FF2B5EF4-FFF2-40B4-BE49-F238E27FC236}">
                <a16:creationId xmlns:a16="http://schemas.microsoft.com/office/drawing/2014/main" id="{AE21AA57-C9D7-4316-B626-B750D8B3C18D}"/>
              </a:ext>
            </a:extLst>
          </p:cNvPr>
          <p:cNvSpPr txBox="1"/>
          <p:nvPr/>
        </p:nvSpPr>
        <p:spPr>
          <a:xfrm>
            <a:off x="1198269" y="666030"/>
            <a:ext cx="2687838" cy="400110"/>
          </a:xfrm>
          <a:prstGeom prst="rect">
            <a:avLst/>
          </a:prstGeom>
          <a:noFill/>
        </p:spPr>
        <p:txBody>
          <a:bodyPr wrap="square" rtlCol="0">
            <a:spAutoFit/>
          </a:bodyPr>
          <a:lstStyle/>
          <a:p>
            <a:pPr algn="ctr"/>
            <a:r>
              <a:rPr lang="en-US" sz="2000" b="1" dirty="0"/>
              <a:t>Straight-Bladed Turbine</a:t>
            </a:r>
          </a:p>
        </p:txBody>
      </p:sp>
      <p:sp>
        <p:nvSpPr>
          <p:cNvPr id="20" name="TextBox 19">
            <a:extLst>
              <a:ext uri="{FF2B5EF4-FFF2-40B4-BE49-F238E27FC236}">
                <a16:creationId xmlns:a16="http://schemas.microsoft.com/office/drawing/2014/main" id="{EFC409A8-F9C5-4CF0-9E2E-08E454132ED5}"/>
              </a:ext>
            </a:extLst>
          </p:cNvPr>
          <p:cNvSpPr txBox="1"/>
          <p:nvPr/>
        </p:nvSpPr>
        <p:spPr>
          <a:xfrm>
            <a:off x="5257894" y="669974"/>
            <a:ext cx="2590614" cy="400110"/>
          </a:xfrm>
          <a:prstGeom prst="rect">
            <a:avLst/>
          </a:prstGeom>
          <a:noFill/>
        </p:spPr>
        <p:txBody>
          <a:bodyPr wrap="square" rtlCol="0">
            <a:spAutoFit/>
          </a:bodyPr>
          <a:lstStyle/>
          <a:p>
            <a:pPr algn="ctr"/>
            <a:r>
              <a:rPr lang="en-US" sz="2000" b="1" dirty="0"/>
              <a:t>Helical Turbine</a:t>
            </a:r>
          </a:p>
        </p:txBody>
      </p:sp>
    </p:spTree>
    <p:extLst>
      <p:ext uri="{BB962C8B-B14F-4D97-AF65-F5344CB8AC3E}">
        <p14:creationId xmlns:p14="http://schemas.microsoft.com/office/powerpoint/2010/main" val="3118113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24" grpId="0"/>
      <p:bldP spid="24" grpId="1"/>
      <p:bldP spid="26" grpId="0"/>
      <p:bldP spid="27" grpId="0"/>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Results- Revisit Objectives</a:t>
            </a:r>
          </a:p>
        </p:txBody>
      </p:sp>
      <p:sp>
        <p:nvSpPr>
          <p:cNvPr id="3" name="Slide Number Placeholder 2"/>
          <p:cNvSpPr>
            <a:spLocks noGrp="1"/>
          </p:cNvSpPr>
          <p:nvPr>
            <p:ph type="sldNum" sz="quarter" idx="12"/>
          </p:nvPr>
        </p:nvSpPr>
        <p:spPr/>
        <p:txBody>
          <a:bodyPr/>
          <a:lstStyle/>
          <a:p>
            <a:fld id="{C0F325E9-493D-4743-B1E1-B25E1D42752C}" type="slidenum">
              <a:rPr lang="en-US" smtClean="0"/>
              <a:t>27</a:t>
            </a:fld>
            <a:endParaRPr lang="en-US"/>
          </a:p>
        </p:txBody>
      </p:sp>
      <p:sp>
        <p:nvSpPr>
          <p:cNvPr id="2" name="TextBox 1">
            <a:extLst>
              <a:ext uri="{FF2B5EF4-FFF2-40B4-BE49-F238E27FC236}">
                <a16:creationId xmlns:a16="http://schemas.microsoft.com/office/drawing/2014/main" id="{5AE2F204-E5AF-41D1-A513-9711A2C65359}"/>
              </a:ext>
            </a:extLst>
          </p:cNvPr>
          <p:cNvSpPr txBox="1"/>
          <p:nvPr/>
        </p:nvSpPr>
        <p:spPr>
          <a:xfrm>
            <a:off x="883577" y="904126"/>
            <a:ext cx="7555417" cy="4093428"/>
          </a:xfrm>
          <a:prstGeom prst="rect">
            <a:avLst/>
          </a:prstGeom>
          <a:noFill/>
        </p:spPr>
        <p:txBody>
          <a:bodyPr wrap="square" rtlCol="0">
            <a:spAutoFit/>
          </a:bodyPr>
          <a:lstStyle/>
          <a:p>
            <a:r>
              <a:rPr lang="en-US" sz="2000" b="1" dirty="0">
                <a:sym typeface="Wingdings" panose="05000000000000000000" pitchFamily="2" charset="2"/>
              </a:rPr>
              <a:t>Develop a simple, effective  Region 2 and Region 3 control law broadly applicable to cross-flow turbines at current technology levels</a:t>
            </a:r>
          </a:p>
          <a:p>
            <a:endParaRPr lang="en-US" sz="2000" b="1" dirty="0"/>
          </a:p>
          <a:p>
            <a:pPr marL="285750" indent="-285750">
              <a:buFont typeface="Arial" panose="020B0604020202020204" pitchFamily="34" charset="0"/>
              <a:buChar char="•"/>
            </a:pPr>
            <a:r>
              <a:rPr lang="en-US" sz="2000" dirty="0"/>
              <a:t>Transition stably, smoothly, and automatically between objectives</a:t>
            </a:r>
          </a:p>
          <a:p>
            <a:pPr marL="342900" indent="-342900">
              <a:buFont typeface="Arial" panose="020B0604020202020204" pitchFamily="34" charset="0"/>
              <a:buChar char="•"/>
            </a:pPr>
            <a:r>
              <a:rPr lang="en-US" sz="2000" dirty="0"/>
              <a:t>Mitigate intracycle variations when tracking power</a:t>
            </a:r>
          </a:p>
          <a:p>
            <a:pPr marL="285750" indent="-285750">
              <a:buFont typeface="Arial" panose="020B0604020202020204" pitchFamily="34" charset="0"/>
              <a:buChar char="•"/>
            </a:pPr>
            <a:r>
              <a:rPr lang="en-US" sz="2000" dirty="0"/>
              <a:t>Using minimal sensors</a:t>
            </a:r>
          </a:p>
          <a:p>
            <a:pPr marL="285750" indent="-285750">
              <a:buFont typeface="Arial" panose="020B0604020202020204" pitchFamily="34" charset="0"/>
              <a:buChar char="•"/>
            </a:pPr>
            <a:r>
              <a:rPr lang="en-US" sz="2000" dirty="0"/>
              <a:t>Without inflow measurement</a:t>
            </a:r>
          </a:p>
          <a:p>
            <a:pPr marL="285750" indent="-285750">
              <a:buFont typeface="Arial" panose="020B0604020202020204" pitchFamily="34" charset="0"/>
              <a:buChar char="•"/>
            </a:pPr>
            <a:r>
              <a:rPr lang="en-US" sz="2000" dirty="0"/>
              <a:t>Without a phase-resolved turbine model</a:t>
            </a:r>
          </a:p>
          <a:p>
            <a:pPr marL="285750" indent="-285750">
              <a:buFont typeface="Arial" panose="020B0604020202020204" pitchFamily="34" charset="0"/>
              <a:buChar char="•"/>
            </a:pPr>
            <a:r>
              <a:rPr lang="en-US" sz="2000" dirty="0"/>
              <a:t>Without “motoring” the turbine (i.e., </a:t>
            </a:r>
            <a:r>
              <a:rPr lang="en-US" sz="2000" dirty="0" err="1"/>
              <a:t>τ</a:t>
            </a:r>
            <a:r>
              <a:rPr lang="en-US" sz="2000" baseline="-25000" dirty="0" err="1"/>
              <a:t>c</a:t>
            </a:r>
            <a:r>
              <a:rPr lang="en-US" sz="2000" dirty="0"/>
              <a:t>&gt;0)</a:t>
            </a:r>
          </a:p>
          <a:p>
            <a:pPr marL="285750" indent="-285750">
              <a:buFont typeface="Arial" panose="020B0604020202020204" pitchFamily="34" charset="0"/>
              <a:buChar char="•"/>
            </a:pPr>
            <a:r>
              <a:rPr lang="en-US" sz="2000" dirty="0"/>
              <a:t>Be device-agnostic</a:t>
            </a:r>
          </a:p>
          <a:p>
            <a:endParaRPr lang="en-US" sz="2000" dirty="0"/>
          </a:p>
          <a:p>
            <a:endParaRPr lang="en-US" sz="2000" dirty="0"/>
          </a:p>
          <a:p>
            <a:pPr marL="285750" indent="-285750">
              <a:buFont typeface="Arial" panose="020B0604020202020204" pitchFamily="34" charset="0"/>
              <a:buChar char="•"/>
            </a:pPr>
            <a:endParaRPr lang="en-US" sz="2000" dirty="0"/>
          </a:p>
        </p:txBody>
      </p:sp>
      <p:pic>
        <p:nvPicPr>
          <p:cNvPr id="17" name="Picture 16">
            <a:extLst>
              <a:ext uri="{FF2B5EF4-FFF2-40B4-BE49-F238E27FC236}">
                <a16:creationId xmlns:a16="http://schemas.microsoft.com/office/drawing/2014/main" id="{B98E5060-357E-4BC5-BAE6-1A294C9983AB}"/>
              </a:ext>
            </a:extLst>
          </p:cNvPr>
          <p:cNvPicPr>
            <a:picLocks noChangeAspect="1"/>
          </p:cNvPicPr>
          <p:nvPr/>
        </p:nvPicPr>
        <p:blipFill>
          <a:blip r:embed="rId3"/>
          <a:stretch>
            <a:fillRect/>
          </a:stretch>
        </p:blipFill>
        <p:spPr>
          <a:xfrm>
            <a:off x="843289" y="3786975"/>
            <a:ext cx="320483" cy="116948"/>
          </a:xfrm>
          <a:prstGeom prst="rect">
            <a:avLst/>
          </a:prstGeom>
        </p:spPr>
      </p:pic>
      <p:pic>
        <p:nvPicPr>
          <p:cNvPr id="20" name="Picture 19">
            <a:extLst>
              <a:ext uri="{FF2B5EF4-FFF2-40B4-BE49-F238E27FC236}">
                <a16:creationId xmlns:a16="http://schemas.microsoft.com/office/drawing/2014/main" id="{0729CFE8-81D2-4684-9C40-BD40DCBA9BF0}"/>
              </a:ext>
            </a:extLst>
          </p:cNvPr>
          <p:cNvPicPr>
            <a:picLocks noChangeAspect="1"/>
          </p:cNvPicPr>
          <p:nvPr/>
        </p:nvPicPr>
        <p:blipFill>
          <a:blip r:embed="rId4"/>
          <a:stretch>
            <a:fillRect/>
          </a:stretch>
        </p:blipFill>
        <p:spPr>
          <a:xfrm>
            <a:off x="930703" y="3266698"/>
            <a:ext cx="313045" cy="330681"/>
          </a:xfrm>
          <a:prstGeom prst="rect">
            <a:avLst/>
          </a:prstGeom>
        </p:spPr>
      </p:pic>
      <p:pic>
        <p:nvPicPr>
          <p:cNvPr id="21" name="Picture 20">
            <a:extLst>
              <a:ext uri="{FF2B5EF4-FFF2-40B4-BE49-F238E27FC236}">
                <a16:creationId xmlns:a16="http://schemas.microsoft.com/office/drawing/2014/main" id="{28FF6142-363A-4794-97B1-B93FE53FF883}"/>
              </a:ext>
            </a:extLst>
          </p:cNvPr>
          <p:cNvPicPr>
            <a:picLocks noChangeAspect="1"/>
          </p:cNvPicPr>
          <p:nvPr/>
        </p:nvPicPr>
        <p:blipFill>
          <a:blip r:embed="rId4"/>
          <a:stretch>
            <a:fillRect/>
          </a:stretch>
        </p:blipFill>
        <p:spPr>
          <a:xfrm>
            <a:off x="921994" y="2348281"/>
            <a:ext cx="313045" cy="330681"/>
          </a:xfrm>
          <a:prstGeom prst="rect">
            <a:avLst/>
          </a:prstGeom>
        </p:spPr>
      </p:pic>
      <p:pic>
        <p:nvPicPr>
          <p:cNvPr id="23" name="Picture 22">
            <a:extLst>
              <a:ext uri="{FF2B5EF4-FFF2-40B4-BE49-F238E27FC236}">
                <a16:creationId xmlns:a16="http://schemas.microsoft.com/office/drawing/2014/main" id="{B2019ED6-B22D-49DF-B3D7-8F066C685AD9}"/>
              </a:ext>
            </a:extLst>
          </p:cNvPr>
          <p:cNvPicPr>
            <a:picLocks noChangeAspect="1"/>
          </p:cNvPicPr>
          <p:nvPr/>
        </p:nvPicPr>
        <p:blipFill>
          <a:blip r:embed="rId4"/>
          <a:stretch>
            <a:fillRect/>
          </a:stretch>
        </p:blipFill>
        <p:spPr>
          <a:xfrm>
            <a:off x="926703" y="2664722"/>
            <a:ext cx="313045" cy="330681"/>
          </a:xfrm>
          <a:prstGeom prst="rect">
            <a:avLst/>
          </a:prstGeom>
        </p:spPr>
      </p:pic>
      <p:pic>
        <p:nvPicPr>
          <p:cNvPr id="24" name="Picture 23">
            <a:extLst>
              <a:ext uri="{FF2B5EF4-FFF2-40B4-BE49-F238E27FC236}">
                <a16:creationId xmlns:a16="http://schemas.microsoft.com/office/drawing/2014/main" id="{90F9D175-2469-493D-A77D-7D4997B58338}"/>
              </a:ext>
            </a:extLst>
          </p:cNvPr>
          <p:cNvPicPr>
            <a:picLocks noChangeAspect="1"/>
          </p:cNvPicPr>
          <p:nvPr/>
        </p:nvPicPr>
        <p:blipFill>
          <a:blip r:embed="rId4"/>
          <a:stretch>
            <a:fillRect/>
          </a:stretch>
        </p:blipFill>
        <p:spPr>
          <a:xfrm>
            <a:off x="915050" y="2931517"/>
            <a:ext cx="344350" cy="363749"/>
          </a:xfrm>
          <a:prstGeom prst="rect">
            <a:avLst/>
          </a:prstGeom>
        </p:spPr>
      </p:pic>
      <p:pic>
        <p:nvPicPr>
          <p:cNvPr id="25" name="Picture 24">
            <a:extLst>
              <a:ext uri="{FF2B5EF4-FFF2-40B4-BE49-F238E27FC236}">
                <a16:creationId xmlns:a16="http://schemas.microsoft.com/office/drawing/2014/main" id="{E48D7F3B-8AF2-4869-B574-A45312D22CEB}"/>
              </a:ext>
            </a:extLst>
          </p:cNvPr>
          <p:cNvPicPr>
            <a:picLocks noChangeAspect="1"/>
          </p:cNvPicPr>
          <p:nvPr/>
        </p:nvPicPr>
        <p:blipFill>
          <a:blip r:embed="rId3"/>
          <a:stretch>
            <a:fillRect/>
          </a:stretch>
        </p:blipFill>
        <p:spPr>
          <a:xfrm>
            <a:off x="837833" y="2235338"/>
            <a:ext cx="320483" cy="116948"/>
          </a:xfrm>
          <a:prstGeom prst="rect">
            <a:avLst/>
          </a:prstGeom>
        </p:spPr>
      </p:pic>
      <p:pic>
        <p:nvPicPr>
          <p:cNvPr id="26" name="Picture 25">
            <a:extLst>
              <a:ext uri="{FF2B5EF4-FFF2-40B4-BE49-F238E27FC236}">
                <a16:creationId xmlns:a16="http://schemas.microsoft.com/office/drawing/2014/main" id="{90F948A6-6757-4235-A5BB-7E236B7162E4}"/>
              </a:ext>
            </a:extLst>
          </p:cNvPr>
          <p:cNvPicPr>
            <a:picLocks noChangeAspect="1"/>
          </p:cNvPicPr>
          <p:nvPr/>
        </p:nvPicPr>
        <p:blipFill>
          <a:blip r:embed="rId4"/>
          <a:stretch>
            <a:fillRect/>
          </a:stretch>
        </p:blipFill>
        <p:spPr>
          <a:xfrm>
            <a:off x="926029" y="1742320"/>
            <a:ext cx="313045" cy="330681"/>
          </a:xfrm>
          <a:prstGeom prst="rect">
            <a:avLst/>
          </a:prstGeom>
        </p:spPr>
      </p:pic>
      <p:pic>
        <p:nvPicPr>
          <p:cNvPr id="13" name="Picture 12">
            <a:extLst>
              <a:ext uri="{FF2B5EF4-FFF2-40B4-BE49-F238E27FC236}">
                <a16:creationId xmlns:a16="http://schemas.microsoft.com/office/drawing/2014/main" id="{A8422517-42CC-46E7-A730-192BD8C2A901}"/>
              </a:ext>
            </a:extLst>
          </p:cNvPr>
          <p:cNvPicPr>
            <a:picLocks noChangeAspect="1"/>
          </p:cNvPicPr>
          <p:nvPr/>
        </p:nvPicPr>
        <p:blipFill>
          <a:blip r:embed="rId4"/>
          <a:stretch>
            <a:fillRect/>
          </a:stretch>
        </p:blipFill>
        <p:spPr>
          <a:xfrm>
            <a:off x="705006" y="936484"/>
            <a:ext cx="313045" cy="330681"/>
          </a:xfrm>
          <a:prstGeom prst="rect">
            <a:avLst/>
          </a:prstGeom>
        </p:spPr>
      </p:pic>
    </p:spTree>
    <p:extLst>
      <p:ext uri="{BB962C8B-B14F-4D97-AF65-F5344CB8AC3E}">
        <p14:creationId xmlns:p14="http://schemas.microsoft.com/office/powerpoint/2010/main" val="3048681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Agenda</a:t>
            </a:r>
          </a:p>
        </p:txBody>
      </p:sp>
      <p:sp>
        <p:nvSpPr>
          <p:cNvPr id="2" name="TextBox 1"/>
          <p:cNvSpPr txBox="1"/>
          <p:nvPr/>
        </p:nvSpPr>
        <p:spPr>
          <a:xfrm>
            <a:off x="925683" y="1003280"/>
            <a:ext cx="5565428" cy="6247864"/>
          </a:xfrm>
          <a:prstGeom prst="rect">
            <a:avLst/>
          </a:prstGeom>
          <a:noFill/>
        </p:spPr>
        <p:txBody>
          <a:bodyPr wrap="square" rtlCol="0">
            <a:spAutoFit/>
          </a:bodyPr>
          <a:lstStyle/>
          <a:p>
            <a:pPr marL="342900" indent="-342900">
              <a:buFont typeface="+mj-lt"/>
              <a:buAutoNum type="arabicPeriod"/>
            </a:pPr>
            <a:r>
              <a:rPr lang="en-US" sz="2000" dirty="0"/>
              <a:t>Background</a:t>
            </a:r>
          </a:p>
          <a:p>
            <a:pPr marL="342900" indent="-342900">
              <a:buFont typeface="+mj-lt"/>
              <a:buAutoNum type="arabicPeriod"/>
            </a:pPr>
            <a:endParaRPr lang="en-US" sz="2000" dirty="0"/>
          </a:p>
          <a:p>
            <a:pPr marL="342900" indent="-342900">
              <a:buFont typeface="+mj-lt"/>
              <a:buAutoNum type="arabicPeriod"/>
            </a:pPr>
            <a:r>
              <a:rPr lang="en-US" sz="2000" dirty="0"/>
              <a:t>Performance Characterization</a:t>
            </a:r>
          </a:p>
          <a:p>
            <a:pPr marL="342900" indent="-342900">
              <a:buFont typeface="+mj-lt"/>
              <a:buAutoNum type="arabicPeriod"/>
            </a:pPr>
            <a:endParaRPr lang="en-US" sz="2000" dirty="0"/>
          </a:p>
          <a:p>
            <a:pPr marL="342900" indent="-342900">
              <a:buFont typeface="+mj-lt"/>
              <a:buAutoNum type="arabicPeriod"/>
            </a:pPr>
            <a:r>
              <a:rPr lang="en-US" sz="2000" dirty="0"/>
              <a:t>Controller Development</a:t>
            </a:r>
          </a:p>
          <a:p>
            <a:pPr marL="342900" indent="-342900">
              <a:buFont typeface="+mj-lt"/>
              <a:buAutoNum type="arabicPeriod"/>
            </a:pPr>
            <a:endParaRPr lang="en-US" sz="2000" dirty="0"/>
          </a:p>
          <a:p>
            <a:pPr marL="342900" indent="-342900">
              <a:buFont typeface="+mj-lt"/>
              <a:buAutoNum type="arabicPeriod"/>
            </a:pPr>
            <a:r>
              <a:rPr lang="en-US" sz="2000" b="1" dirty="0"/>
              <a:t>Extending to Field Scale</a:t>
            </a:r>
          </a:p>
          <a:p>
            <a:pPr marL="342900" indent="-342900">
              <a:buFont typeface="+mj-lt"/>
              <a:buAutoNum type="arabicPeriod"/>
            </a:pPr>
            <a:endParaRPr lang="en-US" sz="2000" b="1" dirty="0"/>
          </a:p>
          <a:p>
            <a:pPr marL="342900" indent="-342900">
              <a:buFont typeface="+mj-lt"/>
              <a:buAutoNum type="arabicPeriod"/>
            </a:pPr>
            <a:r>
              <a:rPr lang="en-US" sz="2000" dirty="0"/>
              <a:t>Conclusions</a:t>
            </a:r>
          </a:p>
          <a:p>
            <a:endParaRPr lang="en-US" sz="2000" dirty="0"/>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800100" lvl="1" indent="-342900">
              <a:buFont typeface="+mj-lt"/>
              <a:buAutoNum type="arabicPeriod"/>
            </a:pPr>
            <a:endParaRPr lang="en-US" sz="2000" dirty="0"/>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p:txBody>
      </p:sp>
      <p:sp>
        <p:nvSpPr>
          <p:cNvPr id="3" name="Slide Number Placeholder 2">
            <a:extLst>
              <a:ext uri="{FF2B5EF4-FFF2-40B4-BE49-F238E27FC236}">
                <a16:creationId xmlns:a16="http://schemas.microsoft.com/office/drawing/2014/main" id="{D9BF0BFF-86B5-4FEF-8616-76F442BA5A2A}"/>
              </a:ext>
            </a:extLst>
          </p:cNvPr>
          <p:cNvSpPr>
            <a:spLocks noGrp="1"/>
          </p:cNvSpPr>
          <p:nvPr>
            <p:ph type="sldNum" sz="quarter" idx="12"/>
          </p:nvPr>
        </p:nvSpPr>
        <p:spPr/>
        <p:txBody>
          <a:bodyPr/>
          <a:lstStyle/>
          <a:p>
            <a:fld id="{C0F325E9-493D-4743-B1E1-B25E1D42752C}" type="slidenum">
              <a:rPr lang="en-US" smtClean="0"/>
              <a:t>28</a:t>
            </a:fld>
            <a:endParaRPr lang="en-US"/>
          </a:p>
        </p:txBody>
      </p:sp>
    </p:spTree>
    <p:extLst>
      <p:ext uri="{BB962C8B-B14F-4D97-AF65-F5344CB8AC3E}">
        <p14:creationId xmlns:p14="http://schemas.microsoft.com/office/powerpoint/2010/main" val="306158282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AD9697-1D63-444F-BB32-06491445B8E0}"/>
              </a:ext>
            </a:extLst>
          </p:cNvPr>
          <p:cNvSpPr>
            <a:spLocks noGrp="1"/>
          </p:cNvSpPr>
          <p:nvPr>
            <p:ph type="sldNum" sz="quarter" idx="12"/>
          </p:nvPr>
        </p:nvSpPr>
        <p:spPr/>
        <p:txBody>
          <a:bodyPr/>
          <a:lstStyle/>
          <a:p>
            <a:fld id="{C0F325E9-493D-4743-B1E1-B25E1D42752C}" type="slidenum">
              <a:rPr lang="en-US" smtClean="0"/>
              <a:t>29</a:t>
            </a:fld>
            <a:endParaRPr lang="en-US"/>
          </a:p>
        </p:txBody>
      </p:sp>
      <p:sp>
        <p:nvSpPr>
          <p:cNvPr id="5" name="TextBox 4">
            <a:extLst>
              <a:ext uri="{FF2B5EF4-FFF2-40B4-BE49-F238E27FC236}">
                <a16:creationId xmlns:a16="http://schemas.microsoft.com/office/drawing/2014/main" id="{6817A155-3074-4E0D-90C0-9E3FC7F51F70}"/>
              </a:ext>
            </a:extLst>
          </p:cNvPr>
          <p:cNvSpPr txBox="1"/>
          <p:nvPr/>
        </p:nvSpPr>
        <p:spPr>
          <a:xfrm>
            <a:off x="883577" y="937993"/>
            <a:ext cx="7356297" cy="2554545"/>
          </a:xfrm>
          <a:prstGeom prst="rect">
            <a:avLst/>
          </a:prstGeom>
          <a:noFill/>
        </p:spPr>
        <p:txBody>
          <a:bodyPr wrap="square" rtlCol="0">
            <a:spAutoFit/>
          </a:bodyPr>
          <a:lstStyle/>
          <a:p>
            <a:r>
              <a:rPr lang="en-US" sz="2000" dirty="0"/>
              <a:t>Simulation can be validated against laboratory-scale experiment, and then large devices can be simulated</a:t>
            </a:r>
          </a:p>
          <a:p>
            <a:endParaRPr lang="en-US" sz="2000" dirty="0"/>
          </a:p>
          <a:p>
            <a:endParaRPr lang="en-US" sz="2000" dirty="0"/>
          </a:p>
          <a:p>
            <a:r>
              <a:rPr lang="en-US" sz="2000" dirty="0"/>
              <a:t> </a:t>
            </a:r>
            <a:r>
              <a:rPr lang="en-US" sz="2000" dirty="0">
                <a:sym typeface="Wingdings" panose="05000000000000000000" pitchFamily="2" charset="2"/>
              </a:rPr>
              <a:t> </a:t>
            </a:r>
            <a:r>
              <a:rPr lang="en-US" sz="2000" b="1" dirty="0">
                <a:sym typeface="Wingdings" panose="05000000000000000000" pitchFamily="2" charset="2"/>
              </a:rPr>
              <a:t>under what circumstances will simulation and laboratory-scale experiment predict field scale performance?</a:t>
            </a:r>
          </a:p>
          <a:p>
            <a:endParaRPr lang="en-US" sz="2000" b="1" dirty="0">
              <a:sym typeface="Wingdings" panose="05000000000000000000" pitchFamily="2" charset="2"/>
            </a:endParaRPr>
          </a:p>
          <a:p>
            <a:endParaRPr lang="en-US" sz="2000" dirty="0"/>
          </a:p>
        </p:txBody>
      </p:sp>
      <p:sp>
        <p:nvSpPr>
          <p:cNvPr id="6" name="Rectangle 1395">
            <a:extLst>
              <a:ext uri="{FF2B5EF4-FFF2-40B4-BE49-F238E27FC236}">
                <a16:creationId xmlns:a16="http://schemas.microsoft.com/office/drawing/2014/main" id="{2360F152-9582-4C4F-9E2A-687C5967A18E}"/>
              </a:ext>
            </a:extLst>
          </p:cNvPr>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Extending to Field Scale</a:t>
            </a:r>
          </a:p>
        </p:txBody>
      </p:sp>
    </p:spTree>
    <p:extLst>
      <p:ext uri="{BB962C8B-B14F-4D97-AF65-F5344CB8AC3E}">
        <p14:creationId xmlns:p14="http://schemas.microsoft.com/office/powerpoint/2010/main" val="2617991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Hydrokinetic Energy</a:t>
            </a:r>
          </a:p>
        </p:txBody>
      </p:sp>
      <p:sp>
        <p:nvSpPr>
          <p:cNvPr id="2" name="TextBox 1"/>
          <p:cNvSpPr txBox="1"/>
          <p:nvPr/>
        </p:nvSpPr>
        <p:spPr>
          <a:xfrm>
            <a:off x="5181599" y="1003280"/>
            <a:ext cx="3429001" cy="3477875"/>
          </a:xfrm>
          <a:prstGeom prst="rect">
            <a:avLst/>
          </a:prstGeom>
          <a:noFill/>
        </p:spPr>
        <p:txBody>
          <a:bodyPr wrap="square" rtlCol="0">
            <a:spAutoFit/>
          </a:bodyPr>
          <a:lstStyle/>
          <a:p>
            <a:r>
              <a:rPr lang="en-US" sz="2000" dirty="0"/>
              <a:t>Hydrokinetic energy is the energy contained in fast-moving water flows. </a:t>
            </a:r>
          </a:p>
          <a:p>
            <a:endParaRPr lang="en-US" sz="2000" dirty="0"/>
          </a:p>
          <a:p>
            <a:r>
              <a:rPr lang="en-US" sz="2000" dirty="0"/>
              <a:t>Unlike traditional hydropower, there is no need for a dam.</a:t>
            </a:r>
          </a:p>
          <a:p>
            <a:endParaRPr lang="en-US" sz="2000" dirty="0"/>
          </a:p>
          <a:p>
            <a:r>
              <a:rPr lang="en-US" sz="2000" dirty="0"/>
              <a:t>A hydrokinetic turbine can extract a portion of this energy and convert it electrical energy. </a:t>
            </a:r>
          </a:p>
          <a:p>
            <a:endParaRPr lang="en-US" sz="20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0800000">
            <a:off x="348342" y="685800"/>
            <a:ext cx="4343400" cy="32575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685" y="3955153"/>
            <a:ext cx="2829320" cy="2505425"/>
          </a:xfrm>
          <a:prstGeom prst="rect">
            <a:avLst/>
          </a:prstGeom>
        </p:spPr>
      </p:pic>
      <p:sp>
        <p:nvSpPr>
          <p:cNvPr id="6" name="Oval 5"/>
          <p:cNvSpPr/>
          <p:nvPr/>
        </p:nvSpPr>
        <p:spPr>
          <a:xfrm>
            <a:off x="2520041" y="4572000"/>
            <a:ext cx="914400" cy="8660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FEDCED6-05CA-44CB-AC0F-EDE4724A94B8}"/>
              </a:ext>
            </a:extLst>
          </p:cNvPr>
          <p:cNvSpPr>
            <a:spLocks noGrp="1"/>
          </p:cNvSpPr>
          <p:nvPr>
            <p:ph type="sldNum" sz="quarter" idx="12"/>
          </p:nvPr>
        </p:nvSpPr>
        <p:spPr/>
        <p:txBody>
          <a:bodyPr/>
          <a:lstStyle/>
          <a:p>
            <a:fld id="{C0F325E9-493D-4743-B1E1-B25E1D42752C}" type="slidenum">
              <a:rPr lang="en-US" smtClean="0"/>
              <a:t>3</a:t>
            </a:fld>
            <a:endParaRPr lang="en-US"/>
          </a:p>
        </p:txBody>
      </p:sp>
    </p:spTree>
    <p:extLst>
      <p:ext uri="{BB962C8B-B14F-4D97-AF65-F5344CB8AC3E}">
        <p14:creationId xmlns:p14="http://schemas.microsoft.com/office/powerpoint/2010/main" val="3960053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Extending- Effects of Turbulence</a:t>
            </a:r>
          </a:p>
        </p:txBody>
      </p:sp>
      <p:pic>
        <p:nvPicPr>
          <p:cNvPr id="3" name="Picture 2">
            <a:extLst>
              <a:ext uri="{FF2B5EF4-FFF2-40B4-BE49-F238E27FC236}">
                <a16:creationId xmlns:a16="http://schemas.microsoft.com/office/drawing/2014/main" id="{D2FD49B5-BB9E-4AC0-B54D-C80826B4C22D}"/>
              </a:ext>
            </a:extLst>
          </p:cNvPr>
          <p:cNvPicPr>
            <a:picLocks noChangeAspect="1"/>
          </p:cNvPicPr>
          <p:nvPr/>
        </p:nvPicPr>
        <p:blipFill>
          <a:blip r:embed="rId3"/>
          <a:stretch>
            <a:fillRect/>
          </a:stretch>
        </p:blipFill>
        <p:spPr>
          <a:xfrm rot="10800000">
            <a:off x="1118381" y="939018"/>
            <a:ext cx="6907237" cy="5180428"/>
          </a:xfrm>
          <a:prstGeom prst="rect">
            <a:avLst/>
          </a:prstGeom>
        </p:spPr>
      </p:pic>
      <p:sp>
        <p:nvSpPr>
          <p:cNvPr id="2" name="Slide Number Placeholder 1">
            <a:extLst>
              <a:ext uri="{FF2B5EF4-FFF2-40B4-BE49-F238E27FC236}">
                <a16:creationId xmlns:a16="http://schemas.microsoft.com/office/drawing/2014/main" id="{E557966E-762B-49C1-AFCC-D67EA5419D7E}"/>
              </a:ext>
            </a:extLst>
          </p:cNvPr>
          <p:cNvSpPr>
            <a:spLocks noGrp="1"/>
          </p:cNvSpPr>
          <p:nvPr>
            <p:ph type="sldNum" sz="quarter" idx="12"/>
          </p:nvPr>
        </p:nvSpPr>
        <p:spPr/>
        <p:txBody>
          <a:bodyPr/>
          <a:lstStyle/>
          <a:p>
            <a:fld id="{C0F325E9-493D-4743-B1E1-B25E1D42752C}" type="slidenum">
              <a:rPr lang="en-US" smtClean="0"/>
              <a:t>30</a:t>
            </a:fld>
            <a:endParaRPr lang="en-US"/>
          </a:p>
        </p:txBody>
      </p:sp>
    </p:spTree>
    <p:extLst>
      <p:ext uri="{BB962C8B-B14F-4D97-AF65-F5344CB8AC3E}">
        <p14:creationId xmlns:p14="http://schemas.microsoft.com/office/powerpoint/2010/main" val="188128440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Extending- Effects of Turbulence</a:t>
            </a:r>
          </a:p>
        </p:txBody>
      </p:sp>
      <p:sp>
        <p:nvSpPr>
          <p:cNvPr id="6" name="TextBox 5"/>
          <p:cNvSpPr txBox="1"/>
          <p:nvPr/>
        </p:nvSpPr>
        <p:spPr>
          <a:xfrm>
            <a:off x="914400" y="5540940"/>
            <a:ext cx="7315200" cy="1631216"/>
          </a:xfrm>
          <a:prstGeom prst="rect">
            <a:avLst/>
          </a:prstGeom>
          <a:noFill/>
        </p:spPr>
        <p:txBody>
          <a:bodyPr wrap="square" rtlCol="0">
            <a:spAutoFit/>
          </a:bodyPr>
          <a:lstStyle/>
          <a:p>
            <a:r>
              <a:rPr lang="en-US" sz="2000" dirty="0"/>
              <a:t> </a:t>
            </a:r>
            <a:r>
              <a:rPr lang="en-US" sz="2000" dirty="0">
                <a:sym typeface="Wingdings" panose="05000000000000000000" pitchFamily="2" charset="2"/>
              </a:rPr>
              <a:t> </a:t>
            </a:r>
            <a:r>
              <a:rPr lang="en-US" sz="2000" dirty="0"/>
              <a:t>Turbines act as low-pass filters of incoming turbulence, reacting to only a subset of the incoming structures approximating rotor length scale by Taylor’s Hypothesis</a:t>
            </a:r>
          </a:p>
          <a:p>
            <a:endParaRPr lang="en-US" sz="2000" dirty="0"/>
          </a:p>
          <a:p>
            <a:endParaRPr lang="en-US" sz="2000" dirty="0"/>
          </a:p>
        </p:txBody>
      </p:sp>
      <p:graphicFrame>
        <p:nvGraphicFramePr>
          <p:cNvPr id="9" name="Object 8"/>
          <p:cNvGraphicFramePr>
            <a:graphicFrameLocks noChangeAspect="1"/>
          </p:cNvGraphicFramePr>
          <p:nvPr>
            <p:extLst/>
          </p:nvPr>
        </p:nvGraphicFramePr>
        <p:xfrm>
          <a:off x="4090988" y="703263"/>
          <a:ext cx="808037" cy="808037"/>
        </p:xfrm>
        <a:graphic>
          <a:graphicData uri="http://schemas.openxmlformats.org/presentationml/2006/ole">
            <mc:AlternateContent xmlns:mc="http://schemas.openxmlformats.org/markup-compatibility/2006">
              <mc:Choice xmlns:v="urn:schemas-microsoft-com:vml" Requires="v">
                <p:oleObj spid="_x0000_s27678" name="Equation" r:id="rId4" imgW="431640" imgH="431640" progId="Equation.DSMT4">
                  <p:embed/>
                </p:oleObj>
              </mc:Choice>
              <mc:Fallback>
                <p:oleObj name="Equation" r:id="rId4" imgW="431640" imgH="431640" progId="Equation.DSMT4">
                  <p:embed/>
                  <p:pic>
                    <p:nvPicPr>
                      <p:cNvPr id="9" name="Object 8"/>
                      <p:cNvPicPr/>
                      <p:nvPr/>
                    </p:nvPicPr>
                    <p:blipFill>
                      <a:blip r:embed="rId5"/>
                      <a:stretch>
                        <a:fillRect/>
                      </a:stretch>
                    </p:blipFill>
                    <p:spPr>
                      <a:xfrm>
                        <a:off x="4090988" y="703263"/>
                        <a:ext cx="808037" cy="808037"/>
                      </a:xfrm>
                      <a:prstGeom prst="rect">
                        <a:avLst/>
                      </a:prstGeom>
                    </p:spPr>
                  </p:pic>
                </p:oleObj>
              </mc:Fallback>
            </mc:AlternateContent>
          </a:graphicData>
        </a:graphic>
      </p:graphicFrame>
      <p:sp>
        <p:nvSpPr>
          <p:cNvPr id="10" name="TextBox 9"/>
          <p:cNvSpPr txBox="1"/>
          <p:nvPr/>
        </p:nvSpPr>
        <p:spPr>
          <a:xfrm>
            <a:off x="228599" y="5180714"/>
            <a:ext cx="4343401" cy="400110"/>
          </a:xfrm>
          <a:prstGeom prst="rect">
            <a:avLst/>
          </a:prstGeom>
          <a:noFill/>
        </p:spPr>
        <p:txBody>
          <a:bodyPr wrap="square" rtlCol="0">
            <a:spAutoFit/>
          </a:bodyPr>
          <a:lstStyle/>
          <a:p>
            <a:r>
              <a:rPr lang="en-US" sz="2000" i="1" dirty="0"/>
              <a:t>U</a:t>
            </a:r>
            <a:r>
              <a:rPr lang="en-US" sz="2000" dirty="0"/>
              <a:t>= 2 m/s, </a:t>
            </a:r>
            <a:r>
              <a:rPr lang="en-US" sz="2000" i="1" dirty="0"/>
              <a:t>f</a:t>
            </a:r>
            <a:r>
              <a:rPr lang="en-US" sz="2000" dirty="0"/>
              <a:t>=0.2 Hz </a:t>
            </a:r>
            <a:r>
              <a:rPr lang="en-US" sz="2000" dirty="0">
                <a:sym typeface="Wingdings" panose="05000000000000000000" pitchFamily="2" charset="2"/>
              </a:rPr>
              <a:t> </a:t>
            </a:r>
            <a:r>
              <a:rPr lang="en-US" sz="2000" i="1" dirty="0">
                <a:sym typeface="Wingdings" panose="05000000000000000000" pitchFamily="2" charset="2"/>
              </a:rPr>
              <a:t>L</a:t>
            </a:r>
            <a:r>
              <a:rPr lang="en-US" sz="2000" dirty="0">
                <a:sym typeface="Wingdings" panose="05000000000000000000" pitchFamily="2" charset="2"/>
              </a:rPr>
              <a:t>=10 m </a:t>
            </a:r>
            <a:endParaRPr lang="en-US" sz="2000" i="1" dirty="0"/>
          </a:p>
        </p:txBody>
      </p:sp>
      <p:sp>
        <p:nvSpPr>
          <p:cNvPr id="12" name="TextBox 11"/>
          <p:cNvSpPr txBox="1"/>
          <p:nvPr/>
        </p:nvSpPr>
        <p:spPr>
          <a:xfrm>
            <a:off x="392507" y="1388605"/>
            <a:ext cx="4343401" cy="400110"/>
          </a:xfrm>
          <a:prstGeom prst="rect">
            <a:avLst/>
          </a:prstGeom>
          <a:noFill/>
        </p:spPr>
        <p:txBody>
          <a:bodyPr wrap="square" rtlCol="0">
            <a:spAutoFit/>
          </a:bodyPr>
          <a:lstStyle/>
          <a:p>
            <a:r>
              <a:rPr lang="en-US" sz="2000" dirty="0" err="1"/>
              <a:t>RivGen</a:t>
            </a:r>
            <a:r>
              <a:rPr lang="en-US" sz="2000" dirty="0"/>
              <a:t> rotor length = 11 m </a:t>
            </a:r>
          </a:p>
        </p:txBody>
      </p:sp>
      <p:sp>
        <p:nvSpPr>
          <p:cNvPr id="13" name="TextBox 12"/>
          <p:cNvSpPr txBox="1"/>
          <p:nvPr/>
        </p:nvSpPr>
        <p:spPr>
          <a:xfrm>
            <a:off x="4561114" y="5187253"/>
            <a:ext cx="4343401" cy="400110"/>
          </a:xfrm>
          <a:prstGeom prst="rect">
            <a:avLst/>
          </a:prstGeom>
          <a:noFill/>
        </p:spPr>
        <p:txBody>
          <a:bodyPr wrap="square" rtlCol="0">
            <a:spAutoFit/>
          </a:bodyPr>
          <a:lstStyle/>
          <a:p>
            <a:r>
              <a:rPr lang="en-US" sz="2000" i="1" dirty="0"/>
              <a:t>U</a:t>
            </a:r>
            <a:r>
              <a:rPr lang="en-US" sz="2000" dirty="0"/>
              <a:t>= 1 m/s, </a:t>
            </a:r>
            <a:r>
              <a:rPr lang="en-US" sz="2000" i="1" dirty="0"/>
              <a:t>f</a:t>
            </a:r>
            <a:r>
              <a:rPr lang="en-US" sz="2000" dirty="0"/>
              <a:t>=2 Hz </a:t>
            </a:r>
            <a:r>
              <a:rPr lang="en-US" sz="2000" dirty="0">
                <a:sym typeface="Wingdings" panose="05000000000000000000" pitchFamily="2" charset="2"/>
              </a:rPr>
              <a:t> </a:t>
            </a:r>
            <a:r>
              <a:rPr lang="en-US" sz="2000" i="1" dirty="0">
                <a:sym typeface="Wingdings" panose="05000000000000000000" pitchFamily="2" charset="2"/>
              </a:rPr>
              <a:t>L</a:t>
            </a:r>
            <a:r>
              <a:rPr lang="en-US" sz="2000" dirty="0">
                <a:sym typeface="Wingdings" panose="05000000000000000000" pitchFamily="2" charset="2"/>
              </a:rPr>
              <a:t>=0.5 m </a:t>
            </a:r>
            <a:endParaRPr lang="en-US" sz="2000" i="1" dirty="0"/>
          </a:p>
        </p:txBody>
      </p:sp>
      <p:sp>
        <p:nvSpPr>
          <p:cNvPr id="14" name="TextBox 13"/>
          <p:cNvSpPr txBox="1"/>
          <p:nvPr/>
        </p:nvSpPr>
        <p:spPr>
          <a:xfrm>
            <a:off x="4790432" y="1387970"/>
            <a:ext cx="4343401" cy="400110"/>
          </a:xfrm>
          <a:prstGeom prst="rect">
            <a:avLst/>
          </a:prstGeom>
          <a:noFill/>
        </p:spPr>
        <p:txBody>
          <a:bodyPr wrap="square" rtlCol="0">
            <a:spAutoFit/>
          </a:bodyPr>
          <a:lstStyle/>
          <a:p>
            <a:r>
              <a:rPr lang="en-US" sz="2000" dirty="0"/>
              <a:t>Flume turbine rotor length = 0.24 m </a:t>
            </a:r>
          </a:p>
        </p:txBody>
      </p:sp>
      <p:grpSp>
        <p:nvGrpSpPr>
          <p:cNvPr id="4" name="Group 3">
            <a:extLst>
              <a:ext uri="{FF2B5EF4-FFF2-40B4-BE49-F238E27FC236}">
                <a16:creationId xmlns:a16="http://schemas.microsoft.com/office/drawing/2014/main" id="{A18FCF67-D1F7-43CB-A082-A46C3E699CD5}"/>
              </a:ext>
            </a:extLst>
          </p:cNvPr>
          <p:cNvGrpSpPr/>
          <p:nvPr/>
        </p:nvGrpSpPr>
        <p:grpSpPr>
          <a:xfrm>
            <a:off x="203200" y="1735525"/>
            <a:ext cx="4368800" cy="3450478"/>
            <a:chOff x="203200" y="2438400"/>
            <a:chExt cx="4368800" cy="3450478"/>
          </a:xfrm>
        </p:grpSpPr>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3200" y="2438400"/>
              <a:ext cx="4368800" cy="3276600"/>
            </a:xfrm>
            <a:prstGeom prst="rect">
              <a:avLst/>
            </a:prstGeom>
          </p:spPr>
        </p:pic>
        <p:pic>
          <p:nvPicPr>
            <p:cNvPr id="3" name="Picture 2">
              <a:extLst>
                <a:ext uri="{FF2B5EF4-FFF2-40B4-BE49-F238E27FC236}">
                  <a16:creationId xmlns:a16="http://schemas.microsoft.com/office/drawing/2014/main" id="{943B3541-752B-4EC9-A8D7-41A4C7C7A54F}"/>
                </a:ext>
              </a:extLst>
            </p:cNvPr>
            <p:cNvPicPr>
              <a:picLocks noChangeAspect="1"/>
            </p:cNvPicPr>
            <p:nvPr/>
          </p:nvPicPr>
          <p:blipFill>
            <a:blip r:embed="rId7"/>
            <a:stretch>
              <a:fillRect/>
            </a:stretch>
          </p:blipFill>
          <p:spPr>
            <a:xfrm>
              <a:off x="775166" y="5591035"/>
              <a:ext cx="1161918" cy="297843"/>
            </a:xfrm>
            <a:prstGeom prst="rect">
              <a:avLst/>
            </a:prstGeom>
          </p:spPr>
        </p:pic>
      </p:grpSp>
      <p:grpSp>
        <p:nvGrpSpPr>
          <p:cNvPr id="15" name="Group 14">
            <a:extLst>
              <a:ext uri="{FF2B5EF4-FFF2-40B4-BE49-F238E27FC236}">
                <a16:creationId xmlns:a16="http://schemas.microsoft.com/office/drawing/2014/main" id="{118C0B92-06DD-4460-B277-6EA53E0AF38B}"/>
              </a:ext>
            </a:extLst>
          </p:cNvPr>
          <p:cNvGrpSpPr/>
          <p:nvPr/>
        </p:nvGrpSpPr>
        <p:grpSpPr>
          <a:xfrm>
            <a:off x="4267200" y="1753326"/>
            <a:ext cx="4605022" cy="3467936"/>
            <a:chOff x="4267200" y="2456201"/>
            <a:chExt cx="4605022" cy="3467936"/>
          </a:xfrm>
        </p:grpSpPr>
        <p:pic>
          <p:nvPicPr>
            <p:cNvPr id="8" name="Picture 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267200" y="2456201"/>
              <a:ext cx="4343411" cy="3258799"/>
            </a:xfrm>
            <a:prstGeom prst="rect">
              <a:avLst/>
            </a:prstGeom>
          </p:spPr>
        </p:pic>
        <p:pic>
          <p:nvPicPr>
            <p:cNvPr id="16" name="Picture 15">
              <a:extLst>
                <a:ext uri="{FF2B5EF4-FFF2-40B4-BE49-F238E27FC236}">
                  <a16:creationId xmlns:a16="http://schemas.microsoft.com/office/drawing/2014/main" id="{B6CFB736-8BEE-4D7A-8E5A-A8D634606127}"/>
                </a:ext>
              </a:extLst>
            </p:cNvPr>
            <p:cNvPicPr>
              <a:picLocks noChangeAspect="1"/>
            </p:cNvPicPr>
            <p:nvPr/>
          </p:nvPicPr>
          <p:blipFill>
            <a:blip r:embed="rId9"/>
            <a:stretch>
              <a:fillRect/>
            </a:stretch>
          </p:blipFill>
          <p:spPr>
            <a:xfrm>
              <a:off x="8346932" y="5209126"/>
              <a:ext cx="525290" cy="715011"/>
            </a:xfrm>
            <a:prstGeom prst="rect">
              <a:avLst/>
            </a:prstGeom>
          </p:spPr>
        </p:pic>
      </p:grpSp>
      <p:sp>
        <p:nvSpPr>
          <p:cNvPr id="17" name="Slide Number Placeholder 16">
            <a:extLst>
              <a:ext uri="{FF2B5EF4-FFF2-40B4-BE49-F238E27FC236}">
                <a16:creationId xmlns:a16="http://schemas.microsoft.com/office/drawing/2014/main" id="{F8BD7C83-9446-4DC7-8E25-85063BEE89B9}"/>
              </a:ext>
            </a:extLst>
          </p:cNvPr>
          <p:cNvSpPr>
            <a:spLocks noGrp="1"/>
          </p:cNvSpPr>
          <p:nvPr>
            <p:ph type="sldNum" sz="quarter" idx="12"/>
          </p:nvPr>
        </p:nvSpPr>
        <p:spPr/>
        <p:txBody>
          <a:bodyPr/>
          <a:lstStyle/>
          <a:p>
            <a:fld id="{C0F325E9-493D-4743-B1E1-B25E1D42752C}" type="slidenum">
              <a:rPr lang="en-US" smtClean="0"/>
              <a:t>31</a:t>
            </a:fld>
            <a:endParaRPr lang="en-US"/>
          </a:p>
        </p:txBody>
      </p:sp>
      <p:sp>
        <p:nvSpPr>
          <p:cNvPr id="18" name="TextBox 17">
            <a:extLst>
              <a:ext uri="{FF2B5EF4-FFF2-40B4-BE49-F238E27FC236}">
                <a16:creationId xmlns:a16="http://schemas.microsoft.com/office/drawing/2014/main" id="{6AA091D3-5954-459C-B57F-CFC08C2462A2}"/>
              </a:ext>
            </a:extLst>
          </p:cNvPr>
          <p:cNvSpPr txBox="1"/>
          <p:nvPr/>
        </p:nvSpPr>
        <p:spPr>
          <a:xfrm>
            <a:off x="5112165" y="1111190"/>
            <a:ext cx="4343401" cy="400110"/>
          </a:xfrm>
          <a:prstGeom prst="rect">
            <a:avLst/>
          </a:prstGeom>
          <a:noFill/>
        </p:spPr>
        <p:txBody>
          <a:bodyPr wrap="square" rtlCol="0">
            <a:spAutoFit/>
          </a:bodyPr>
          <a:lstStyle/>
          <a:p>
            <a:r>
              <a:rPr lang="en-US" sz="2000" dirty="0"/>
              <a:t>Turbulence frequency content</a:t>
            </a:r>
          </a:p>
        </p:txBody>
      </p:sp>
      <p:sp>
        <p:nvSpPr>
          <p:cNvPr id="19" name="TextBox 18">
            <a:extLst>
              <a:ext uri="{FF2B5EF4-FFF2-40B4-BE49-F238E27FC236}">
                <a16:creationId xmlns:a16="http://schemas.microsoft.com/office/drawing/2014/main" id="{BE92FF3D-0ADF-47AB-806A-9691E106D02E}"/>
              </a:ext>
            </a:extLst>
          </p:cNvPr>
          <p:cNvSpPr txBox="1"/>
          <p:nvPr/>
        </p:nvSpPr>
        <p:spPr>
          <a:xfrm>
            <a:off x="5171214" y="619806"/>
            <a:ext cx="4343401" cy="400110"/>
          </a:xfrm>
          <a:prstGeom prst="rect">
            <a:avLst/>
          </a:prstGeom>
          <a:noFill/>
        </p:spPr>
        <p:txBody>
          <a:bodyPr wrap="square" rtlCol="0">
            <a:spAutoFit/>
          </a:bodyPr>
          <a:lstStyle/>
          <a:p>
            <a:r>
              <a:rPr lang="en-US" sz="2000" dirty="0"/>
              <a:t>Mean flow velocity</a:t>
            </a:r>
          </a:p>
        </p:txBody>
      </p:sp>
      <p:sp>
        <p:nvSpPr>
          <p:cNvPr id="20" name="TextBox 19">
            <a:extLst>
              <a:ext uri="{FF2B5EF4-FFF2-40B4-BE49-F238E27FC236}">
                <a16:creationId xmlns:a16="http://schemas.microsoft.com/office/drawing/2014/main" id="{210ECD5F-7DD3-470B-B73A-A073681AA4E8}"/>
              </a:ext>
            </a:extLst>
          </p:cNvPr>
          <p:cNvSpPr txBox="1"/>
          <p:nvPr/>
        </p:nvSpPr>
        <p:spPr>
          <a:xfrm>
            <a:off x="151605" y="872838"/>
            <a:ext cx="4343401" cy="400110"/>
          </a:xfrm>
          <a:prstGeom prst="rect">
            <a:avLst/>
          </a:prstGeom>
          <a:noFill/>
        </p:spPr>
        <p:txBody>
          <a:bodyPr wrap="square" rtlCol="0">
            <a:spAutoFit/>
          </a:bodyPr>
          <a:lstStyle/>
          <a:p>
            <a:r>
              <a:rPr lang="en-US" sz="2000" dirty="0"/>
              <a:t>Length scale of turbulent structure</a:t>
            </a:r>
          </a:p>
        </p:txBody>
      </p:sp>
    </p:spTree>
    <p:extLst>
      <p:ext uri="{BB962C8B-B14F-4D97-AF65-F5344CB8AC3E}">
        <p14:creationId xmlns:p14="http://schemas.microsoft.com/office/powerpoint/2010/main" val="458990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3" grpId="0"/>
      <p:bldP spid="14" grpId="0"/>
      <p:bldP spid="18" grpId="0"/>
      <p:bldP spid="18" grpId="1"/>
      <p:bldP spid="19" grpId="0"/>
      <p:bldP spid="19" grpId="1"/>
      <p:bldP spid="20" grpId="0"/>
      <p:bldP spid="2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Extending- Effects of Turbulence</a:t>
            </a:r>
          </a:p>
        </p:txBody>
      </p:sp>
      <p:sp>
        <p:nvSpPr>
          <p:cNvPr id="6" name="TextBox 5"/>
          <p:cNvSpPr txBox="1"/>
          <p:nvPr/>
        </p:nvSpPr>
        <p:spPr>
          <a:xfrm>
            <a:off x="902368" y="732472"/>
            <a:ext cx="7327232" cy="2246769"/>
          </a:xfrm>
          <a:prstGeom prst="rect">
            <a:avLst/>
          </a:prstGeom>
          <a:noFill/>
        </p:spPr>
        <p:txBody>
          <a:bodyPr wrap="square" rtlCol="0">
            <a:spAutoFit/>
          </a:bodyPr>
          <a:lstStyle/>
          <a:p>
            <a:r>
              <a:rPr lang="en-US" sz="2000" dirty="0"/>
              <a:t>Turbines act as low-pass filters of incoming turbulence, reacting to only a subset of the incoming structures approximating rotor length scale by Taylor’s Hypothesis</a:t>
            </a:r>
          </a:p>
          <a:p>
            <a:endParaRPr lang="en-US" sz="2000" dirty="0"/>
          </a:p>
          <a:p>
            <a:endParaRPr lang="en-US" sz="2000" dirty="0"/>
          </a:p>
          <a:p>
            <a:endParaRPr lang="en-US" sz="2000" dirty="0"/>
          </a:p>
          <a:p>
            <a:pPr marL="285750" indent="-285750">
              <a:buFont typeface="Wingdings" panose="05000000000000000000" pitchFamily="2" charset="2"/>
              <a:buChar char="à"/>
            </a:pPr>
            <a:r>
              <a:rPr lang="en-US" sz="2000" dirty="0">
                <a:sym typeface="Wingdings" panose="05000000000000000000" pitchFamily="2" charset="2"/>
              </a:rPr>
              <a:t>Turbines are sensitive to “engulfing gusts”</a:t>
            </a:r>
            <a:endParaRPr lang="en-US" sz="2000" dirty="0"/>
          </a:p>
        </p:txBody>
      </p:sp>
      <p:sp>
        <p:nvSpPr>
          <p:cNvPr id="2" name="Slide Number Placeholder 1">
            <a:extLst>
              <a:ext uri="{FF2B5EF4-FFF2-40B4-BE49-F238E27FC236}">
                <a16:creationId xmlns:a16="http://schemas.microsoft.com/office/drawing/2014/main" id="{2A9017A7-4AFE-4931-A8FC-9DA570DC7B97}"/>
              </a:ext>
            </a:extLst>
          </p:cNvPr>
          <p:cNvSpPr>
            <a:spLocks noGrp="1"/>
          </p:cNvSpPr>
          <p:nvPr>
            <p:ph type="sldNum" sz="quarter" idx="12"/>
          </p:nvPr>
        </p:nvSpPr>
        <p:spPr/>
        <p:txBody>
          <a:bodyPr/>
          <a:lstStyle/>
          <a:p>
            <a:fld id="{C0F325E9-493D-4743-B1E1-B25E1D42752C}" type="slidenum">
              <a:rPr lang="en-US" smtClean="0"/>
              <a:t>32</a:t>
            </a:fld>
            <a:endParaRPr lang="en-US"/>
          </a:p>
        </p:txBody>
      </p:sp>
    </p:spTree>
    <p:extLst>
      <p:ext uri="{BB962C8B-B14F-4D97-AF65-F5344CB8AC3E}">
        <p14:creationId xmlns:p14="http://schemas.microsoft.com/office/powerpoint/2010/main" val="210547474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39F072-2B4E-48F2-A08C-61A36143CAAD}"/>
              </a:ext>
            </a:extLst>
          </p:cNvPr>
          <p:cNvGrpSpPr/>
          <p:nvPr/>
        </p:nvGrpSpPr>
        <p:grpSpPr>
          <a:xfrm>
            <a:off x="1904994" y="1981200"/>
            <a:ext cx="5596656" cy="4196897"/>
            <a:chOff x="1904994" y="1981200"/>
            <a:chExt cx="5596656" cy="4196897"/>
          </a:xfrm>
        </p:grpSpPr>
        <p:pic>
          <p:nvPicPr>
            <p:cNvPr id="2" name="Picture 1"/>
            <p:cNvPicPr>
              <a:picLocks noChangeAspect="1"/>
            </p:cNvPicPr>
            <p:nvPr/>
          </p:nvPicPr>
          <p:blipFill>
            <a:blip r:embed="rId3"/>
            <a:stretch>
              <a:fillRect/>
            </a:stretch>
          </p:blipFill>
          <p:spPr>
            <a:xfrm>
              <a:off x="1904994" y="1981200"/>
              <a:ext cx="5334011" cy="4000507"/>
            </a:xfrm>
            <a:prstGeom prst="rect">
              <a:avLst/>
            </a:prstGeom>
          </p:spPr>
        </p:pic>
        <p:pic>
          <p:nvPicPr>
            <p:cNvPr id="10" name="Picture 9">
              <a:extLst>
                <a:ext uri="{FF2B5EF4-FFF2-40B4-BE49-F238E27FC236}">
                  <a16:creationId xmlns:a16="http://schemas.microsoft.com/office/drawing/2014/main" id="{C8880037-C773-48A2-B273-F21871FEAD1A}"/>
                </a:ext>
              </a:extLst>
            </p:cNvPr>
            <p:cNvPicPr>
              <a:picLocks noChangeAspect="1"/>
            </p:cNvPicPr>
            <p:nvPr/>
          </p:nvPicPr>
          <p:blipFill>
            <a:blip r:embed="rId4"/>
            <a:stretch>
              <a:fillRect/>
            </a:stretch>
          </p:blipFill>
          <p:spPr>
            <a:xfrm>
              <a:off x="6976360" y="5463086"/>
              <a:ext cx="525290" cy="715011"/>
            </a:xfrm>
            <a:prstGeom prst="rect">
              <a:avLst/>
            </a:prstGeom>
          </p:spPr>
        </p:pic>
        <p:pic>
          <p:nvPicPr>
            <p:cNvPr id="11" name="Picture 10">
              <a:extLst>
                <a:ext uri="{FF2B5EF4-FFF2-40B4-BE49-F238E27FC236}">
                  <a16:creationId xmlns:a16="http://schemas.microsoft.com/office/drawing/2014/main" id="{4CEDB0F2-ED2B-41F7-8886-E1106C44F08E}"/>
                </a:ext>
              </a:extLst>
            </p:cNvPr>
            <p:cNvPicPr>
              <a:picLocks noChangeAspect="1"/>
            </p:cNvPicPr>
            <p:nvPr/>
          </p:nvPicPr>
          <p:blipFill>
            <a:blip r:embed="rId5"/>
            <a:stretch>
              <a:fillRect/>
            </a:stretch>
          </p:blipFill>
          <p:spPr>
            <a:xfrm>
              <a:off x="2267082" y="5880254"/>
              <a:ext cx="1161918" cy="297843"/>
            </a:xfrm>
            <a:prstGeom prst="rect">
              <a:avLst/>
            </a:prstGeom>
          </p:spPr>
        </p:pic>
      </p:grpSp>
      <p:sp>
        <p:nvSpPr>
          <p:cNvPr id="7"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Extending- Operating Limits</a:t>
            </a:r>
          </a:p>
        </p:txBody>
      </p:sp>
      <p:cxnSp>
        <p:nvCxnSpPr>
          <p:cNvPr id="5" name="Straight Arrow Connector 4">
            <a:extLst>
              <a:ext uri="{FF2B5EF4-FFF2-40B4-BE49-F238E27FC236}">
                <a16:creationId xmlns:a16="http://schemas.microsoft.com/office/drawing/2014/main" id="{F6FEB571-F64A-41D0-A94C-CB4D21C90243}"/>
              </a:ext>
            </a:extLst>
          </p:cNvPr>
          <p:cNvCxnSpPr>
            <a:cxnSpLocks/>
          </p:cNvCxnSpPr>
          <p:nvPr/>
        </p:nvCxnSpPr>
        <p:spPr>
          <a:xfrm>
            <a:off x="4086576" y="2291645"/>
            <a:ext cx="0" cy="16345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64B2B301-881C-44C4-A976-E0E086EB38A4}"/>
              </a:ext>
            </a:extLst>
          </p:cNvPr>
          <p:cNvSpPr txBox="1"/>
          <p:nvPr/>
        </p:nvSpPr>
        <p:spPr>
          <a:xfrm>
            <a:off x="3239915" y="993416"/>
            <a:ext cx="2889950" cy="1323439"/>
          </a:xfrm>
          <a:prstGeom prst="rect">
            <a:avLst/>
          </a:prstGeom>
          <a:noFill/>
        </p:spPr>
        <p:txBody>
          <a:bodyPr wrap="square" rtlCol="0">
            <a:spAutoFit/>
          </a:bodyPr>
          <a:lstStyle/>
          <a:p>
            <a:r>
              <a:rPr lang="en-US" sz="2000" dirty="0"/>
              <a:t>Onset of non-minimum phase behavior (constant torque control stability limit)</a:t>
            </a:r>
          </a:p>
        </p:txBody>
      </p:sp>
      <p:cxnSp>
        <p:nvCxnSpPr>
          <p:cNvPr id="9" name="Straight Arrow Connector 8">
            <a:extLst>
              <a:ext uri="{FF2B5EF4-FFF2-40B4-BE49-F238E27FC236}">
                <a16:creationId xmlns:a16="http://schemas.microsoft.com/office/drawing/2014/main" id="{7B38362A-789B-469E-A6B2-23A8D2D9952C}"/>
              </a:ext>
            </a:extLst>
          </p:cNvPr>
          <p:cNvCxnSpPr>
            <a:cxnSpLocks/>
          </p:cNvCxnSpPr>
          <p:nvPr/>
        </p:nvCxnSpPr>
        <p:spPr>
          <a:xfrm>
            <a:off x="4571999" y="2291645"/>
            <a:ext cx="0" cy="1444977"/>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BF8F866A-969B-4F42-8046-219315FE4ABE}"/>
              </a:ext>
            </a:extLst>
          </p:cNvPr>
          <p:cNvSpPr>
            <a:spLocks noGrp="1"/>
          </p:cNvSpPr>
          <p:nvPr>
            <p:ph type="sldNum" sz="quarter" idx="12"/>
          </p:nvPr>
        </p:nvSpPr>
        <p:spPr/>
        <p:txBody>
          <a:bodyPr/>
          <a:lstStyle/>
          <a:p>
            <a:fld id="{C0F325E9-493D-4743-B1E1-B25E1D42752C}" type="slidenum">
              <a:rPr lang="en-US" smtClean="0"/>
              <a:t>33</a:t>
            </a:fld>
            <a:endParaRPr lang="en-US"/>
          </a:p>
        </p:txBody>
      </p:sp>
    </p:spTree>
    <p:extLst>
      <p:ext uri="{BB962C8B-B14F-4D97-AF65-F5344CB8AC3E}">
        <p14:creationId xmlns:p14="http://schemas.microsoft.com/office/powerpoint/2010/main" val="3457850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Extending- Conclusions</a:t>
            </a:r>
          </a:p>
        </p:txBody>
      </p:sp>
      <p:sp>
        <p:nvSpPr>
          <p:cNvPr id="6" name="TextBox 5"/>
          <p:cNvSpPr txBox="1"/>
          <p:nvPr/>
        </p:nvSpPr>
        <p:spPr>
          <a:xfrm>
            <a:off x="928468" y="732472"/>
            <a:ext cx="7329268" cy="5940088"/>
          </a:xfrm>
          <a:prstGeom prst="rect">
            <a:avLst/>
          </a:prstGeom>
          <a:noFill/>
        </p:spPr>
        <p:txBody>
          <a:bodyPr wrap="square" rtlCol="0">
            <a:spAutoFit/>
          </a:bodyPr>
          <a:lstStyle/>
          <a:p>
            <a:r>
              <a:rPr lang="en-US" sz="2000" dirty="0"/>
              <a:t>Simulation can reasonably predict turbine controller performance provided that:</a:t>
            </a:r>
          </a:p>
          <a:p>
            <a:endParaRPr lang="en-US" sz="2000" dirty="0"/>
          </a:p>
          <a:p>
            <a:endParaRPr lang="en-US" sz="2000" dirty="0"/>
          </a:p>
          <a:p>
            <a:pPr marL="285750" indent="-285750">
              <a:buFont typeface="Arial" panose="020B0604020202020204" pitchFamily="34" charset="0"/>
              <a:buChar char="•"/>
            </a:pPr>
            <a:r>
              <a:rPr lang="en-US" sz="2000" dirty="0"/>
              <a:t>Turbulence is filtered to “engulfing” length scales.</a:t>
            </a:r>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r>
              <a:rPr lang="en-US" sz="2000" dirty="0"/>
              <a:t>Controller update rate is sufficiently fast, appropriate for </a:t>
            </a:r>
            <a:r>
              <a:rPr lang="en-US" sz="2000" i="1" dirty="0"/>
              <a:t>in situ </a:t>
            </a:r>
            <a:r>
              <a:rPr lang="en-US" sz="2000" dirty="0"/>
              <a:t>turbulence </a:t>
            </a:r>
            <a:r>
              <a:rPr lang="en-US" sz="2000" i="1" dirty="0"/>
              <a:t>and intracycle variations</a:t>
            </a:r>
            <a:endParaRPr lang="en-US" sz="2000" dirty="0"/>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r>
              <a:rPr lang="en-US" sz="2000" dirty="0"/>
              <a:t>Implementation-specific dynamics are well-approximated by the simulation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r>
              <a:rPr lang="en-US" sz="2000" dirty="0"/>
              <a:t>-   Simulation is unable to replicate high-frequency load oscillations   (without phase-resolved modeling) or non-deterministic behavior near stall</a:t>
            </a:r>
          </a:p>
          <a:p>
            <a:endParaRPr lang="en-US" sz="2000" b="1" dirty="0"/>
          </a:p>
        </p:txBody>
      </p:sp>
      <p:sp>
        <p:nvSpPr>
          <p:cNvPr id="2" name="Slide Number Placeholder 1">
            <a:extLst>
              <a:ext uri="{FF2B5EF4-FFF2-40B4-BE49-F238E27FC236}">
                <a16:creationId xmlns:a16="http://schemas.microsoft.com/office/drawing/2014/main" id="{DA1A8EF4-A22C-4951-B821-BFA470A75CFD}"/>
              </a:ext>
            </a:extLst>
          </p:cNvPr>
          <p:cNvSpPr>
            <a:spLocks noGrp="1"/>
          </p:cNvSpPr>
          <p:nvPr>
            <p:ph type="sldNum" sz="quarter" idx="12"/>
          </p:nvPr>
        </p:nvSpPr>
        <p:spPr/>
        <p:txBody>
          <a:bodyPr/>
          <a:lstStyle/>
          <a:p>
            <a:fld id="{C0F325E9-493D-4743-B1E1-B25E1D42752C}" type="slidenum">
              <a:rPr lang="en-US" smtClean="0"/>
              <a:t>34</a:t>
            </a:fld>
            <a:endParaRPr lang="en-US"/>
          </a:p>
        </p:txBody>
      </p:sp>
    </p:spTree>
    <p:extLst>
      <p:ext uri="{BB962C8B-B14F-4D97-AF65-F5344CB8AC3E}">
        <p14:creationId xmlns:p14="http://schemas.microsoft.com/office/powerpoint/2010/main" val="3122602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Agenda</a:t>
            </a:r>
          </a:p>
        </p:txBody>
      </p:sp>
      <p:sp>
        <p:nvSpPr>
          <p:cNvPr id="2" name="TextBox 1"/>
          <p:cNvSpPr txBox="1"/>
          <p:nvPr/>
        </p:nvSpPr>
        <p:spPr>
          <a:xfrm>
            <a:off x="925683" y="1003280"/>
            <a:ext cx="5565428" cy="6247864"/>
          </a:xfrm>
          <a:prstGeom prst="rect">
            <a:avLst/>
          </a:prstGeom>
          <a:noFill/>
        </p:spPr>
        <p:txBody>
          <a:bodyPr wrap="square" rtlCol="0">
            <a:spAutoFit/>
          </a:bodyPr>
          <a:lstStyle/>
          <a:p>
            <a:pPr marL="342900" indent="-342900">
              <a:buFont typeface="+mj-lt"/>
              <a:buAutoNum type="arabicPeriod"/>
            </a:pPr>
            <a:r>
              <a:rPr lang="en-US" sz="2000" dirty="0"/>
              <a:t>Background</a:t>
            </a:r>
          </a:p>
          <a:p>
            <a:pPr marL="342900" indent="-342900">
              <a:buFont typeface="+mj-lt"/>
              <a:buAutoNum type="arabicPeriod"/>
            </a:pPr>
            <a:endParaRPr lang="en-US" sz="2000" dirty="0"/>
          </a:p>
          <a:p>
            <a:pPr marL="342900" indent="-342900">
              <a:buFont typeface="+mj-lt"/>
              <a:buAutoNum type="arabicPeriod"/>
            </a:pPr>
            <a:r>
              <a:rPr lang="en-US" sz="2000" dirty="0"/>
              <a:t>Performance Characterization</a:t>
            </a:r>
          </a:p>
          <a:p>
            <a:pPr marL="342900" indent="-342900">
              <a:buFont typeface="+mj-lt"/>
              <a:buAutoNum type="arabicPeriod"/>
            </a:pPr>
            <a:endParaRPr lang="en-US" sz="2000" dirty="0"/>
          </a:p>
          <a:p>
            <a:pPr marL="342900" indent="-342900">
              <a:buFont typeface="+mj-lt"/>
              <a:buAutoNum type="arabicPeriod"/>
            </a:pPr>
            <a:r>
              <a:rPr lang="en-US" sz="2000" dirty="0"/>
              <a:t>Controller Development</a:t>
            </a:r>
          </a:p>
          <a:p>
            <a:pPr marL="342900" indent="-342900">
              <a:buFont typeface="+mj-lt"/>
              <a:buAutoNum type="arabicPeriod"/>
            </a:pPr>
            <a:endParaRPr lang="en-US" sz="2000" dirty="0"/>
          </a:p>
          <a:p>
            <a:pPr marL="342900" indent="-342900">
              <a:buFont typeface="+mj-lt"/>
              <a:buAutoNum type="arabicPeriod"/>
            </a:pPr>
            <a:r>
              <a:rPr lang="en-US" sz="2000" dirty="0"/>
              <a:t>Extending to Field Scale</a:t>
            </a:r>
          </a:p>
          <a:p>
            <a:pPr marL="342900" indent="-342900">
              <a:buFont typeface="+mj-lt"/>
              <a:buAutoNum type="arabicPeriod"/>
            </a:pPr>
            <a:endParaRPr lang="en-US" sz="2000" dirty="0"/>
          </a:p>
          <a:p>
            <a:pPr marL="342900" indent="-342900">
              <a:buFont typeface="+mj-lt"/>
              <a:buAutoNum type="arabicPeriod"/>
            </a:pPr>
            <a:r>
              <a:rPr lang="en-US" sz="2000" b="1" dirty="0"/>
              <a:t>Conclusions</a:t>
            </a:r>
          </a:p>
          <a:p>
            <a:endParaRPr lang="en-US" sz="2000" dirty="0"/>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800100" lvl="1" indent="-342900">
              <a:buFont typeface="+mj-lt"/>
              <a:buAutoNum type="arabicPeriod"/>
            </a:pPr>
            <a:endParaRPr lang="en-US" sz="2000" dirty="0"/>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p:txBody>
      </p:sp>
      <p:sp>
        <p:nvSpPr>
          <p:cNvPr id="3" name="Slide Number Placeholder 2">
            <a:extLst>
              <a:ext uri="{FF2B5EF4-FFF2-40B4-BE49-F238E27FC236}">
                <a16:creationId xmlns:a16="http://schemas.microsoft.com/office/drawing/2014/main" id="{C026A03E-E65A-40DE-A5E8-96E64CE6AB65}"/>
              </a:ext>
            </a:extLst>
          </p:cNvPr>
          <p:cNvSpPr>
            <a:spLocks noGrp="1"/>
          </p:cNvSpPr>
          <p:nvPr>
            <p:ph type="sldNum" sz="quarter" idx="12"/>
          </p:nvPr>
        </p:nvSpPr>
        <p:spPr/>
        <p:txBody>
          <a:bodyPr/>
          <a:lstStyle/>
          <a:p>
            <a:fld id="{C0F325E9-493D-4743-B1E1-B25E1D42752C}" type="slidenum">
              <a:rPr lang="en-US" smtClean="0"/>
              <a:t>35</a:t>
            </a:fld>
            <a:endParaRPr lang="en-US"/>
          </a:p>
        </p:txBody>
      </p:sp>
    </p:spTree>
    <p:extLst>
      <p:ext uri="{BB962C8B-B14F-4D97-AF65-F5344CB8AC3E}">
        <p14:creationId xmlns:p14="http://schemas.microsoft.com/office/powerpoint/2010/main" val="93523544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Conclusions</a:t>
            </a:r>
          </a:p>
        </p:txBody>
      </p:sp>
      <p:sp>
        <p:nvSpPr>
          <p:cNvPr id="6" name="TextBox 5"/>
          <p:cNvSpPr txBox="1"/>
          <p:nvPr/>
        </p:nvSpPr>
        <p:spPr>
          <a:xfrm>
            <a:off x="891821" y="732472"/>
            <a:ext cx="7337779" cy="2246769"/>
          </a:xfrm>
          <a:prstGeom prst="rect">
            <a:avLst/>
          </a:prstGeom>
          <a:noFill/>
        </p:spPr>
        <p:txBody>
          <a:bodyPr wrap="square" rtlCol="0">
            <a:spAutoFit/>
          </a:bodyPr>
          <a:lstStyle/>
          <a:p>
            <a:r>
              <a:rPr lang="en-US" sz="2000" dirty="0"/>
              <a:t>Simple open-loop non-linear control laws can effectively meet Region 2 and 3 control objectives through a limited implementation</a:t>
            </a:r>
          </a:p>
          <a:p>
            <a:endParaRPr lang="en-US" sz="2000" dirty="0"/>
          </a:p>
          <a:p>
            <a:r>
              <a:rPr lang="en-US" sz="2000" dirty="0"/>
              <a:t>Controller performance can be anticipated by low-order simulation and extrapolated between device scales under particular circumstances</a:t>
            </a:r>
          </a:p>
          <a:p>
            <a:endParaRPr lang="en-US" sz="2000" b="1" dirty="0"/>
          </a:p>
        </p:txBody>
      </p:sp>
      <p:sp>
        <p:nvSpPr>
          <p:cNvPr id="2" name="Slide Number Placeholder 1">
            <a:extLst>
              <a:ext uri="{FF2B5EF4-FFF2-40B4-BE49-F238E27FC236}">
                <a16:creationId xmlns:a16="http://schemas.microsoft.com/office/drawing/2014/main" id="{0D9DB7AC-EE07-4A30-8636-C76FA73A2FE8}"/>
              </a:ext>
            </a:extLst>
          </p:cNvPr>
          <p:cNvSpPr>
            <a:spLocks noGrp="1"/>
          </p:cNvSpPr>
          <p:nvPr>
            <p:ph type="sldNum" sz="quarter" idx="12"/>
          </p:nvPr>
        </p:nvSpPr>
        <p:spPr/>
        <p:txBody>
          <a:bodyPr/>
          <a:lstStyle/>
          <a:p>
            <a:fld id="{C0F325E9-493D-4743-B1E1-B25E1D42752C}" type="slidenum">
              <a:rPr lang="en-US" smtClean="0"/>
              <a:t>36</a:t>
            </a:fld>
            <a:endParaRPr lang="en-US"/>
          </a:p>
        </p:txBody>
      </p:sp>
    </p:spTree>
    <p:extLst>
      <p:ext uri="{BB962C8B-B14F-4D97-AF65-F5344CB8AC3E}">
        <p14:creationId xmlns:p14="http://schemas.microsoft.com/office/powerpoint/2010/main" val="32517313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Opportunities for Future Study</a:t>
            </a:r>
          </a:p>
        </p:txBody>
      </p:sp>
      <p:sp>
        <p:nvSpPr>
          <p:cNvPr id="6" name="TextBox 5"/>
          <p:cNvSpPr txBox="1"/>
          <p:nvPr/>
        </p:nvSpPr>
        <p:spPr>
          <a:xfrm>
            <a:off x="891821" y="732472"/>
            <a:ext cx="7326489" cy="4708981"/>
          </a:xfrm>
          <a:prstGeom prst="rect">
            <a:avLst/>
          </a:prstGeom>
          <a:noFill/>
        </p:spPr>
        <p:txBody>
          <a:bodyPr wrap="square" rtlCol="0">
            <a:spAutoFit/>
          </a:bodyPr>
          <a:lstStyle/>
          <a:p>
            <a:pPr marL="285750" indent="-285750">
              <a:buFont typeface="Arial" panose="020B0604020202020204" pitchFamily="34" charset="0"/>
              <a:buChar char="•"/>
            </a:pPr>
            <a:r>
              <a:rPr lang="en-US" sz="2000" b="1" dirty="0"/>
              <a:t>Simple open-loop non-linear control laws can effectively meet Region 2 and 3 control objectives through a limited implementation.</a:t>
            </a:r>
          </a:p>
          <a:p>
            <a:pPr marL="285750" indent="-285750">
              <a:buFont typeface="Arial" panose="020B0604020202020204" pitchFamily="34" charset="0"/>
              <a:buChar char="•"/>
            </a:pPr>
            <a:endParaRPr lang="en-US" sz="2000" b="1" dirty="0"/>
          </a:p>
          <a:p>
            <a:endParaRPr lang="en-US" sz="2000" b="1" dirty="0"/>
          </a:p>
          <a:p>
            <a:pPr marL="742950" lvl="1" indent="-285750">
              <a:buFont typeface="Arial" panose="020B0604020202020204" pitchFamily="34" charset="0"/>
              <a:buChar char="•"/>
            </a:pPr>
            <a:r>
              <a:rPr lang="en-US" sz="2000" dirty="0"/>
              <a:t>Control objectives are met non-optimally and limited by real-system latency</a:t>
            </a:r>
          </a:p>
          <a:p>
            <a:pPr marL="742950" lvl="1" indent="-285750">
              <a:buFont typeface="Arial" panose="020B0604020202020204" pitchFamily="34" charset="0"/>
              <a:buChar char="•"/>
            </a:pPr>
            <a:endParaRPr lang="en-US" sz="2000" dirty="0"/>
          </a:p>
          <a:p>
            <a:pPr lvl="1"/>
            <a:endParaRPr lang="en-US" sz="2000" dirty="0"/>
          </a:p>
          <a:p>
            <a:pPr marL="1200150" lvl="2" indent="-285750">
              <a:buFont typeface="Arial" panose="020B0604020202020204" pitchFamily="34" charset="0"/>
              <a:buChar char="•"/>
            </a:pPr>
            <a:r>
              <a:rPr lang="en-US" sz="2000" dirty="0"/>
              <a:t>Persistent periodic excitation suggests a model-predictive state estimator may improve Region 3 performance</a:t>
            </a:r>
          </a:p>
          <a:p>
            <a:pPr marL="1200150" lvl="2" indent="-285750">
              <a:buFont typeface="Arial" panose="020B0604020202020204" pitchFamily="34" charset="0"/>
              <a:buChar char="•"/>
            </a:pPr>
            <a:endParaRPr lang="en-US" sz="2000" dirty="0"/>
          </a:p>
          <a:p>
            <a:pPr lvl="2"/>
            <a:endParaRPr lang="en-US" sz="2000" dirty="0"/>
          </a:p>
          <a:p>
            <a:pPr marL="742950" lvl="1" indent="-285750">
              <a:buFont typeface="Arial" panose="020B0604020202020204" pitchFamily="34" charset="0"/>
              <a:buChar char="•"/>
            </a:pPr>
            <a:r>
              <a:rPr lang="en-US" sz="2000" dirty="0"/>
              <a:t>Limitations adopted in this study may be overly restrictive for real implementations</a:t>
            </a:r>
          </a:p>
        </p:txBody>
      </p:sp>
      <p:sp>
        <p:nvSpPr>
          <p:cNvPr id="2" name="Slide Number Placeholder 1">
            <a:extLst>
              <a:ext uri="{FF2B5EF4-FFF2-40B4-BE49-F238E27FC236}">
                <a16:creationId xmlns:a16="http://schemas.microsoft.com/office/drawing/2014/main" id="{5FCE70D9-269C-49F6-8005-0CBFE04BABC0}"/>
              </a:ext>
            </a:extLst>
          </p:cNvPr>
          <p:cNvSpPr>
            <a:spLocks noGrp="1"/>
          </p:cNvSpPr>
          <p:nvPr>
            <p:ph type="sldNum" sz="quarter" idx="12"/>
          </p:nvPr>
        </p:nvSpPr>
        <p:spPr/>
        <p:txBody>
          <a:bodyPr/>
          <a:lstStyle/>
          <a:p>
            <a:fld id="{C0F325E9-493D-4743-B1E1-B25E1D42752C}" type="slidenum">
              <a:rPr lang="en-US" smtClean="0"/>
              <a:t>37</a:t>
            </a:fld>
            <a:endParaRPr lang="en-US"/>
          </a:p>
        </p:txBody>
      </p:sp>
    </p:spTree>
    <p:extLst>
      <p:ext uri="{BB962C8B-B14F-4D97-AF65-F5344CB8AC3E}">
        <p14:creationId xmlns:p14="http://schemas.microsoft.com/office/powerpoint/2010/main" val="2825480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Opportunities for Future Study</a:t>
            </a:r>
          </a:p>
        </p:txBody>
      </p:sp>
      <p:sp>
        <p:nvSpPr>
          <p:cNvPr id="6" name="TextBox 5"/>
          <p:cNvSpPr txBox="1"/>
          <p:nvPr/>
        </p:nvSpPr>
        <p:spPr>
          <a:xfrm>
            <a:off x="914400" y="732472"/>
            <a:ext cx="7303911"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Controller performance can be anticipated by low-order simulation and extrapolated between device scales under particular circumstances</a:t>
            </a:r>
          </a:p>
          <a:p>
            <a:pPr marL="285750" indent="-285750">
              <a:buFont typeface="Arial" panose="020B0604020202020204" pitchFamily="34" charset="0"/>
              <a:buChar char="•"/>
            </a:pPr>
            <a:endParaRPr lang="en-US" sz="2000" b="1" dirty="0"/>
          </a:p>
          <a:p>
            <a:endParaRPr lang="en-US" sz="2000" b="1" dirty="0"/>
          </a:p>
          <a:p>
            <a:pPr marL="742950" lvl="1" indent="-285750">
              <a:buFont typeface="Arial" panose="020B0604020202020204" pitchFamily="34" charset="0"/>
              <a:buChar char="•"/>
            </a:pPr>
            <a:r>
              <a:rPr lang="en-US" sz="2000" dirty="0"/>
              <a:t>Assumption of isotropic, engulfing length scales is a fair estimate, but built on faulty assumptions</a:t>
            </a:r>
          </a:p>
          <a:p>
            <a:pPr marL="742950" lvl="1" indent="-285750">
              <a:buFont typeface="Arial" panose="020B0604020202020204" pitchFamily="34" charset="0"/>
              <a:buChar char="•"/>
            </a:pPr>
            <a:endParaRPr lang="en-US" sz="2000" dirty="0"/>
          </a:p>
          <a:p>
            <a:pPr lvl="1"/>
            <a:endParaRPr lang="en-US" sz="2000" dirty="0"/>
          </a:p>
          <a:p>
            <a:pPr marL="742950" lvl="1" indent="-285750">
              <a:buFont typeface="Arial" panose="020B0604020202020204" pitchFamily="34" charset="0"/>
              <a:buChar char="•"/>
            </a:pPr>
            <a:r>
              <a:rPr lang="en-US" sz="2000" dirty="0"/>
              <a:t>Cross-flow device response to anisotropic turbulence would be useful for siting</a:t>
            </a:r>
          </a:p>
        </p:txBody>
      </p:sp>
      <p:sp>
        <p:nvSpPr>
          <p:cNvPr id="2" name="Slide Number Placeholder 1">
            <a:extLst>
              <a:ext uri="{FF2B5EF4-FFF2-40B4-BE49-F238E27FC236}">
                <a16:creationId xmlns:a16="http://schemas.microsoft.com/office/drawing/2014/main" id="{9DD02908-3031-448B-9F5D-19B350937F08}"/>
              </a:ext>
            </a:extLst>
          </p:cNvPr>
          <p:cNvSpPr>
            <a:spLocks noGrp="1"/>
          </p:cNvSpPr>
          <p:nvPr>
            <p:ph type="sldNum" sz="quarter" idx="12"/>
          </p:nvPr>
        </p:nvSpPr>
        <p:spPr/>
        <p:txBody>
          <a:bodyPr/>
          <a:lstStyle/>
          <a:p>
            <a:fld id="{C0F325E9-493D-4743-B1E1-B25E1D42752C}" type="slidenum">
              <a:rPr lang="en-US" smtClean="0"/>
              <a:t>38</a:t>
            </a:fld>
            <a:endParaRPr lang="en-US"/>
          </a:p>
        </p:txBody>
      </p:sp>
    </p:spTree>
    <p:extLst>
      <p:ext uri="{BB962C8B-B14F-4D97-AF65-F5344CB8AC3E}">
        <p14:creationId xmlns:p14="http://schemas.microsoft.com/office/powerpoint/2010/main" val="3687014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Acknowledgments</a:t>
            </a:r>
          </a:p>
        </p:txBody>
      </p:sp>
      <p:sp>
        <p:nvSpPr>
          <p:cNvPr id="5" name="TextBox 4"/>
          <p:cNvSpPr txBox="1"/>
          <p:nvPr/>
        </p:nvSpPr>
        <p:spPr>
          <a:xfrm>
            <a:off x="304800" y="762000"/>
            <a:ext cx="4927602" cy="2554545"/>
          </a:xfrm>
          <a:prstGeom prst="rect">
            <a:avLst/>
          </a:prstGeom>
          <a:noFill/>
        </p:spPr>
        <p:txBody>
          <a:bodyPr wrap="square" rtlCol="0">
            <a:spAutoFit/>
          </a:bodyPr>
          <a:lstStyle/>
          <a:p>
            <a:r>
              <a:rPr lang="en-US" sz="2000" dirty="0"/>
              <a:t>Work funded by Department of Energy under DE-EE0006397 and US Department of Defense Naval Facilities Engineering Command. Support and collaboration with Ocean Renewable Power Company, the Marine Renewable Energy Lab, and the Pacific Marine Energy Center is gratefully acknowledged.</a:t>
            </a:r>
          </a:p>
        </p:txBody>
      </p:sp>
      <p:pic>
        <p:nvPicPr>
          <p:cNvPr id="2" name="Picture 1"/>
          <p:cNvPicPr>
            <a:picLocks noChangeAspect="1"/>
          </p:cNvPicPr>
          <p:nvPr/>
        </p:nvPicPr>
        <p:blipFill>
          <a:blip r:embed="rId3"/>
          <a:stretch>
            <a:fillRect/>
          </a:stretch>
        </p:blipFill>
        <p:spPr>
          <a:xfrm>
            <a:off x="609600" y="3965227"/>
            <a:ext cx="2133600" cy="2133600"/>
          </a:xfrm>
          <a:prstGeom prst="rect">
            <a:avLst/>
          </a:prstGeom>
        </p:spPr>
      </p:pic>
      <p:pic>
        <p:nvPicPr>
          <p:cNvPr id="3" name="Picture 2"/>
          <p:cNvPicPr>
            <a:picLocks noChangeAspect="1"/>
          </p:cNvPicPr>
          <p:nvPr/>
        </p:nvPicPr>
        <p:blipFill>
          <a:blip r:embed="rId4"/>
          <a:stretch>
            <a:fillRect/>
          </a:stretch>
        </p:blipFill>
        <p:spPr>
          <a:xfrm>
            <a:off x="2895600" y="4879627"/>
            <a:ext cx="5181600" cy="1295400"/>
          </a:xfrm>
          <a:prstGeom prst="rect">
            <a:avLst/>
          </a:prstGeom>
        </p:spPr>
      </p:pic>
      <p:pic>
        <p:nvPicPr>
          <p:cNvPr id="6" name="Picture 5"/>
          <p:cNvPicPr>
            <a:picLocks noChangeAspect="1"/>
          </p:cNvPicPr>
          <p:nvPr/>
        </p:nvPicPr>
        <p:blipFill>
          <a:blip r:embed="rId5"/>
          <a:stretch>
            <a:fillRect/>
          </a:stretch>
        </p:blipFill>
        <p:spPr>
          <a:xfrm>
            <a:off x="3228658" y="3584227"/>
            <a:ext cx="3705542" cy="1208699"/>
          </a:xfrm>
          <a:prstGeom prst="rect">
            <a:avLst/>
          </a:prstGeom>
        </p:spPr>
      </p:pic>
      <p:pic>
        <p:nvPicPr>
          <p:cNvPr id="8" name="Picture 7">
            <a:extLst>
              <a:ext uri="{FF2B5EF4-FFF2-40B4-BE49-F238E27FC236}">
                <a16:creationId xmlns:a16="http://schemas.microsoft.com/office/drawing/2014/main" id="{8C6F8398-D4A1-4068-B07B-E9558DB4A1CD}"/>
              </a:ext>
            </a:extLst>
          </p:cNvPr>
          <p:cNvPicPr>
            <a:picLocks noChangeAspect="1"/>
          </p:cNvPicPr>
          <p:nvPr/>
        </p:nvPicPr>
        <p:blipFill>
          <a:blip r:embed="rId6"/>
          <a:stretch>
            <a:fillRect/>
          </a:stretch>
        </p:blipFill>
        <p:spPr>
          <a:xfrm>
            <a:off x="5232402" y="1011033"/>
            <a:ext cx="3539066" cy="1922892"/>
          </a:xfrm>
          <a:prstGeom prst="rect">
            <a:avLst/>
          </a:prstGeom>
        </p:spPr>
      </p:pic>
      <p:sp>
        <p:nvSpPr>
          <p:cNvPr id="4" name="Slide Number Placeholder 3">
            <a:extLst>
              <a:ext uri="{FF2B5EF4-FFF2-40B4-BE49-F238E27FC236}">
                <a16:creationId xmlns:a16="http://schemas.microsoft.com/office/drawing/2014/main" id="{6EF6017B-2A25-43DE-9703-F6F8E750D2A9}"/>
              </a:ext>
            </a:extLst>
          </p:cNvPr>
          <p:cNvSpPr>
            <a:spLocks noGrp="1"/>
          </p:cNvSpPr>
          <p:nvPr>
            <p:ph type="sldNum" sz="quarter" idx="12"/>
          </p:nvPr>
        </p:nvSpPr>
        <p:spPr/>
        <p:txBody>
          <a:bodyPr/>
          <a:lstStyle/>
          <a:p>
            <a:fld id="{C0F325E9-493D-4743-B1E1-B25E1D42752C}" type="slidenum">
              <a:rPr lang="en-US" smtClean="0"/>
              <a:t>39</a:t>
            </a:fld>
            <a:endParaRPr lang="en-US"/>
          </a:p>
        </p:txBody>
      </p:sp>
    </p:spTree>
    <p:extLst>
      <p:ext uri="{BB962C8B-B14F-4D97-AF65-F5344CB8AC3E}">
        <p14:creationId xmlns:p14="http://schemas.microsoft.com/office/powerpoint/2010/main" val="281323638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Hydrokinetic Turbines</a:t>
            </a:r>
          </a:p>
        </p:txBody>
      </p:sp>
      <p:sp>
        <p:nvSpPr>
          <p:cNvPr id="2" name="TextBox 1"/>
          <p:cNvSpPr txBox="1"/>
          <p:nvPr/>
        </p:nvSpPr>
        <p:spPr>
          <a:xfrm>
            <a:off x="5181599" y="969413"/>
            <a:ext cx="3657601" cy="4401205"/>
          </a:xfrm>
          <a:prstGeom prst="rect">
            <a:avLst/>
          </a:prstGeom>
          <a:noFill/>
        </p:spPr>
        <p:txBody>
          <a:bodyPr wrap="square" rtlCol="0">
            <a:spAutoFit/>
          </a:bodyPr>
          <a:lstStyle/>
          <a:p>
            <a:r>
              <a:rPr lang="en-US" sz="2000" dirty="0"/>
              <a:t>Hydrokinetic turbines can be broadly subdivided into axial-flow  and cross-flow</a:t>
            </a:r>
          </a:p>
          <a:p>
            <a:endParaRPr lang="en-US" sz="2000" dirty="0"/>
          </a:p>
          <a:p>
            <a:r>
              <a:rPr lang="en-US" sz="2000" dirty="0"/>
              <a:t>Grid-scale wind turbines: axial-flow.</a:t>
            </a:r>
          </a:p>
          <a:p>
            <a:endParaRPr lang="en-US" sz="2000" dirty="0"/>
          </a:p>
          <a:p>
            <a:r>
              <a:rPr lang="en-US" sz="2000" dirty="0"/>
              <a:t>Cross-flow turbines have some advantages in hydrokinetic applications</a:t>
            </a:r>
          </a:p>
          <a:p>
            <a:endParaRPr lang="en-US" sz="2000" dirty="0"/>
          </a:p>
          <a:p>
            <a:r>
              <a:rPr lang="en-US" sz="2000" dirty="0">
                <a:sym typeface="Wingdings" panose="05000000000000000000" pitchFamily="2" charset="2"/>
              </a:rPr>
              <a:t> Need to address knowledge gap in cross-flow turbine technology</a:t>
            </a:r>
            <a:endParaRPr lang="en-US" sz="20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800" y="679269"/>
            <a:ext cx="2362200" cy="2851427"/>
          </a:xfrm>
          <a:prstGeom prst="rect">
            <a:avLst/>
          </a:prstGeom>
        </p:spPr>
      </p:pic>
      <p:cxnSp>
        <p:nvCxnSpPr>
          <p:cNvPr id="8" name="Straight Arrow Connector 7"/>
          <p:cNvCxnSpPr/>
          <p:nvPr/>
        </p:nvCxnSpPr>
        <p:spPr>
          <a:xfrm flipH="1">
            <a:off x="457200" y="1676400"/>
            <a:ext cx="2209800" cy="428582"/>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sp>
        <p:nvSpPr>
          <p:cNvPr id="15" name="Arrow: Curved Down 14"/>
          <p:cNvSpPr/>
          <p:nvPr/>
        </p:nvSpPr>
        <p:spPr>
          <a:xfrm>
            <a:off x="609600" y="1890690"/>
            <a:ext cx="228600" cy="319110"/>
          </a:xfrm>
          <a:prstGeom prst="curvedDown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Arrow: Left 15"/>
          <p:cNvSpPr/>
          <p:nvPr/>
        </p:nvSpPr>
        <p:spPr>
          <a:xfrm rot="20833439">
            <a:off x="1780643" y="1113580"/>
            <a:ext cx="457200"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Arrow: Left 17"/>
          <p:cNvSpPr/>
          <p:nvPr/>
        </p:nvSpPr>
        <p:spPr>
          <a:xfrm rot="20833439">
            <a:off x="1856843" y="1418380"/>
            <a:ext cx="457200"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row: Left 18"/>
          <p:cNvSpPr/>
          <p:nvPr/>
        </p:nvSpPr>
        <p:spPr>
          <a:xfrm rot="20833439">
            <a:off x="1933043" y="1723180"/>
            <a:ext cx="457200"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row: Left 19"/>
          <p:cNvSpPr/>
          <p:nvPr/>
        </p:nvSpPr>
        <p:spPr>
          <a:xfrm rot="20833439">
            <a:off x="2009243" y="2010620"/>
            <a:ext cx="457200"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023" y="4108940"/>
            <a:ext cx="4750526" cy="2296711"/>
          </a:xfrm>
          <a:prstGeom prst="rect">
            <a:avLst/>
          </a:prstGeom>
        </p:spPr>
      </p:pic>
      <p:cxnSp>
        <p:nvCxnSpPr>
          <p:cNvPr id="23" name="Straight Arrow Connector 22"/>
          <p:cNvCxnSpPr/>
          <p:nvPr/>
        </p:nvCxnSpPr>
        <p:spPr>
          <a:xfrm flipH="1">
            <a:off x="609600" y="4724400"/>
            <a:ext cx="3429000" cy="685800"/>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sp>
        <p:nvSpPr>
          <p:cNvPr id="25" name="Arrow: Curved Down 24"/>
          <p:cNvSpPr/>
          <p:nvPr/>
        </p:nvSpPr>
        <p:spPr>
          <a:xfrm>
            <a:off x="990600" y="5097740"/>
            <a:ext cx="228600" cy="319110"/>
          </a:xfrm>
          <a:prstGeom prst="curvedDown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Arrow: Left 27"/>
          <p:cNvSpPr/>
          <p:nvPr/>
        </p:nvSpPr>
        <p:spPr>
          <a:xfrm rot="3437014">
            <a:off x="1780642" y="5648508"/>
            <a:ext cx="457200"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Arrow: Left 28"/>
          <p:cNvSpPr/>
          <p:nvPr/>
        </p:nvSpPr>
        <p:spPr>
          <a:xfrm rot="3253560">
            <a:off x="2265887" y="5477497"/>
            <a:ext cx="457200"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Left 29"/>
          <p:cNvSpPr/>
          <p:nvPr/>
        </p:nvSpPr>
        <p:spPr>
          <a:xfrm rot="3219018">
            <a:off x="3175382" y="5226130"/>
            <a:ext cx="457200"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Left 30"/>
          <p:cNvSpPr/>
          <p:nvPr/>
        </p:nvSpPr>
        <p:spPr>
          <a:xfrm rot="3165537">
            <a:off x="2749862" y="5379616"/>
            <a:ext cx="457200"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718795" y="1342072"/>
            <a:ext cx="1853205" cy="1200329"/>
          </a:xfrm>
          <a:prstGeom prst="rect">
            <a:avLst/>
          </a:prstGeom>
          <a:noFill/>
        </p:spPr>
        <p:txBody>
          <a:bodyPr wrap="square" rtlCol="0">
            <a:spAutoFit/>
          </a:bodyPr>
          <a:lstStyle/>
          <a:p>
            <a:r>
              <a:rPr lang="en-US" i="1" dirty="0"/>
              <a:t>A </a:t>
            </a:r>
            <a:r>
              <a:rPr lang="en-US" i="1" dirty="0" err="1"/>
              <a:t>HammerFest</a:t>
            </a:r>
            <a:r>
              <a:rPr lang="en-US" i="1" dirty="0"/>
              <a:t>-Strom axial-flow hydrokinetic turbine</a:t>
            </a:r>
          </a:p>
        </p:txBody>
      </p:sp>
      <p:sp>
        <p:nvSpPr>
          <p:cNvPr id="33" name="TextBox 32"/>
          <p:cNvSpPr txBox="1"/>
          <p:nvPr/>
        </p:nvSpPr>
        <p:spPr>
          <a:xfrm>
            <a:off x="4793549" y="5466605"/>
            <a:ext cx="3131251" cy="923330"/>
          </a:xfrm>
          <a:prstGeom prst="rect">
            <a:avLst/>
          </a:prstGeom>
          <a:noFill/>
        </p:spPr>
        <p:txBody>
          <a:bodyPr wrap="square" rtlCol="0">
            <a:spAutoFit/>
          </a:bodyPr>
          <a:lstStyle/>
          <a:p>
            <a:r>
              <a:rPr lang="en-US" i="1" dirty="0"/>
              <a:t>Ocean Renewable Power Company’s </a:t>
            </a:r>
            <a:r>
              <a:rPr lang="en-US" i="1" dirty="0" err="1"/>
              <a:t>RivGen</a:t>
            </a:r>
            <a:r>
              <a:rPr lang="en-US" i="1" dirty="0"/>
              <a:t>® cross-flow hydrokinetic turbine</a:t>
            </a:r>
          </a:p>
        </p:txBody>
      </p:sp>
      <p:sp>
        <p:nvSpPr>
          <p:cNvPr id="3" name="Slide Number Placeholder 2"/>
          <p:cNvSpPr>
            <a:spLocks noGrp="1"/>
          </p:cNvSpPr>
          <p:nvPr>
            <p:ph type="sldNum" sz="quarter" idx="12"/>
          </p:nvPr>
        </p:nvSpPr>
        <p:spPr/>
        <p:txBody>
          <a:bodyPr/>
          <a:lstStyle/>
          <a:p>
            <a:fld id="{C0F325E9-493D-4743-B1E1-B25E1D42752C}" type="slidenum">
              <a:rPr lang="en-US" smtClean="0"/>
              <a:t>4</a:t>
            </a:fld>
            <a:endParaRPr lang="en-US"/>
          </a:p>
        </p:txBody>
      </p:sp>
    </p:spTree>
    <p:extLst>
      <p:ext uri="{BB962C8B-B14F-4D97-AF65-F5344CB8AC3E}">
        <p14:creationId xmlns:p14="http://schemas.microsoft.com/office/powerpoint/2010/main" val="2666792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5"/>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5"/>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9"/>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5" grpId="0" animBg="1"/>
      <p:bldP spid="28" grpId="0" animBg="1"/>
      <p:bldP spid="29" grpId="0" animBg="1"/>
      <p:bldP spid="30" grpId="0" animBg="1"/>
      <p:bldP spid="31" grpId="0" animBg="1"/>
      <p:bldP spid="32" grpId="0"/>
      <p:bldP spid="32" grpId="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Governing Equations</a:t>
            </a:r>
          </a:p>
        </p:txBody>
      </p:sp>
      <p:sp>
        <p:nvSpPr>
          <p:cNvPr id="2" name="TextBox 1"/>
          <p:cNvSpPr txBox="1"/>
          <p:nvPr/>
        </p:nvSpPr>
        <p:spPr>
          <a:xfrm>
            <a:off x="228601" y="1003280"/>
            <a:ext cx="8610600" cy="2246769"/>
          </a:xfrm>
          <a:prstGeom prst="rect">
            <a:avLst/>
          </a:prstGeom>
          <a:noFill/>
        </p:spPr>
        <p:txBody>
          <a:bodyPr wrap="square" rtlCol="0">
            <a:spAutoFit/>
          </a:bodyPr>
          <a:lstStyle/>
          <a:p>
            <a:r>
              <a:rPr lang="en-US" sz="2000" b="1" dirty="0"/>
              <a:t>Power </a:t>
            </a:r>
            <a:r>
              <a:rPr lang="en-US" sz="2000" b="1" i="1" dirty="0"/>
              <a:t>P</a:t>
            </a:r>
            <a:r>
              <a:rPr lang="en-US" sz="2000" b="1" dirty="0"/>
              <a:t> available in a moving flow:</a:t>
            </a:r>
          </a:p>
          <a:p>
            <a:endParaRPr lang="en-US" sz="2000" i="1" dirty="0"/>
          </a:p>
          <a:p>
            <a:r>
              <a:rPr lang="en-US" sz="2000" i="1" dirty="0"/>
              <a:t>P: </a:t>
            </a:r>
            <a:r>
              <a:rPr lang="en-US" sz="2000" dirty="0"/>
              <a:t>fluid power (W)</a:t>
            </a:r>
            <a:endParaRPr lang="en-US" sz="2000" i="1" dirty="0"/>
          </a:p>
          <a:p>
            <a:r>
              <a:rPr lang="el-GR" sz="2000" i="1" dirty="0"/>
              <a:t>ρ</a:t>
            </a:r>
            <a:r>
              <a:rPr lang="en-US" sz="2000" i="1" dirty="0"/>
              <a:t>: </a:t>
            </a:r>
            <a:r>
              <a:rPr lang="en-US" sz="2000" dirty="0"/>
              <a:t>fluid density (kg/m</a:t>
            </a:r>
            <a:r>
              <a:rPr lang="en-US" sz="2000" baseline="30000" dirty="0"/>
              <a:t>3</a:t>
            </a:r>
            <a:r>
              <a:rPr lang="en-US" sz="2000" dirty="0"/>
              <a:t>)</a:t>
            </a:r>
          </a:p>
          <a:p>
            <a:r>
              <a:rPr lang="en-US" sz="2000" i="1" dirty="0"/>
              <a:t>A</a:t>
            </a:r>
            <a:r>
              <a:rPr lang="en-US" sz="2000" dirty="0"/>
              <a:t>: turbine frontal area (m</a:t>
            </a:r>
            <a:r>
              <a:rPr lang="en-US" sz="2000" baseline="30000" dirty="0"/>
              <a:t>2</a:t>
            </a:r>
            <a:r>
              <a:rPr lang="en-US" sz="2000" dirty="0"/>
              <a:t>)</a:t>
            </a:r>
          </a:p>
          <a:p>
            <a:r>
              <a:rPr lang="en-US" sz="2000" i="1" dirty="0"/>
              <a:t>U</a:t>
            </a:r>
            <a:r>
              <a:rPr lang="en-US" sz="2000" dirty="0"/>
              <a:t>: free-stream velocity (m/s), a function of time (</a:t>
            </a:r>
            <a:r>
              <a:rPr lang="en-US" sz="2000" i="1" dirty="0"/>
              <a:t>t</a:t>
            </a:r>
            <a:r>
              <a:rPr lang="en-US" sz="2000" dirty="0"/>
              <a:t>).</a:t>
            </a:r>
            <a:endParaRPr lang="en-US" sz="2000" i="1" dirty="0"/>
          </a:p>
          <a:p>
            <a:r>
              <a:rPr lang="en-US" sz="2000" i="1" dirty="0"/>
              <a:t>	</a:t>
            </a:r>
          </a:p>
        </p:txBody>
      </p:sp>
      <p:graphicFrame>
        <p:nvGraphicFramePr>
          <p:cNvPr id="3" name="Object 2"/>
          <p:cNvGraphicFramePr>
            <a:graphicFrameLocks noChangeAspect="1"/>
          </p:cNvGraphicFramePr>
          <p:nvPr>
            <p:extLst>
              <p:ext uri="{D42A27DB-BD31-4B8C-83A1-F6EECF244321}">
                <p14:modId xmlns:p14="http://schemas.microsoft.com/office/powerpoint/2010/main" val="2020039355"/>
              </p:ext>
            </p:extLst>
          </p:nvPr>
        </p:nvGraphicFramePr>
        <p:xfrm>
          <a:off x="5479305" y="1295400"/>
          <a:ext cx="1620837" cy="798513"/>
        </p:xfrm>
        <a:graphic>
          <a:graphicData uri="http://schemas.openxmlformats.org/presentationml/2006/ole">
            <mc:AlternateContent xmlns:mc="http://schemas.openxmlformats.org/markup-compatibility/2006">
              <mc:Choice xmlns:v="urn:schemas-microsoft-com:vml" Requires="v">
                <p:oleObj spid="_x0000_s8431" name="Equation" r:id="rId4" imgW="799920" imgH="393480" progId="Equation.DSMT4">
                  <p:embed/>
                </p:oleObj>
              </mc:Choice>
              <mc:Fallback>
                <p:oleObj name="Equation" r:id="rId4" imgW="799920" imgH="393480" progId="Equation.DSMT4">
                  <p:embed/>
                  <p:pic>
                    <p:nvPicPr>
                      <p:cNvPr id="3" name="Object 2"/>
                      <p:cNvPicPr/>
                      <p:nvPr/>
                    </p:nvPicPr>
                    <p:blipFill>
                      <a:blip r:embed="rId5"/>
                      <a:stretch>
                        <a:fillRect/>
                      </a:stretch>
                    </p:blipFill>
                    <p:spPr>
                      <a:xfrm>
                        <a:off x="5479305" y="1295400"/>
                        <a:ext cx="1620837" cy="798513"/>
                      </a:xfrm>
                      <a:prstGeom prst="rect">
                        <a:avLst/>
                      </a:prstGeom>
                    </p:spPr>
                  </p:pic>
                </p:oleObj>
              </mc:Fallback>
            </mc:AlternateContent>
          </a:graphicData>
        </a:graphic>
      </p:graphicFrame>
      <p:sp>
        <p:nvSpPr>
          <p:cNvPr id="21" name="TextBox 20"/>
          <p:cNvSpPr txBox="1"/>
          <p:nvPr/>
        </p:nvSpPr>
        <p:spPr>
          <a:xfrm>
            <a:off x="228600" y="3429000"/>
            <a:ext cx="8610600" cy="2554545"/>
          </a:xfrm>
          <a:prstGeom prst="rect">
            <a:avLst/>
          </a:prstGeom>
          <a:noFill/>
        </p:spPr>
        <p:txBody>
          <a:bodyPr wrap="square" rtlCol="0">
            <a:spAutoFit/>
          </a:bodyPr>
          <a:lstStyle/>
          <a:p>
            <a:r>
              <a:rPr lang="en-US" sz="2000" b="1" dirty="0"/>
              <a:t>Governing equation of turbine dynamics:</a:t>
            </a:r>
          </a:p>
          <a:p>
            <a:endParaRPr lang="en-US" sz="2000" i="1" dirty="0"/>
          </a:p>
          <a:p>
            <a:r>
              <a:rPr lang="en-US" sz="2000" i="1" dirty="0"/>
              <a:t>J: </a:t>
            </a:r>
            <a:r>
              <a:rPr lang="en-US" sz="2000" dirty="0"/>
              <a:t>rotational moment of inertia (kg m</a:t>
            </a:r>
            <a:r>
              <a:rPr lang="en-US" sz="2000" baseline="30000" dirty="0"/>
              <a:t>2</a:t>
            </a:r>
            <a:r>
              <a:rPr lang="en-US" sz="2000" dirty="0"/>
              <a:t>)</a:t>
            </a:r>
            <a:endParaRPr lang="en-US" sz="2000" i="1" dirty="0"/>
          </a:p>
          <a:p>
            <a:r>
              <a:rPr lang="el-GR" sz="2000" i="1" dirty="0"/>
              <a:t>τ</a:t>
            </a:r>
            <a:r>
              <a:rPr lang="en-US" sz="2000" i="1" baseline="-25000" dirty="0"/>
              <a:t>h</a:t>
            </a:r>
            <a:r>
              <a:rPr lang="en-US" sz="2000" dirty="0"/>
              <a:t>:</a:t>
            </a:r>
            <a:r>
              <a:rPr lang="en-US" sz="2000" i="1" dirty="0"/>
              <a:t> </a:t>
            </a:r>
            <a:r>
              <a:rPr lang="en-US" sz="2000" dirty="0"/>
              <a:t>hydrodynamic torque (N m)</a:t>
            </a:r>
          </a:p>
          <a:p>
            <a:r>
              <a:rPr lang="en-US" sz="2000" i="1" dirty="0" err="1"/>
              <a:t>τ</a:t>
            </a:r>
            <a:r>
              <a:rPr lang="en-US" sz="2000" i="1" baseline="-25000" dirty="0" err="1"/>
              <a:t>c</a:t>
            </a:r>
            <a:r>
              <a:rPr lang="en-US" sz="2000" dirty="0"/>
              <a:t>: total control torque (N m)</a:t>
            </a:r>
          </a:p>
          <a:p>
            <a:r>
              <a:rPr lang="en-US" sz="2000" dirty="0"/>
              <a:t>     : angular acceleration (rad/s</a:t>
            </a:r>
            <a:r>
              <a:rPr lang="en-US" sz="2000" baseline="30000" dirty="0"/>
              <a:t>2</a:t>
            </a:r>
            <a:r>
              <a:rPr lang="en-US" sz="2000" dirty="0"/>
              <a:t>)</a:t>
            </a:r>
          </a:p>
          <a:p>
            <a:r>
              <a:rPr lang="en-US" sz="2000" i="1" dirty="0"/>
              <a:t> </a:t>
            </a:r>
          </a:p>
          <a:p>
            <a:r>
              <a:rPr lang="en-US" sz="2000" i="1" dirty="0"/>
              <a:t>	</a:t>
            </a:r>
          </a:p>
        </p:txBody>
      </p:sp>
      <p:graphicFrame>
        <p:nvGraphicFramePr>
          <p:cNvPr id="24" name="Object 23"/>
          <p:cNvGraphicFramePr>
            <a:graphicFrameLocks noChangeAspect="1"/>
          </p:cNvGraphicFramePr>
          <p:nvPr>
            <p:extLst>
              <p:ext uri="{D42A27DB-BD31-4B8C-83A1-F6EECF244321}">
                <p14:modId xmlns:p14="http://schemas.microsoft.com/office/powerpoint/2010/main" val="2773838695"/>
              </p:ext>
            </p:extLst>
          </p:nvPr>
        </p:nvGraphicFramePr>
        <p:xfrm>
          <a:off x="5481976" y="4135438"/>
          <a:ext cx="1806575" cy="533400"/>
        </p:xfrm>
        <a:graphic>
          <a:graphicData uri="http://schemas.openxmlformats.org/presentationml/2006/ole">
            <mc:AlternateContent xmlns:mc="http://schemas.openxmlformats.org/markup-compatibility/2006">
              <mc:Choice xmlns:v="urn:schemas-microsoft-com:vml" Requires="v">
                <p:oleObj spid="_x0000_s8432" name="Equation" r:id="rId6" imgW="774360" imgH="228600" progId="Equation.DSMT4">
                  <p:embed/>
                </p:oleObj>
              </mc:Choice>
              <mc:Fallback>
                <p:oleObj name="Equation" r:id="rId6" imgW="774360" imgH="228600" progId="Equation.DSMT4">
                  <p:embed/>
                  <p:pic>
                    <p:nvPicPr>
                      <p:cNvPr id="24" name="Object 23"/>
                      <p:cNvPicPr/>
                      <p:nvPr/>
                    </p:nvPicPr>
                    <p:blipFill>
                      <a:blip r:embed="rId7"/>
                      <a:stretch>
                        <a:fillRect/>
                      </a:stretch>
                    </p:blipFill>
                    <p:spPr>
                      <a:xfrm>
                        <a:off x="5481976" y="4135438"/>
                        <a:ext cx="1806575" cy="5334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032951984"/>
              </p:ext>
            </p:extLst>
          </p:nvPr>
        </p:nvGraphicFramePr>
        <p:xfrm>
          <a:off x="297099" y="5015290"/>
          <a:ext cx="236301" cy="275332"/>
        </p:xfrm>
        <a:graphic>
          <a:graphicData uri="http://schemas.openxmlformats.org/presentationml/2006/ole">
            <mc:AlternateContent xmlns:mc="http://schemas.openxmlformats.org/markup-compatibility/2006">
              <mc:Choice xmlns:v="urn:schemas-microsoft-com:vml" Requires="v">
                <p:oleObj spid="_x0000_s8433" name="Equation" r:id="rId8" imgW="152280" imgH="177480" progId="Equation.3">
                  <p:embed/>
                </p:oleObj>
              </mc:Choice>
              <mc:Fallback>
                <p:oleObj name="Equation" r:id="rId8" imgW="152280" imgH="177480" progId="Equation.3">
                  <p:embed/>
                  <p:pic>
                    <p:nvPicPr>
                      <p:cNvPr id="26" name="Object 25"/>
                      <p:cNvPicPr/>
                      <p:nvPr/>
                    </p:nvPicPr>
                    <p:blipFill>
                      <a:blip r:embed="rId9"/>
                      <a:stretch>
                        <a:fillRect/>
                      </a:stretch>
                    </p:blipFill>
                    <p:spPr>
                      <a:xfrm>
                        <a:off x="297099" y="5015290"/>
                        <a:ext cx="236301" cy="275332"/>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C0F325E9-493D-4743-B1E1-B25E1D42752C}" type="slidenum">
              <a:rPr lang="en-US" smtClean="0"/>
              <a:t>5</a:t>
            </a:fld>
            <a:endParaRPr lang="en-US"/>
          </a:p>
        </p:txBody>
      </p:sp>
    </p:spTree>
    <p:extLst>
      <p:ext uri="{BB962C8B-B14F-4D97-AF65-F5344CB8AC3E}">
        <p14:creationId xmlns:p14="http://schemas.microsoft.com/office/powerpoint/2010/main" val="1177680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Governing Equations</a:t>
            </a:r>
          </a:p>
        </p:txBody>
      </p:sp>
      <p:sp>
        <p:nvSpPr>
          <p:cNvPr id="2" name="TextBox 1"/>
          <p:cNvSpPr txBox="1"/>
          <p:nvPr/>
        </p:nvSpPr>
        <p:spPr>
          <a:xfrm>
            <a:off x="228601" y="685800"/>
            <a:ext cx="8610600" cy="4401205"/>
          </a:xfrm>
          <a:prstGeom prst="rect">
            <a:avLst/>
          </a:prstGeom>
          <a:noFill/>
        </p:spPr>
        <p:txBody>
          <a:bodyPr wrap="square" rtlCol="0">
            <a:spAutoFit/>
          </a:bodyPr>
          <a:lstStyle/>
          <a:p>
            <a:r>
              <a:rPr lang="en-US" sz="2000" b="1" dirty="0"/>
              <a:t>Hydrodynamic torque </a:t>
            </a:r>
            <a:r>
              <a:rPr lang="el-GR" sz="2000" b="1" i="1" dirty="0"/>
              <a:t>τ</a:t>
            </a:r>
            <a:r>
              <a:rPr lang="en-US" sz="2000" b="1" i="1" baseline="-25000" dirty="0"/>
              <a:t>h</a:t>
            </a:r>
            <a:r>
              <a:rPr lang="en-US" sz="2000" b="1" dirty="0"/>
              <a:t>:</a:t>
            </a:r>
          </a:p>
          <a:p>
            <a:endParaRPr lang="en-US" sz="2000" dirty="0"/>
          </a:p>
          <a:p>
            <a:r>
              <a:rPr lang="en-US" sz="2000" i="1" dirty="0" err="1"/>
              <a:t>C</a:t>
            </a:r>
            <a:r>
              <a:rPr lang="en-US" sz="2000" i="1" baseline="-25000" dirty="0" err="1"/>
              <a:t>q</a:t>
            </a:r>
            <a:r>
              <a:rPr lang="en-US" sz="2000" dirty="0"/>
              <a:t>: Coefficient of torque</a:t>
            </a:r>
          </a:p>
          <a:p>
            <a:r>
              <a:rPr lang="en-US" sz="2000" i="1" dirty="0"/>
              <a:t>R</a:t>
            </a:r>
            <a:r>
              <a:rPr lang="en-US" sz="2000" dirty="0"/>
              <a:t>: Turbine radius (m)</a:t>
            </a:r>
          </a:p>
          <a:p>
            <a:endParaRPr lang="en-US" sz="2000" b="1" i="1" dirty="0"/>
          </a:p>
          <a:p>
            <a:endParaRPr lang="en-US" sz="2000" b="1" i="1" dirty="0"/>
          </a:p>
          <a:p>
            <a:endParaRPr lang="en-US" sz="2000" b="1" i="1" dirty="0"/>
          </a:p>
          <a:p>
            <a:r>
              <a:rPr lang="en-US" sz="2000" b="1" dirty="0"/>
              <a:t>Hydrokinetic-to-rotational power conversion</a:t>
            </a:r>
            <a:br>
              <a:rPr lang="en-US" sz="2000" b="1" dirty="0"/>
            </a:br>
            <a:r>
              <a:rPr lang="en-US" sz="2000" b="1" dirty="0"/>
              <a:t>efficiency:</a:t>
            </a:r>
          </a:p>
          <a:p>
            <a:endParaRPr lang="en-US" sz="2000" b="1" dirty="0"/>
          </a:p>
          <a:p>
            <a:endParaRPr lang="en-US" sz="2000" b="1" dirty="0"/>
          </a:p>
          <a:p>
            <a:endParaRPr lang="en-US" sz="2000" b="1" dirty="0"/>
          </a:p>
          <a:p>
            <a:r>
              <a:rPr lang="en-US" sz="2000" b="1" dirty="0"/>
              <a:t>Tip-speed ratio:							</a:t>
            </a:r>
          </a:p>
          <a:p>
            <a:r>
              <a:rPr lang="en-US" sz="2000" i="1" dirty="0"/>
              <a:t>	</a:t>
            </a:r>
          </a:p>
        </p:txBody>
      </p:sp>
      <p:graphicFrame>
        <p:nvGraphicFramePr>
          <p:cNvPr id="8" name="Object 7"/>
          <p:cNvGraphicFramePr>
            <a:graphicFrameLocks noChangeAspect="1"/>
          </p:cNvGraphicFramePr>
          <p:nvPr>
            <p:extLst>
              <p:ext uri="{D42A27DB-BD31-4B8C-83A1-F6EECF244321}">
                <p14:modId xmlns:p14="http://schemas.microsoft.com/office/powerpoint/2010/main" val="3266427087"/>
              </p:ext>
            </p:extLst>
          </p:nvPr>
        </p:nvGraphicFramePr>
        <p:xfrm>
          <a:off x="5402263" y="810200"/>
          <a:ext cx="2487612" cy="920750"/>
        </p:xfrm>
        <a:graphic>
          <a:graphicData uri="http://schemas.openxmlformats.org/presentationml/2006/ole">
            <mc:AlternateContent xmlns:mc="http://schemas.openxmlformats.org/markup-compatibility/2006">
              <mc:Choice xmlns:v="urn:schemas-microsoft-com:vml" Requires="v">
                <p:oleObj spid="_x0000_s9506" name="Equation" r:id="rId4" imgW="1066680" imgH="393480" progId="Equation.DSMT4">
                  <p:embed/>
                </p:oleObj>
              </mc:Choice>
              <mc:Fallback>
                <p:oleObj name="Equation" r:id="rId4" imgW="1066680" imgH="393480" progId="Equation.DSMT4">
                  <p:embed/>
                  <p:pic>
                    <p:nvPicPr>
                      <p:cNvPr id="8" name="Object 7"/>
                      <p:cNvPicPr/>
                      <p:nvPr/>
                    </p:nvPicPr>
                    <p:blipFill>
                      <a:blip r:embed="rId5"/>
                      <a:stretch>
                        <a:fillRect/>
                      </a:stretch>
                    </p:blipFill>
                    <p:spPr>
                      <a:xfrm>
                        <a:off x="5402263" y="810200"/>
                        <a:ext cx="2487612" cy="920750"/>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C0F325E9-493D-4743-B1E1-B25E1D42752C}" type="slidenum">
              <a:rPr lang="en-US" smtClean="0"/>
              <a:t>6</a:t>
            </a:fld>
            <a:endParaRPr lang="en-US"/>
          </a:p>
        </p:txBody>
      </p:sp>
      <p:graphicFrame>
        <p:nvGraphicFramePr>
          <p:cNvPr id="12" name="Object 11">
            <a:extLst>
              <a:ext uri="{FF2B5EF4-FFF2-40B4-BE49-F238E27FC236}">
                <a16:creationId xmlns:a16="http://schemas.microsoft.com/office/drawing/2014/main" id="{098A9373-7F72-4E1B-9FD9-24AFC3BAB68C}"/>
              </a:ext>
            </a:extLst>
          </p:cNvPr>
          <p:cNvGraphicFramePr>
            <a:graphicFrameLocks noChangeAspect="1"/>
          </p:cNvGraphicFramePr>
          <p:nvPr>
            <p:extLst>
              <p:ext uri="{D42A27DB-BD31-4B8C-83A1-F6EECF244321}">
                <p14:modId xmlns:p14="http://schemas.microsoft.com/office/powerpoint/2010/main" val="2675019737"/>
              </p:ext>
            </p:extLst>
          </p:nvPr>
        </p:nvGraphicFramePr>
        <p:xfrm>
          <a:off x="5474455" y="2552792"/>
          <a:ext cx="1449387" cy="920750"/>
        </p:xfrm>
        <a:graphic>
          <a:graphicData uri="http://schemas.openxmlformats.org/presentationml/2006/ole">
            <mc:AlternateContent xmlns:mc="http://schemas.openxmlformats.org/markup-compatibility/2006">
              <mc:Choice xmlns:v="urn:schemas-microsoft-com:vml" Requires="v">
                <p:oleObj spid="_x0000_s9507" name="Equation" r:id="rId6" imgW="622080" imgH="393480" progId="Equation.DSMT4">
                  <p:embed/>
                </p:oleObj>
              </mc:Choice>
              <mc:Fallback>
                <p:oleObj name="Equation" r:id="rId6" imgW="622080" imgH="393480" progId="Equation.DSMT4">
                  <p:embed/>
                  <p:pic>
                    <p:nvPicPr>
                      <p:cNvPr id="13" name="Object 12"/>
                      <p:cNvPicPr/>
                      <p:nvPr/>
                    </p:nvPicPr>
                    <p:blipFill>
                      <a:blip r:embed="rId7"/>
                      <a:stretch>
                        <a:fillRect/>
                      </a:stretch>
                    </p:blipFill>
                    <p:spPr>
                      <a:xfrm>
                        <a:off x="5474455" y="2552792"/>
                        <a:ext cx="1449387" cy="9207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823A389-D63D-41BC-8179-E109B4B656DC}"/>
              </a:ext>
            </a:extLst>
          </p:cNvPr>
          <p:cNvGraphicFramePr>
            <a:graphicFrameLocks noChangeAspect="1"/>
          </p:cNvGraphicFramePr>
          <p:nvPr>
            <p:extLst>
              <p:ext uri="{D42A27DB-BD31-4B8C-83A1-F6EECF244321}">
                <p14:modId xmlns:p14="http://schemas.microsoft.com/office/powerpoint/2010/main" val="2134663774"/>
              </p:ext>
            </p:extLst>
          </p:nvPr>
        </p:nvGraphicFramePr>
        <p:xfrm>
          <a:off x="5474455" y="4036576"/>
          <a:ext cx="1214437" cy="919163"/>
        </p:xfrm>
        <a:graphic>
          <a:graphicData uri="http://schemas.openxmlformats.org/presentationml/2006/ole">
            <mc:AlternateContent xmlns:mc="http://schemas.openxmlformats.org/markup-compatibility/2006">
              <mc:Choice xmlns:v="urn:schemas-microsoft-com:vml" Requires="v">
                <p:oleObj spid="_x0000_s9508" name="Equation" r:id="rId8" imgW="520560" imgH="393480" progId="Equation.DSMT4">
                  <p:embed/>
                </p:oleObj>
              </mc:Choice>
              <mc:Fallback>
                <p:oleObj name="Equation" r:id="rId8" imgW="520560" imgH="393480" progId="Equation.DSMT4">
                  <p:embed/>
                  <p:pic>
                    <p:nvPicPr>
                      <p:cNvPr id="9" name="Object 8"/>
                      <p:cNvPicPr/>
                      <p:nvPr/>
                    </p:nvPicPr>
                    <p:blipFill>
                      <a:blip r:embed="rId9"/>
                      <a:stretch>
                        <a:fillRect/>
                      </a:stretch>
                    </p:blipFill>
                    <p:spPr>
                      <a:xfrm>
                        <a:off x="5474455" y="4036576"/>
                        <a:ext cx="1214437" cy="919163"/>
                      </a:xfrm>
                      <a:prstGeom prst="rect">
                        <a:avLst/>
                      </a:prstGeom>
                    </p:spPr>
                  </p:pic>
                </p:oleObj>
              </mc:Fallback>
            </mc:AlternateContent>
          </a:graphicData>
        </a:graphic>
      </p:graphicFrame>
    </p:spTree>
    <p:extLst>
      <p:ext uri="{BB962C8B-B14F-4D97-AF65-F5344CB8AC3E}">
        <p14:creationId xmlns:p14="http://schemas.microsoft.com/office/powerpoint/2010/main" val="2643177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Labeling Conventions</a:t>
            </a:r>
          </a:p>
        </p:txBody>
      </p:sp>
      <p:sp>
        <p:nvSpPr>
          <p:cNvPr id="6" name="TextBox 5"/>
          <p:cNvSpPr txBox="1"/>
          <p:nvPr/>
        </p:nvSpPr>
        <p:spPr>
          <a:xfrm>
            <a:off x="228599" y="732472"/>
            <a:ext cx="8534401" cy="3477875"/>
          </a:xfrm>
          <a:prstGeom prst="rect">
            <a:avLst/>
          </a:prstGeom>
          <a:noFill/>
        </p:spPr>
        <p:txBody>
          <a:bodyPr wrap="square" rtlCol="0">
            <a:spAutoFit/>
          </a:bodyPr>
          <a:lstStyle/>
          <a:p>
            <a:r>
              <a:rPr lang="en-US" sz="2000" dirty="0"/>
              <a:t>Three data sets are presented</a:t>
            </a:r>
          </a:p>
          <a:p>
            <a:endParaRPr lang="en-US" sz="2000" dirty="0"/>
          </a:p>
          <a:p>
            <a:pPr marL="285750" indent="-285750">
              <a:buFont typeface="Arial" panose="020B0604020202020204" pitchFamily="34" charset="0"/>
              <a:buChar char="•"/>
            </a:pPr>
            <a:r>
              <a:rPr lang="en-US" sz="2000" dirty="0"/>
              <a:t>Laboratory scale, four-bladed helical turbine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Laboratory scale, two-bladed straight turbine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Field scale, four-bladed helical turbine  </a:t>
            </a:r>
          </a:p>
        </p:txBody>
      </p:sp>
      <p:sp>
        <p:nvSpPr>
          <p:cNvPr id="2" name="Slide Number Placeholder 1">
            <a:extLst>
              <a:ext uri="{FF2B5EF4-FFF2-40B4-BE49-F238E27FC236}">
                <a16:creationId xmlns:a16="http://schemas.microsoft.com/office/drawing/2014/main" id="{2A9017A7-4AFE-4931-A8FC-9DA570DC7B97}"/>
              </a:ext>
            </a:extLst>
          </p:cNvPr>
          <p:cNvSpPr>
            <a:spLocks noGrp="1"/>
          </p:cNvSpPr>
          <p:nvPr>
            <p:ph type="sldNum" sz="quarter" idx="12"/>
          </p:nvPr>
        </p:nvSpPr>
        <p:spPr/>
        <p:txBody>
          <a:bodyPr/>
          <a:lstStyle/>
          <a:p>
            <a:fld id="{C0F325E9-493D-4743-B1E1-B25E1D42752C}" type="slidenum">
              <a:rPr lang="en-US" smtClean="0"/>
              <a:t>7</a:t>
            </a:fld>
            <a:endParaRPr lang="en-US"/>
          </a:p>
        </p:txBody>
      </p:sp>
      <p:pic>
        <p:nvPicPr>
          <p:cNvPr id="5" name="Picture 4">
            <a:extLst>
              <a:ext uri="{FF2B5EF4-FFF2-40B4-BE49-F238E27FC236}">
                <a16:creationId xmlns:a16="http://schemas.microsoft.com/office/drawing/2014/main" id="{621E5C9A-9269-4783-BDC9-01FA52045391}"/>
              </a:ext>
            </a:extLst>
          </p:cNvPr>
          <p:cNvPicPr>
            <a:picLocks noChangeAspect="1"/>
          </p:cNvPicPr>
          <p:nvPr/>
        </p:nvPicPr>
        <p:blipFill>
          <a:blip r:embed="rId3"/>
          <a:stretch>
            <a:fillRect/>
          </a:stretch>
        </p:blipFill>
        <p:spPr>
          <a:xfrm>
            <a:off x="6401239" y="1258216"/>
            <a:ext cx="525290" cy="715011"/>
          </a:xfrm>
          <a:prstGeom prst="rect">
            <a:avLst/>
          </a:prstGeom>
        </p:spPr>
      </p:pic>
      <p:pic>
        <p:nvPicPr>
          <p:cNvPr id="7" name="Picture 6">
            <a:extLst>
              <a:ext uri="{FF2B5EF4-FFF2-40B4-BE49-F238E27FC236}">
                <a16:creationId xmlns:a16="http://schemas.microsoft.com/office/drawing/2014/main" id="{FC9EA95F-EA04-4CEE-B34A-4420B7C71DB5}"/>
              </a:ext>
            </a:extLst>
          </p:cNvPr>
          <p:cNvPicPr>
            <a:picLocks noChangeAspect="1"/>
          </p:cNvPicPr>
          <p:nvPr/>
        </p:nvPicPr>
        <p:blipFill>
          <a:blip r:embed="rId4"/>
          <a:stretch>
            <a:fillRect/>
          </a:stretch>
        </p:blipFill>
        <p:spPr>
          <a:xfrm>
            <a:off x="6401239" y="2268055"/>
            <a:ext cx="441526" cy="882419"/>
          </a:xfrm>
          <a:prstGeom prst="rect">
            <a:avLst/>
          </a:prstGeom>
        </p:spPr>
      </p:pic>
      <p:pic>
        <p:nvPicPr>
          <p:cNvPr id="8" name="Picture 7">
            <a:extLst>
              <a:ext uri="{FF2B5EF4-FFF2-40B4-BE49-F238E27FC236}">
                <a16:creationId xmlns:a16="http://schemas.microsoft.com/office/drawing/2014/main" id="{50FFEA17-7621-4470-985E-7CAB28AB9F68}"/>
              </a:ext>
            </a:extLst>
          </p:cNvPr>
          <p:cNvPicPr>
            <a:picLocks noChangeAspect="1"/>
          </p:cNvPicPr>
          <p:nvPr/>
        </p:nvPicPr>
        <p:blipFill>
          <a:blip r:embed="rId5"/>
          <a:stretch>
            <a:fillRect/>
          </a:stretch>
        </p:blipFill>
        <p:spPr>
          <a:xfrm>
            <a:off x="5798045" y="3754058"/>
            <a:ext cx="1647914" cy="422422"/>
          </a:xfrm>
          <a:prstGeom prst="rect">
            <a:avLst/>
          </a:prstGeom>
        </p:spPr>
      </p:pic>
    </p:spTree>
    <p:extLst>
      <p:ext uri="{BB962C8B-B14F-4D97-AF65-F5344CB8AC3E}">
        <p14:creationId xmlns:p14="http://schemas.microsoft.com/office/powerpoint/2010/main" val="233162735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Agenda</a:t>
            </a:r>
          </a:p>
        </p:txBody>
      </p:sp>
      <p:sp>
        <p:nvSpPr>
          <p:cNvPr id="2" name="TextBox 1"/>
          <p:cNvSpPr txBox="1"/>
          <p:nvPr/>
        </p:nvSpPr>
        <p:spPr>
          <a:xfrm>
            <a:off x="925683" y="1003280"/>
            <a:ext cx="5565428" cy="5940088"/>
          </a:xfrm>
          <a:prstGeom prst="rect">
            <a:avLst/>
          </a:prstGeom>
          <a:noFill/>
        </p:spPr>
        <p:txBody>
          <a:bodyPr wrap="square" rtlCol="0">
            <a:spAutoFit/>
          </a:bodyPr>
          <a:lstStyle/>
          <a:p>
            <a:pPr marL="342900" indent="-342900">
              <a:buFont typeface="+mj-lt"/>
              <a:buAutoNum type="arabicPeriod"/>
            </a:pPr>
            <a:r>
              <a:rPr lang="en-US" sz="2000" dirty="0"/>
              <a:t>Background</a:t>
            </a:r>
          </a:p>
          <a:p>
            <a:pPr marL="342900" indent="-342900">
              <a:buFont typeface="+mj-lt"/>
              <a:buAutoNum type="arabicPeriod"/>
            </a:pPr>
            <a:endParaRPr lang="en-US" sz="2000" dirty="0"/>
          </a:p>
          <a:p>
            <a:pPr marL="342900" indent="-342900">
              <a:buFont typeface="+mj-lt"/>
              <a:buAutoNum type="arabicPeriod"/>
            </a:pPr>
            <a:r>
              <a:rPr lang="en-US" sz="2000" b="1" dirty="0"/>
              <a:t>Performance Characterization</a:t>
            </a:r>
          </a:p>
          <a:p>
            <a:pPr marL="342900" indent="-342900">
              <a:buFont typeface="+mj-lt"/>
              <a:buAutoNum type="arabicPeriod"/>
            </a:pPr>
            <a:endParaRPr lang="en-US" sz="2000" dirty="0"/>
          </a:p>
          <a:p>
            <a:pPr marL="342900" indent="-342900">
              <a:buFont typeface="+mj-lt"/>
              <a:buAutoNum type="arabicPeriod"/>
            </a:pPr>
            <a:r>
              <a:rPr lang="en-US" sz="2000" dirty="0"/>
              <a:t>Controller Development</a:t>
            </a:r>
          </a:p>
          <a:p>
            <a:pPr marL="342900" indent="-342900">
              <a:buFont typeface="+mj-lt"/>
              <a:buAutoNum type="arabicPeriod"/>
            </a:pPr>
            <a:endParaRPr lang="en-US" sz="2000" dirty="0"/>
          </a:p>
          <a:p>
            <a:pPr marL="342900" indent="-342900">
              <a:buFont typeface="+mj-lt"/>
              <a:buAutoNum type="arabicPeriod"/>
            </a:pPr>
            <a:r>
              <a:rPr lang="en-US" sz="2000" dirty="0"/>
              <a:t>Extending to Field Scale</a:t>
            </a:r>
          </a:p>
          <a:p>
            <a:pPr marL="342900" indent="-342900">
              <a:buFont typeface="+mj-lt"/>
              <a:buAutoNum type="arabicPeriod"/>
            </a:pPr>
            <a:endParaRPr lang="en-US" sz="2000" dirty="0"/>
          </a:p>
          <a:p>
            <a:pPr marL="342900" indent="-342900">
              <a:buFont typeface="+mj-lt"/>
              <a:buAutoNum type="arabicPeriod"/>
            </a:pPr>
            <a:r>
              <a:rPr lang="en-US" sz="2000" dirty="0"/>
              <a:t>Conclusions</a:t>
            </a:r>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800100" lvl="1" indent="-342900">
              <a:buFont typeface="+mj-lt"/>
              <a:buAutoNum type="arabicPeriod"/>
            </a:pPr>
            <a:endParaRPr lang="en-US" sz="2000" dirty="0"/>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a:p>
            <a:pPr marL="800100" lvl="1" indent="-342900">
              <a:buFont typeface="+mj-lt"/>
              <a:buAutoNum type="arabicPeriod"/>
            </a:pPr>
            <a:endParaRPr lang="en-US" sz="2000" dirty="0"/>
          </a:p>
          <a:p>
            <a:pPr marL="342900" indent="-342900">
              <a:buFont typeface="+mj-lt"/>
              <a:buAutoNum type="arabicPeriod"/>
            </a:pPr>
            <a:endParaRPr lang="en-US" sz="2000" dirty="0"/>
          </a:p>
          <a:p>
            <a:pPr marL="342900" indent="-342900">
              <a:buFont typeface="+mj-lt"/>
              <a:buAutoNum type="arabicPeriod"/>
            </a:pPr>
            <a:endParaRPr lang="en-US" sz="2000" dirty="0"/>
          </a:p>
        </p:txBody>
      </p:sp>
      <p:sp>
        <p:nvSpPr>
          <p:cNvPr id="3" name="Slide Number Placeholder 2">
            <a:extLst>
              <a:ext uri="{FF2B5EF4-FFF2-40B4-BE49-F238E27FC236}">
                <a16:creationId xmlns:a16="http://schemas.microsoft.com/office/drawing/2014/main" id="{2B911F72-D85A-4468-82BF-E9FB7FC4888E}"/>
              </a:ext>
            </a:extLst>
          </p:cNvPr>
          <p:cNvSpPr>
            <a:spLocks noGrp="1"/>
          </p:cNvSpPr>
          <p:nvPr>
            <p:ph type="sldNum" sz="quarter" idx="12"/>
          </p:nvPr>
        </p:nvSpPr>
        <p:spPr/>
        <p:txBody>
          <a:bodyPr/>
          <a:lstStyle/>
          <a:p>
            <a:fld id="{C0F325E9-493D-4743-B1E1-B25E1D42752C}" type="slidenum">
              <a:rPr lang="en-US" smtClean="0"/>
              <a:t>8</a:t>
            </a:fld>
            <a:endParaRPr lang="en-US"/>
          </a:p>
        </p:txBody>
      </p:sp>
    </p:spTree>
    <p:extLst>
      <p:ext uri="{BB962C8B-B14F-4D97-AF65-F5344CB8AC3E}">
        <p14:creationId xmlns:p14="http://schemas.microsoft.com/office/powerpoint/2010/main" val="36672761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95"/>
          <p:cNvSpPr>
            <a:spLocks noChangeArrowheads="1"/>
          </p:cNvSpPr>
          <p:nvPr/>
        </p:nvSpPr>
        <p:spPr bwMode="auto">
          <a:xfrm>
            <a:off x="0" y="101025"/>
            <a:ext cx="9144000" cy="584775"/>
          </a:xfrm>
          <a:prstGeom prst="rect">
            <a:avLst/>
          </a:prstGeom>
          <a:noFill/>
          <a:ln w="12700">
            <a:noFill/>
            <a:miter lim="800000"/>
            <a:headEnd/>
            <a:tailEnd/>
          </a:ln>
        </p:spPr>
        <p:txBody>
          <a:bodyPr lIns="0" tIns="0" rIns="0" bIns="0">
            <a:spAutoFit/>
          </a:bodyPr>
          <a:lstStyle/>
          <a:p>
            <a:pPr algn="ctr"/>
            <a:r>
              <a:rPr lang="en-US" sz="3800" b="1" dirty="0">
                <a:solidFill>
                  <a:schemeClr val="accent1">
                    <a:lumMod val="50000"/>
                  </a:schemeClr>
                </a:solidFill>
                <a:latin typeface="Calibri" pitchFamily="34" charset="0"/>
              </a:rPr>
              <a:t>Time-Average Description</a:t>
            </a:r>
          </a:p>
        </p:txBody>
      </p:sp>
      <p:sp>
        <p:nvSpPr>
          <p:cNvPr id="4" name="TextBox 3"/>
          <p:cNvSpPr txBox="1"/>
          <p:nvPr/>
        </p:nvSpPr>
        <p:spPr>
          <a:xfrm>
            <a:off x="228600" y="724390"/>
            <a:ext cx="8610600" cy="5170646"/>
          </a:xfrm>
          <a:prstGeom prst="rect">
            <a:avLst/>
          </a:prstGeom>
          <a:noFill/>
        </p:spPr>
        <p:txBody>
          <a:bodyPr wrap="square" rtlCol="0">
            <a:spAutoFit/>
          </a:bodyPr>
          <a:lstStyle/>
          <a:p>
            <a:r>
              <a:rPr lang="en-US" sz="2000" dirty="0"/>
              <a:t>Torque coefficient </a:t>
            </a:r>
            <a:r>
              <a:rPr lang="en-US" sz="2000" i="1" dirty="0" err="1"/>
              <a:t>C</a:t>
            </a:r>
            <a:r>
              <a:rPr lang="en-US" sz="2000" i="1" baseline="-25000" dirty="0" err="1"/>
              <a:t>q</a:t>
            </a:r>
            <a:r>
              <a:rPr lang="en-US" sz="2000" dirty="0"/>
              <a:t> is treated as a function of </a:t>
            </a:r>
            <a:r>
              <a:rPr lang="el-GR" sz="2000" b="1" dirty="0"/>
              <a:t>λ</a:t>
            </a:r>
            <a:r>
              <a:rPr lang="en-US" sz="2000" b="1" dirty="0"/>
              <a:t> alone</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sz="1200" dirty="0"/>
              <a:t>Forbush et al., “Performance characterization of a cross-flow hydrokinetic turbine in sheared inflow”</a:t>
            </a:r>
          </a:p>
          <a:p>
            <a:r>
              <a:rPr lang="en-US" sz="1200" dirty="0"/>
              <a:t>	</a:t>
            </a:r>
            <a:r>
              <a:rPr lang="en-US" sz="1200" i="1" dirty="0"/>
              <a:t>International Journal of Marine Energy. </a:t>
            </a:r>
            <a:r>
              <a:rPr lang="en-US" sz="1200" dirty="0"/>
              <a:t>vol. 16, pp. 150-161, 2016.</a:t>
            </a:r>
          </a:p>
        </p:txBody>
      </p:sp>
      <p:sp>
        <p:nvSpPr>
          <p:cNvPr id="2" name="Slide Number Placeholder 1"/>
          <p:cNvSpPr>
            <a:spLocks noGrp="1"/>
          </p:cNvSpPr>
          <p:nvPr>
            <p:ph type="sldNum" sz="quarter" idx="12"/>
          </p:nvPr>
        </p:nvSpPr>
        <p:spPr/>
        <p:txBody>
          <a:bodyPr/>
          <a:lstStyle/>
          <a:p>
            <a:fld id="{C0F325E9-493D-4743-B1E1-B25E1D42752C}" type="slidenum">
              <a:rPr lang="en-US" smtClean="0"/>
              <a:t>9</a:t>
            </a:fld>
            <a:endParaRPr lang="en-US"/>
          </a:p>
        </p:txBody>
      </p:sp>
      <p:pic>
        <p:nvPicPr>
          <p:cNvPr id="5" name="Picture 4">
            <a:extLst>
              <a:ext uri="{FF2B5EF4-FFF2-40B4-BE49-F238E27FC236}">
                <a16:creationId xmlns:a16="http://schemas.microsoft.com/office/drawing/2014/main" id="{D3774C5C-2533-4328-8026-B91A5FD9F477}"/>
              </a:ext>
            </a:extLst>
          </p:cNvPr>
          <p:cNvPicPr>
            <a:picLocks noChangeAspect="1"/>
          </p:cNvPicPr>
          <p:nvPr/>
        </p:nvPicPr>
        <p:blipFill>
          <a:blip r:embed="rId3"/>
          <a:stretch>
            <a:fillRect/>
          </a:stretch>
        </p:blipFill>
        <p:spPr>
          <a:xfrm>
            <a:off x="4658469" y="1908969"/>
            <a:ext cx="4485531" cy="3365430"/>
          </a:xfrm>
          <a:prstGeom prst="rect">
            <a:avLst/>
          </a:prstGeom>
        </p:spPr>
      </p:pic>
      <p:pic>
        <p:nvPicPr>
          <p:cNvPr id="10" name="Picture 9">
            <a:extLst>
              <a:ext uri="{FF2B5EF4-FFF2-40B4-BE49-F238E27FC236}">
                <a16:creationId xmlns:a16="http://schemas.microsoft.com/office/drawing/2014/main" id="{F98FF4A8-5CB9-4BA5-A85B-52D0B3D64A6C}"/>
              </a:ext>
            </a:extLst>
          </p:cNvPr>
          <p:cNvPicPr>
            <a:picLocks noChangeAspect="1"/>
          </p:cNvPicPr>
          <p:nvPr/>
        </p:nvPicPr>
        <p:blipFill>
          <a:blip r:embed="rId4"/>
          <a:stretch>
            <a:fillRect/>
          </a:stretch>
        </p:blipFill>
        <p:spPr>
          <a:xfrm>
            <a:off x="208052" y="1896985"/>
            <a:ext cx="4485531" cy="3365429"/>
          </a:xfrm>
          <a:prstGeom prst="rect">
            <a:avLst/>
          </a:prstGeom>
        </p:spPr>
      </p:pic>
      <p:cxnSp>
        <p:nvCxnSpPr>
          <p:cNvPr id="11" name="Straight Arrow Connector 10">
            <a:extLst>
              <a:ext uri="{FF2B5EF4-FFF2-40B4-BE49-F238E27FC236}">
                <a16:creationId xmlns:a16="http://schemas.microsoft.com/office/drawing/2014/main" id="{B468F33C-C5DE-42E0-8E2E-3280118E578C}"/>
              </a:ext>
            </a:extLst>
          </p:cNvPr>
          <p:cNvCxnSpPr/>
          <p:nvPr/>
        </p:nvCxnSpPr>
        <p:spPr>
          <a:xfrm flipH="1">
            <a:off x="1284270" y="1982912"/>
            <a:ext cx="565078" cy="308225"/>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52327C86-CD42-4BCF-A844-EA82237B4D76}"/>
              </a:ext>
            </a:extLst>
          </p:cNvPr>
          <p:cNvSpPr txBox="1"/>
          <p:nvPr/>
        </p:nvSpPr>
        <p:spPr>
          <a:xfrm>
            <a:off x="1798994" y="1133087"/>
            <a:ext cx="2792864" cy="1015663"/>
          </a:xfrm>
          <a:prstGeom prst="rect">
            <a:avLst/>
          </a:prstGeom>
          <a:noFill/>
        </p:spPr>
        <p:txBody>
          <a:bodyPr wrap="square" rtlCol="0">
            <a:spAutoFit/>
          </a:bodyPr>
          <a:lstStyle/>
          <a:p>
            <a:r>
              <a:rPr lang="en-US" sz="2000" dirty="0"/>
              <a:t>Low-speed limit of minimum-phase operation</a:t>
            </a:r>
          </a:p>
        </p:txBody>
      </p:sp>
      <p:sp>
        <p:nvSpPr>
          <p:cNvPr id="16" name="TextBox 15">
            <a:extLst>
              <a:ext uri="{FF2B5EF4-FFF2-40B4-BE49-F238E27FC236}">
                <a16:creationId xmlns:a16="http://schemas.microsoft.com/office/drawing/2014/main" id="{A1D0716B-4E68-4EAE-83FA-7112D293C157}"/>
              </a:ext>
            </a:extLst>
          </p:cNvPr>
          <p:cNvSpPr txBox="1"/>
          <p:nvPr/>
        </p:nvSpPr>
        <p:spPr>
          <a:xfrm>
            <a:off x="5316183" y="1351039"/>
            <a:ext cx="3839105" cy="400110"/>
          </a:xfrm>
          <a:prstGeom prst="rect">
            <a:avLst/>
          </a:prstGeom>
          <a:noFill/>
        </p:spPr>
        <p:txBody>
          <a:bodyPr wrap="square" rtlCol="0">
            <a:spAutoFit/>
          </a:bodyPr>
          <a:lstStyle/>
          <a:p>
            <a:r>
              <a:rPr lang="en-US" sz="2000" dirty="0"/>
              <a:t>Maximum power point (</a:t>
            </a:r>
            <a:r>
              <a:rPr lang="el-GR" sz="2000" i="1" dirty="0"/>
              <a:t>λ</a:t>
            </a:r>
            <a:r>
              <a:rPr lang="en-US" sz="2000" i="1" baseline="30000" dirty="0"/>
              <a:t>*</a:t>
            </a:r>
            <a:r>
              <a:rPr lang="en-US" sz="2000" i="1" dirty="0"/>
              <a:t>,C</a:t>
            </a:r>
            <a:r>
              <a:rPr lang="en-US" sz="2000" i="1" baseline="-25000" dirty="0"/>
              <a:t>P</a:t>
            </a:r>
            <a:r>
              <a:rPr lang="en-US" sz="2000" i="1" baseline="30000" dirty="0"/>
              <a:t>*</a:t>
            </a:r>
            <a:r>
              <a:rPr lang="en-US" sz="2000" dirty="0"/>
              <a:t>)</a:t>
            </a:r>
          </a:p>
        </p:txBody>
      </p:sp>
      <p:cxnSp>
        <p:nvCxnSpPr>
          <p:cNvPr id="17" name="Straight Arrow Connector 16">
            <a:extLst>
              <a:ext uri="{FF2B5EF4-FFF2-40B4-BE49-F238E27FC236}">
                <a16:creationId xmlns:a16="http://schemas.microsoft.com/office/drawing/2014/main" id="{BDFD25F9-D782-400B-9B8B-A60C885896B4}"/>
              </a:ext>
            </a:extLst>
          </p:cNvPr>
          <p:cNvCxnSpPr>
            <a:cxnSpLocks/>
          </p:cNvCxnSpPr>
          <p:nvPr/>
        </p:nvCxnSpPr>
        <p:spPr>
          <a:xfrm flipH="1">
            <a:off x="6387528" y="1735562"/>
            <a:ext cx="331770" cy="410024"/>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3" name="Picture 12">
            <a:extLst>
              <a:ext uri="{FF2B5EF4-FFF2-40B4-BE49-F238E27FC236}">
                <a16:creationId xmlns:a16="http://schemas.microsoft.com/office/drawing/2014/main" id="{B3DD5937-547B-4B85-B884-5E6066B069C4}"/>
              </a:ext>
            </a:extLst>
          </p:cNvPr>
          <p:cNvPicPr>
            <a:picLocks noChangeAspect="1"/>
          </p:cNvPicPr>
          <p:nvPr/>
        </p:nvPicPr>
        <p:blipFill>
          <a:blip r:embed="rId5"/>
          <a:stretch>
            <a:fillRect/>
          </a:stretch>
        </p:blipFill>
        <p:spPr>
          <a:xfrm>
            <a:off x="8203665" y="5218615"/>
            <a:ext cx="525290" cy="715011"/>
          </a:xfrm>
          <a:prstGeom prst="rect">
            <a:avLst/>
          </a:prstGeom>
        </p:spPr>
      </p:pic>
    </p:spTree>
    <p:extLst>
      <p:ext uri="{BB962C8B-B14F-4D97-AF65-F5344CB8AC3E}">
        <p14:creationId xmlns:p14="http://schemas.microsoft.com/office/powerpoint/2010/main" val="3204541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theme/theme1.xml><?xml version="1.0" encoding="utf-8"?>
<a:theme xmlns:a="http://schemas.openxmlformats.org/drawingml/2006/main" name="NNMREC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70E96A4-2BFA-AB4A-AF03-6F48EB1BB137}" vid="{1BC5A3DB-5121-604B-A640-D57F458347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PMEC_2018</Template>
  <TotalTime>4914</TotalTime>
  <Words>1563</Words>
  <Application>Microsoft Office PowerPoint</Application>
  <PresentationFormat>On-screen Show (4:3)</PresentationFormat>
  <Paragraphs>466</Paragraphs>
  <Slides>39</Slides>
  <Notes>35</Notes>
  <HiddenSlides>0</HiddenSlides>
  <MMClips>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5" baseType="lpstr">
      <vt:lpstr>Arial</vt:lpstr>
      <vt:lpstr>Calibri</vt:lpstr>
      <vt:lpstr>Helvetica</vt:lpstr>
      <vt:lpstr>Wingdings</vt:lpstr>
      <vt:lpstr>NNMREC_theme</vt:lpstr>
      <vt:lpstr>Equation</vt:lpstr>
      <vt:lpstr>Multi-mode Controller Development for Cross-Flow Hydrokinetic Turbines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and Control of Cross-flow Hydrokinetic Turbines</dc:title>
  <dc:creator>Dominic</dc:creator>
  <cp:lastModifiedBy>Brian Polagye</cp:lastModifiedBy>
  <cp:revision>161</cp:revision>
  <dcterms:created xsi:type="dcterms:W3CDTF">2018-11-07T04:52:01Z</dcterms:created>
  <dcterms:modified xsi:type="dcterms:W3CDTF">2019-06-08T02:11:10Z</dcterms:modified>
</cp:coreProperties>
</file>