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1.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2.xml" ContentType="application/vnd.openxmlformats-officedocument.presentationml.comments+xml"/>
  <Override PartName="/ppt/notesSlides/notesSlide20.xml" ContentType="application/vnd.openxmlformats-officedocument.presentationml.notesSlide+xml"/>
  <Override PartName="/ppt/comments/comment3.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omments/comment4.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5"/>
  </p:notesMasterIdLst>
  <p:sldIdLst>
    <p:sldId id="256" r:id="rId2"/>
    <p:sldId id="330" r:id="rId3"/>
    <p:sldId id="311" r:id="rId4"/>
    <p:sldId id="310" r:id="rId5"/>
    <p:sldId id="260" r:id="rId6"/>
    <p:sldId id="313" r:id="rId7"/>
    <p:sldId id="328" r:id="rId8"/>
    <p:sldId id="297" r:id="rId9"/>
    <p:sldId id="324" r:id="rId10"/>
    <p:sldId id="278" r:id="rId11"/>
    <p:sldId id="312" r:id="rId12"/>
    <p:sldId id="289" r:id="rId13"/>
    <p:sldId id="318" r:id="rId14"/>
    <p:sldId id="262" r:id="rId15"/>
    <p:sldId id="325" r:id="rId16"/>
    <p:sldId id="263" r:id="rId17"/>
    <p:sldId id="266" r:id="rId18"/>
    <p:sldId id="329" r:id="rId19"/>
    <p:sldId id="331" r:id="rId20"/>
    <p:sldId id="334" r:id="rId21"/>
    <p:sldId id="269" r:id="rId22"/>
    <p:sldId id="326" r:id="rId23"/>
    <p:sldId id="277" r:id="rId24"/>
    <p:sldId id="281" r:id="rId25"/>
    <p:sldId id="280" r:id="rId26"/>
    <p:sldId id="327" r:id="rId27"/>
    <p:sldId id="301" r:id="rId28"/>
    <p:sldId id="306" r:id="rId29"/>
    <p:sldId id="274" r:id="rId30"/>
    <p:sldId id="275" r:id="rId31"/>
    <p:sldId id="294" r:id="rId32"/>
    <p:sldId id="259" r:id="rId33"/>
    <p:sldId id="300" r:id="rId34"/>
    <p:sldId id="299" r:id="rId35"/>
    <p:sldId id="332" r:id="rId36"/>
    <p:sldId id="279" r:id="rId37"/>
    <p:sldId id="308" r:id="rId38"/>
    <p:sldId id="295" r:id="rId39"/>
    <p:sldId id="290" r:id="rId40"/>
    <p:sldId id="304" r:id="rId41"/>
    <p:sldId id="285" r:id="rId42"/>
    <p:sldId id="293" r:id="rId43"/>
    <p:sldId id="307" r:id="rId44"/>
    <p:sldId id="288" r:id="rId45"/>
    <p:sldId id="286" r:id="rId46"/>
    <p:sldId id="319" r:id="rId47"/>
    <p:sldId id="305" r:id="rId48"/>
    <p:sldId id="282" r:id="rId49"/>
    <p:sldId id="302" r:id="rId50"/>
    <p:sldId id="272" r:id="rId51"/>
    <p:sldId id="291" r:id="rId52"/>
    <p:sldId id="292" r:id="rId53"/>
    <p:sldId id="333"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nah Aaronson" initials="HA" lastIdx="9" clrIdx="0">
    <p:extLst>
      <p:ext uri="{19B8F6BF-5375-455C-9EA6-DF929625EA0E}">
        <p15:presenceInfo xmlns:p15="http://schemas.microsoft.com/office/powerpoint/2012/main" userId="09fae228d7279b65" providerId="Windows Live"/>
      </p:ext>
    </p:extLst>
  </p:cmAuthor>
  <p:cmAuthor id="2" name="Cavagnaro, Robert J" initials="CRJ" lastIdx="1" clrIdx="1">
    <p:extLst>
      <p:ext uri="{19B8F6BF-5375-455C-9EA6-DF929625EA0E}">
        <p15:presenceInfo xmlns:p15="http://schemas.microsoft.com/office/powerpoint/2012/main" userId="S::robert.cavagnaro@pnnl.gov::a33ed0ee-8bde-4f3e-9bc3-5c4a10af98f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FF5050"/>
    <a:srgbClr val="2F3797"/>
    <a:srgbClr val="B4C7E7"/>
    <a:srgbClr val="FF9966"/>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74" autoAdjust="0"/>
    <p:restoredTop sz="93818" autoAdjust="0"/>
  </p:normalViewPr>
  <p:slideViewPr>
    <p:cSldViewPr snapToGrid="0" snapToObjects="1">
      <p:cViewPr varScale="1">
        <p:scale>
          <a:sx n="105" d="100"/>
          <a:sy n="105" d="100"/>
        </p:scale>
        <p:origin x="1448" y="17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6-02T20:57:56.168" idx="9">
    <p:pos x="10" y="10"/>
    <p:text>Remove gate driver from schematic</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06-02T20:49:15.881" idx="8">
    <p:pos x="10" y="10"/>
    <p:text>Make as one graph- turn on PSS Part I then Part II</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9-06-02T20:49:15.881" idx="8">
    <p:pos x="10" y="10"/>
    <p:text>Make as one graph- turn on PSS Part I then Part II</p:text>
    <p:extLst>
      <p:ext uri="{C676402C-5697-4E1C-873F-D02D1690AC5C}">
        <p15:threadingInfo xmlns:p15="http://schemas.microsoft.com/office/powerpoint/2012/main" timeZoneBias="4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9-06-02T20:30:17.870" idx="7">
    <p:pos x="10" y="10"/>
    <p:text>Maybe don't need.. just talk about on previous slide</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1CD870-B72D-4907-A7E6-95B35EE602A6}" type="datetimeFigureOut">
              <a:rPr lang="en-US" smtClean="0"/>
              <a:t>7/16/19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E13D6-D846-4090-8D63-A3FCDD4E7577}" type="slidenum">
              <a:rPr lang="en-US" smtClean="0"/>
              <a:t>‹#›</a:t>
            </a:fld>
            <a:endParaRPr lang="en-US"/>
          </a:p>
        </p:txBody>
      </p:sp>
    </p:spTree>
    <p:extLst>
      <p:ext uri="{BB962C8B-B14F-4D97-AF65-F5344CB8AC3E}">
        <p14:creationId xmlns:p14="http://schemas.microsoft.com/office/powerpoint/2010/main" val="2927178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AE13D6-D846-4090-8D63-A3FCDD4E7577}" type="slidenum">
              <a:rPr lang="en-US" smtClean="0"/>
              <a:t>1</a:t>
            </a:fld>
            <a:endParaRPr lang="en-US"/>
          </a:p>
        </p:txBody>
      </p:sp>
    </p:spTree>
    <p:extLst>
      <p:ext uri="{BB962C8B-B14F-4D97-AF65-F5344CB8AC3E}">
        <p14:creationId xmlns:p14="http://schemas.microsoft.com/office/powerpoint/2010/main" val="3510085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The PSS is a two part system that would be integrated onto the DC bus. </a:t>
            </a:r>
          </a:p>
          <a:p>
            <a:pPr marL="171450" indent="-171450">
              <a:buFont typeface="Arial" panose="020B0604020202020204" pitchFamily="34" charset="0"/>
              <a:buChar char="•"/>
            </a:pPr>
            <a:r>
              <a:rPr lang="en-US" baseline="0" dirty="0"/>
              <a:t>Part I is essentially just a low pass LC filter, which takes really high-frequency fluctuating current on the DC bus outputs this low amplitude, low frequency current. </a:t>
            </a:r>
          </a:p>
          <a:p>
            <a:endParaRPr lang="en-US" baseline="0" dirty="0"/>
          </a:p>
          <a:p>
            <a:pPr marL="171450" indent="-171450">
              <a:buFont typeface="Arial" panose="020B0604020202020204" pitchFamily="34" charset="0"/>
              <a:buChar char="•"/>
            </a:pPr>
            <a:r>
              <a:rPr lang="en-US" baseline="0" dirty="0"/>
              <a:t>Part II is a bi-directional DC-DC converter, which uses a controller to remove the residual power oscillations and output power that is constant with time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This system uses inductors and capacitors as short term energy storage components.</a:t>
            </a:r>
          </a:p>
          <a:p>
            <a:pPr marL="171450" indent="-171450">
              <a:buFont typeface="Arial" panose="020B0604020202020204" pitchFamily="34" charset="0"/>
              <a:buChar char="•"/>
            </a:pPr>
            <a:r>
              <a:rPr lang="en-US" baseline="0" dirty="0"/>
              <a:t>Capacitors store energy in an electric field, while inductors are coils of wire that store energy in a magnetic field</a:t>
            </a:r>
          </a:p>
          <a:p>
            <a:endParaRPr lang="en-US" baseline="0" dirty="0"/>
          </a:p>
        </p:txBody>
      </p:sp>
      <p:sp>
        <p:nvSpPr>
          <p:cNvPr id="4" name="Slide Number Placeholder 3"/>
          <p:cNvSpPr>
            <a:spLocks noGrp="1"/>
          </p:cNvSpPr>
          <p:nvPr>
            <p:ph type="sldNum" sz="quarter" idx="10"/>
          </p:nvPr>
        </p:nvSpPr>
        <p:spPr/>
        <p:txBody>
          <a:bodyPr/>
          <a:lstStyle/>
          <a:p>
            <a:fld id="{06AE13D6-D846-4090-8D63-A3FCDD4E7577}" type="slidenum">
              <a:rPr lang="en-US" smtClean="0"/>
              <a:t>10</a:t>
            </a:fld>
            <a:endParaRPr lang="en-US"/>
          </a:p>
        </p:txBody>
      </p:sp>
    </p:spTree>
    <p:extLst>
      <p:ext uri="{BB962C8B-B14F-4D97-AF65-F5344CB8AC3E}">
        <p14:creationId xmlns:p14="http://schemas.microsoft.com/office/powerpoint/2010/main" val="3043046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Let’s take a closer look at the two parts of the system</a:t>
            </a:r>
          </a:p>
          <a:p>
            <a:pPr marL="171450" indent="-171450">
              <a:buFont typeface="Arial" panose="020B0604020202020204" pitchFamily="34" charset="0"/>
              <a:buChar char="•"/>
            </a:pPr>
            <a:r>
              <a:rPr lang="en-US" baseline="0" dirty="0"/>
              <a:t>Part I of the system is a low pass LC filter, which allows through all low frequency current while filtering all frequencies above the cut-off frequency, fc. </a:t>
            </a:r>
          </a:p>
          <a:p>
            <a:pPr marL="171450" indent="-171450">
              <a:buFont typeface="Arial" panose="020B0604020202020204" pitchFamily="34" charset="0"/>
              <a:buChar char="•"/>
            </a:pPr>
            <a:r>
              <a:rPr lang="en-US" baseline="0" dirty="0"/>
              <a:t>This frequency is determined by the sizing of the inductor and capacitor- the larger the components, the better it filters high frequency noise</a:t>
            </a:r>
          </a:p>
          <a:p>
            <a:pPr marL="171450" indent="-171450">
              <a:buFont typeface="Arial" panose="020B0604020202020204" pitchFamily="34" charset="0"/>
              <a:buChar char="•"/>
            </a:pPr>
            <a:r>
              <a:rPr lang="en-US" baseline="0" dirty="0"/>
              <a:t>This removes high frequency current on the DC bus and outputs low frequency current</a:t>
            </a:r>
          </a:p>
          <a:p>
            <a:endParaRPr lang="en-US" dirty="0"/>
          </a:p>
        </p:txBody>
      </p:sp>
      <p:sp>
        <p:nvSpPr>
          <p:cNvPr id="4" name="Slide Number Placeholder 3"/>
          <p:cNvSpPr>
            <a:spLocks noGrp="1"/>
          </p:cNvSpPr>
          <p:nvPr>
            <p:ph type="sldNum" sz="quarter" idx="10"/>
          </p:nvPr>
        </p:nvSpPr>
        <p:spPr/>
        <p:txBody>
          <a:bodyPr/>
          <a:lstStyle/>
          <a:p>
            <a:fld id="{06AE13D6-D846-4090-8D63-A3FCDD4E7577}" type="slidenum">
              <a:rPr lang="en-US" smtClean="0"/>
              <a:t>11</a:t>
            </a:fld>
            <a:endParaRPr lang="en-US"/>
          </a:p>
        </p:txBody>
      </p:sp>
    </p:spTree>
    <p:extLst>
      <p:ext uri="{BB962C8B-B14F-4D97-AF65-F5344CB8AC3E}">
        <p14:creationId xmlns:p14="http://schemas.microsoft.com/office/powerpoint/2010/main" val="1327340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Part II is a closed loop system which consists of a controller and a plant</a:t>
            </a:r>
          </a:p>
          <a:p>
            <a:pPr marL="171450" indent="-171450">
              <a:buFont typeface="Arial" panose="020B0604020202020204" pitchFamily="34" charset="0"/>
              <a:buChar char="•"/>
            </a:pPr>
            <a:r>
              <a:rPr lang="en-US" baseline="0" dirty="0"/>
              <a:t>The plant is the entire physical circuit of inductors, capacitors, and switches</a:t>
            </a:r>
          </a:p>
          <a:p>
            <a:pPr marL="171450" indent="-171450">
              <a:buFont typeface="Arial" panose="020B0604020202020204" pitchFamily="34" charset="0"/>
              <a:buChar char="•"/>
            </a:pPr>
            <a:r>
              <a:rPr lang="en-US" baseline="0" dirty="0"/>
              <a:t>Physical measurements of current and voltage from the plant are used the inputs to the controller</a:t>
            </a:r>
          </a:p>
          <a:p>
            <a:pPr marL="171450" indent="-171450">
              <a:buFont typeface="Arial" panose="020B0604020202020204" pitchFamily="34" charset="0"/>
              <a:buChar char="•"/>
            </a:pPr>
            <a:r>
              <a:rPr lang="en-US" baseline="0" dirty="0"/>
              <a:t>The controller does some calculations to output a duty cycle D, and this duty cycle is used to create gating signals which control the switches on the converter, which is done through pulse width modulation (or PWM)</a:t>
            </a:r>
          </a:p>
          <a:p>
            <a:pPr marL="171450" indent="-171450">
              <a:buFont typeface="Arial" panose="020B0604020202020204" pitchFamily="34" charset="0"/>
              <a:buChar char="•"/>
            </a:pPr>
            <a:r>
              <a:rPr lang="en-US" dirty="0"/>
              <a:t>In power converters, the</a:t>
            </a:r>
            <a:r>
              <a:rPr lang="en-US" baseline="0" dirty="0"/>
              <a:t> switches are</a:t>
            </a:r>
            <a:r>
              <a:rPr lang="en-US" dirty="0"/>
              <a:t> firing very rapidly, for this system at a rate of 10 kHz</a:t>
            </a:r>
          </a:p>
          <a:p>
            <a:pPr marL="171450" indent="-171450">
              <a:buFont typeface="Arial" panose="020B0604020202020204" pitchFamily="34" charset="0"/>
              <a:buChar char="•"/>
            </a:pPr>
            <a:r>
              <a:rPr lang="en-US" dirty="0"/>
              <a:t>For each full switching period, the duty cycle dictates the percentage of time the top switch is on, as compared to the bottom switch, and this is determined by these complementary square wave signals.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When</a:t>
            </a:r>
            <a:r>
              <a:rPr lang="en-US" baseline="0" dirty="0"/>
              <a:t> the gating signal is high, the switch is on, when the gating signal is low, the switch is off. Only one switch can be on at a time- the switches are alternating back and forth very rapidly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 switches control the amount of current that is allowed to travel through the inductor and capacitor </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When the top switch is on, the capacitor and inductor are charging, and when the bottom switch is on, they are discharging.</a:t>
            </a:r>
            <a:endParaRPr lang="en-US" baseline="0" dirty="0"/>
          </a:p>
          <a:p>
            <a:pPr marL="171450" indent="-171450">
              <a:buFont typeface="Arial" panose="020B0604020202020204" pitchFamily="34" charset="0"/>
              <a:buChar char="•"/>
            </a:pPr>
            <a:r>
              <a:rPr lang="en-US" dirty="0"/>
              <a:t>By controlling the duty cycle, or the percentage of time the converter is in one state or the other, it is controlling how much energy is being stored or dispersed by these components.</a:t>
            </a:r>
          </a:p>
        </p:txBody>
      </p:sp>
      <p:sp>
        <p:nvSpPr>
          <p:cNvPr id="4" name="Slide Number Placeholder 3"/>
          <p:cNvSpPr>
            <a:spLocks noGrp="1"/>
          </p:cNvSpPr>
          <p:nvPr>
            <p:ph type="sldNum" sz="quarter" idx="10"/>
          </p:nvPr>
        </p:nvSpPr>
        <p:spPr/>
        <p:txBody>
          <a:bodyPr/>
          <a:lstStyle/>
          <a:p>
            <a:fld id="{06AE13D6-D846-4090-8D63-A3FCDD4E7577}" type="slidenum">
              <a:rPr lang="en-US" smtClean="0"/>
              <a:t>12</a:t>
            </a:fld>
            <a:endParaRPr lang="en-US"/>
          </a:p>
        </p:txBody>
      </p:sp>
    </p:spTree>
    <p:extLst>
      <p:ext uri="{BB962C8B-B14F-4D97-AF65-F5344CB8AC3E}">
        <p14:creationId xmlns:p14="http://schemas.microsoft.com/office/powerpoint/2010/main" val="2116917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gating signals used to control the switches are created based on the duty ratio</a:t>
            </a:r>
          </a:p>
          <a:p>
            <a:pPr marL="171450" indent="-171450">
              <a:buFont typeface="Arial" panose="020B0604020202020204" pitchFamily="34" charset="0"/>
              <a:buChar char="•"/>
            </a:pPr>
            <a:r>
              <a:rPr lang="en-US" dirty="0"/>
              <a:t>As the duty ratio gets larger, the gating signal would spend more and more time in the “on” position</a:t>
            </a:r>
          </a:p>
          <a:p>
            <a:pPr marL="171450" indent="-171450">
              <a:buFont typeface="Arial" panose="020B0604020202020204" pitchFamily="34" charset="0"/>
              <a:buChar char="•"/>
            </a:pPr>
            <a:r>
              <a:rPr lang="en-US" dirty="0"/>
              <a:t>This gating signal regulate the amount of current traveling through the inductor. When the switch</a:t>
            </a:r>
            <a:r>
              <a:rPr lang="en-US" baseline="0" dirty="0"/>
              <a:t> is on, the inductor is storing energy and current increases, and when the switch is off, inductor the inductor is dispersing energy and current decreases</a:t>
            </a:r>
          </a:p>
          <a:p>
            <a:pPr marL="171450" indent="-171450">
              <a:buFont typeface="Arial" panose="020B0604020202020204" pitchFamily="34" charset="0"/>
              <a:buChar char="•"/>
            </a:pPr>
            <a:r>
              <a:rPr lang="en-US" baseline="0" dirty="0"/>
              <a:t>This produces this high frequency “inductor ripple”, which will also cause high frequency noise on the output of the converter</a:t>
            </a:r>
          </a:p>
          <a:p>
            <a:pPr marL="171450" indent="-171450">
              <a:buFont typeface="Arial" panose="020B0604020202020204" pitchFamily="34" charset="0"/>
              <a:buChar char="•"/>
            </a:pPr>
            <a:r>
              <a:rPr lang="en-US" baseline="0" dirty="0"/>
              <a:t>However, this high frequency noise is going to be filtered out as the power travels through the inverter and transformer</a:t>
            </a:r>
          </a:p>
          <a:p>
            <a:pPr marL="171450" indent="-171450">
              <a:buFont typeface="Arial" panose="020B0604020202020204" pitchFamily="34" charset="0"/>
              <a:buChar char="•"/>
            </a:pPr>
            <a:r>
              <a:rPr lang="en-US" baseline="0" dirty="0"/>
              <a:t>The important thing is that the converter removes low frequency oscillation, which it is going to do by controlling the average current through the inductor</a:t>
            </a:r>
          </a:p>
          <a:p>
            <a:pPr marL="171450" indent="-171450">
              <a:buFont typeface="Arial" panose="020B0604020202020204" pitchFamily="34" charset="0"/>
              <a:buChar char="•"/>
            </a:pPr>
            <a:r>
              <a:rPr lang="en-US" baseline="0" dirty="0"/>
              <a:t>When duty cycle is constant, average inductor current will stay constant (as shown), but by slowly varying duty cycle in time, you can change the average current through the inductor, which will change the amount of energy it is storing</a:t>
            </a: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06AE13D6-D846-4090-8D63-A3FCDD4E7577}" type="slidenum">
              <a:rPr lang="en-US" smtClean="0"/>
              <a:t>13</a:t>
            </a:fld>
            <a:endParaRPr lang="en-US"/>
          </a:p>
        </p:txBody>
      </p:sp>
    </p:spTree>
    <p:extLst>
      <p:ext uri="{BB962C8B-B14F-4D97-AF65-F5344CB8AC3E}">
        <p14:creationId xmlns:p14="http://schemas.microsoft.com/office/powerpoint/2010/main" val="3654136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Step in detail through the controller</a:t>
            </a:r>
            <a:r>
              <a:rPr lang="en-US" baseline="0" dirty="0"/>
              <a:t> design</a:t>
            </a:r>
            <a:endParaRPr lang="en-US" dirty="0"/>
          </a:p>
          <a:p>
            <a:pPr marL="171450" indent="-171450">
              <a:buFont typeface="Arial" panose="020B0604020202020204" pitchFamily="34" charset="0"/>
              <a:buChar char="•"/>
            </a:pPr>
            <a:r>
              <a:rPr lang="en-US" dirty="0"/>
              <a:t>The controller measures current and voltage on the DC bus, IL1 and </a:t>
            </a:r>
            <a:r>
              <a:rPr lang="en-US" dirty="0" err="1"/>
              <a:t>Vbus</a:t>
            </a:r>
            <a:r>
              <a:rPr lang="en-US" dirty="0"/>
              <a:t>, and calculates the incoming power </a:t>
            </a:r>
            <a:r>
              <a:rPr lang="en-US" dirty="0" err="1"/>
              <a:t>Pdc</a:t>
            </a:r>
            <a:endParaRPr lang="en-US" dirty="0"/>
          </a:p>
          <a:p>
            <a:pPr marL="171450" indent="-171450">
              <a:buFont typeface="Arial" panose="020B0604020202020204" pitchFamily="34" charset="0"/>
              <a:buChar char="•"/>
            </a:pPr>
            <a:r>
              <a:rPr lang="en-US" dirty="0"/>
              <a:t>It then calculates a running average, </a:t>
            </a:r>
            <a:r>
              <a:rPr lang="en-US" dirty="0" err="1"/>
              <a:t>Pdc</a:t>
            </a:r>
            <a:r>
              <a:rPr lang="en-US" dirty="0"/>
              <a:t> bar, using a really heavy</a:t>
            </a:r>
            <a:r>
              <a:rPr lang="en-US" baseline="0" dirty="0"/>
              <a:t> low pass filter</a:t>
            </a:r>
            <a:r>
              <a:rPr lang="en-US" dirty="0"/>
              <a:t>, which is the constant power that should be on the output of the DC-DC converter.</a:t>
            </a:r>
          </a:p>
          <a:p>
            <a:pPr marL="171450" indent="-171450">
              <a:buFont typeface="Arial" panose="020B0604020202020204" pitchFamily="34" charset="0"/>
              <a:buChar char="•"/>
            </a:pPr>
            <a:r>
              <a:rPr lang="en-US" dirty="0"/>
              <a:t>The difference between the two is Pref, the power that needs to be absorbed by the PSS. </a:t>
            </a:r>
          </a:p>
          <a:p>
            <a:pPr marL="171450" indent="-171450">
              <a:buFont typeface="Arial" panose="020B0604020202020204" pitchFamily="34" charset="0"/>
              <a:buChar char="•"/>
            </a:pPr>
            <a:r>
              <a:rPr lang="en-US" dirty="0"/>
              <a:t>The power absorbed by the PSS is the capacitor voltage x it’s current. So if you measure this voltage, and you know what the power should be, by dividing the two you get what the current should be. </a:t>
            </a:r>
          </a:p>
          <a:p>
            <a:pPr marL="171450" indent="-171450">
              <a:buFont typeface="Arial" panose="020B0604020202020204" pitchFamily="34" charset="0"/>
              <a:buChar char="•"/>
            </a:pPr>
            <a:r>
              <a:rPr lang="en-US" dirty="0"/>
              <a:t>This is your reference current, which you compare to the actual current</a:t>
            </a:r>
          </a:p>
          <a:p>
            <a:pPr marL="171450" indent="-171450">
              <a:buFont typeface="Arial" panose="020B0604020202020204" pitchFamily="34" charset="0"/>
              <a:buChar char="•"/>
            </a:pPr>
            <a:r>
              <a:rPr lang="en-US" dirty="0"/>
              <a:t>The</a:t>
            </a:r>
            <a:r>
              <a:rPr lang="en-US" baseline="0" dirty="0"/>
              <a:t> error between the two is </a:t>
            </a:r>
            <a:r>
              <a:rPr lang="en-US" dirty="0"/>
              <a:t>fed into the PI controller, which uses</a:t>
            </a:r>
            <a:r>
              <a:rPr lang="en-US" baseline="0" dirty="0"/>
              <a:t> proportional and integral gains to calculate the </a:t>
            </a:r>
            <a:r>
              <a:rPr lang="en-US" baseline="0" dirty="0" err="1"/>
              <a:t>th</a:t>
            </a:r>
            <a:r>
              <a:rPr lang="en-US" dirty="0"/>
              <a:t> duty ratio D. </a:t>
            </a:r>
          </a:p>
          <a:p>
            <a:pPr marL="171450" indent="-171450">
              <a:buFont typeface="Arial" panose="020B0604020202020204" pitchFamily="34" charset="0"/>
              <a:buChar char="•"/>
            </a:pPr>
            <a:r>
              <a:rPr lang="en-US" dirty="0"/>
              <a:t>The</a:t>
            </a:r>
            <a:r>
              <a:rPr lang="en-US" baseline="0" dirty="0"/>
              <a:t> duty cycle is then used to create </a:t>
            </a:r>
            <a:r>
              <a:rPr lang="en-US" dirty="0"/>
              <a:t>the gating signals which are used to control the switches. </a:t>
            </a:r>
          </a:p>
          <a:p>
            <a:endParaRPr lang="en-US" dirty="0"/>
          </a:p>
        </p:txBody>
      </p:sp>
      <p:sp>
        <p:nvSpPr>
          <p:cNvPr id="4" name="Slide Number Placeholder 3"/>
          <p:cNvSpPr>
            <a:spLocks noGrp="1"/>
          </p:cNvSpPr>
          <p:nvPr>
            <p:ph type="sldNum" sz="quarter" idx="10"/>
          </p:nvPr>
        </p:nvSpPr>
        <p:spPr/>
        <p:txBody>
          <a:bodyPr/>
          <a:lstStyle/>
          <a:p>
            <a:fld id="{06AE13D6-D846-4090-8D63-A3FCDD4E7577}" type="slidenum">
              <a:rPr lang="en-US" smtClean="0"/>
              <a:t>14</a:t>
            </a:fld>
            <a:endParaRPr lang="en-US"/>
          </a:p>
        </p:txBody>
      </p:sp>
    </p:spTree>
    <p:extLst>
      <p:ext uri="{BB962C8B-B14F-4D97-AF65-F5344CB8AC3E}">
        <p14:creationId xmlns:p14="http://schemas.microsoft.com/office/powerpoint/2010/main" val="3332552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06AE13D6-D846-4090-8D63-A3FCDD4E7577}" type="slidenum">
              <a:rPr lang="en-US" smtClean="0"/>
              <a:t>15</a:t>
            </a:fld>
            <a:endParaRPr lang="en-US"/>
          </a:p>
        </p:txBody>
      </p:sp>
    </p:spTree>
    <p:extLst>
      <p:ext uri="{BB962C8B-B14F-4D97-AF65-F5344CB8AC3E}">
        <p14:creationId xmlns:p14="http://schemas.microsoft.com/office/powerpoint/2010/main" val="3616634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We’ve got a design for the PSS, now discuss</a:t>
            </a:r>
            <a:r>
              <a:rPr lang="en-US" baseline="0" dirty="0"/>
              <a:t> the environment I used to </a:t>
            </a:r>
            <a:r>
              <a:rPr lang="en-US" dirty="0"/>
              <a:t>experimentally validate my simulation</a:t>
            </a:r>
          </a:p>
          <a:p>
            <a:pPr marL="171450" indent="-171450">
              <a:buFont typeface="Arial" panose="020B0604020202020204" pitchFamily="34" charset="0"/>
              <a:buChar char="•"/>
            </a:pPr>
            <a:r>
              <a:rPr lang="en-US" dirty="0"/>
              <a:t>Last summer I spent about 6 months trying to come up with a motor drive turbine system which would output electrical power on the DC bus and I could implement the PSS directly onto an operating turbine.</a:t>
            </a:r>
          </a:p>
          <a:p>
            <a:pPr marL="171450" indent="-171450">
              <a:buFont typeface="Arial" panose="020B0604020202020204" pitchFamily="34" charset="0"/>
              <a:buChar char="•"/>
            </a:pPr>
            <a:r>
              <a:rPr lang="en-US" dirty="0"/>
              <a:t>The problem with this is that servomotors and drives at this scale aren’t really meant for regeneration. They don’t really operate efficiently enough to output any kind of useful generated power back out onto the DC bus. </a:t>
            </a:r>
          </a:p>
          <a:p>
            <a:pPr marL="171450" indent="-171450">
              <a:buFont typeface="Arial" panose="020B0604020202020204" pitchFamily="34" charset="0"/>
              <a:buChar char="•"/>
            </a:pPr>
            <a:r>
              <a:rPr lang="en-US" dirty="0"/>
              <a:t>So I switched gears and moved to sort of this emulated system, which essentially extracts out the DC bus from this full system</a:t>
            </a:r>
          </a:p>
          <a:p>
            <a:pPr marL="171450" indent="-171450">
              <a:buFont typeface="Arial" panose="020B0604020202020204" pitchFamily="34" charset="0"/>
              <a:buChar char="•"/>
            </a:pPr>
            <a:r>
              <a:rPr lang="en-US" dirty="0"/>
              <a:t>The generator and motor drive are replaced with this controllable current source input, matching the electrical power you would expect from a flume-scale turbine</a:t>
            </a:r>
          </a:p>
          <a:p>
            <a:pPr marL="171450" indent="-171450">
              <a:buFont typeface="Arial" panose="020B0604020202020204" pitchFamily="34" charset="0"/>
              <a:buChar char="•"/>
            </a:pPr>
            <a:r>
              <a:rPr lang="en-US" dirty="0"/>
              <a:t>This input current is determined from a combination of experimental and simulation results</a:t>
            </a:r>
          </a:p>
          <a:p>
            <a:pPr marL="171450" indent="-171450">
              <a:buFont typeface="Arial" panose="020B0604020202020204" pitchFamily="34" charset="0"/>
              <a:buChar char="•"/>
            </a:pPr>
            <a:r>
              <a:rPr lang="en-US" dirty="0"/>
              <a:t>The inverter, transformer, and grid are replaced with a constant voltage source, since that is essentially what this inverter is doing, it’s holding the DC bus at a constant voltage. A resistive load is added in parallel so the generated power from this source will have somewhere to go. </a:t>
            </a:r>
          </a:p>
          <a:p>
            <a:endParaRPr lang="en-US" dirty="0"/>
          </a:p>
        </p:txBody>
      </p:sp>
      <p:sp>
        <p:nvSpPr>
          <p:cNvPr id="4" name="Slide Number Placeholder 3"/>
          <p:cNvSpPr>
            <a:spLocks noGrp="1"/>
          </p:cNvSpPr>
          <p:nvPr>
            <p:ph type="sldNum" sz="quarter" idx="5"/>
          </p:nvPr>
        </p:nvSpPr>
        <p:spPr/>
        <p:txBody>
          <a:bodyPr/>
          <a:lstStyle/>
          <a:p>
            <a:fld id="{06AE13D6-D846-4090-8D63-A3FCDD4E7577}" type="slidenum">
              <a:rPr lang="en-US" smtClean="0"/>
              <a:t>16</a:t>
            </a:fld>
            <a:endParaRPr lang="en-US"/>
          </a:p>
        </p:txBody>
      </p:sp>
    </p:spTree>
    <p:extLst>
      <p:ext uri="{BB962C8B-B14F-4D97-AF65-F5344CB8AC3E}">
        <p14:creationId xmlns:p14="http://schemas.microsoft.com/office/powerpoint/2010/main" val="591643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a full schematic of the system, we can see that there’s two main things going on </a:t>
            </a:r>
          </a:p>
          <a:p>
            <a:pPr marL="171450" indent="-171450">
              <a:buFont typeface="Arial" panose="020B0604020202020204" pitchFamily="34" charset="0"/>
              <a:buChar char="•"/>
            </a:pPr>
            <a:r>
              <a:rPr lang="en-US" dirty="0"/>
              <a:t>The first one is the micro controller (or MPU), which is used to create the gating signals. </a:t>
            </a:r>
          </a:p>
          <a:p>
            <a:pPr marL="171450" indent="-171450">
              <a:buFont typeface="Arial" panose="020B0604020202020204" pitchFamily="34" charset="0"/>
              <a:buChar char="•"/>
            </a:pPr>
            <a:r>
              <a:rPr lang="en-US" dirty="0"/>
              <a:t>The controller equations I listed earlier get complied onto the controller </a:t>
            </a:r>
          </a:p>
          <a:p>
            <a:pPr marL="171450" indent="-171450">
              <a:buFont typeface="Arial" panose="020B0604020202020204" pitchFamily="34" charset="0"/>
              <a:buChar char="•"/>
            </a:pPr>
            <a:r>
              <a:rPr lang="en-US" dirty="0"/>
              <a:t>These four sensors output some analog voltage, which is fed into the analog to digital converter pins on the microcontroller. </a:t>
            </a:r>
          </a:p>
          <a:p>
            <a:pPr marL="171450" indent="-171450">
              <a:buFont typeface="Arial" panose="020B0604020202020204" pitchFamily="34" charset="0"/>
              <a:buChar char="•"/>
            </a:pPr>
            <a:r>
              <a:rPr lang="en-US" dirty="0"/>
              <a:t>The MPU reads in the sensor values, does a few calculations to find the duty cycle, uses PWM to output a gating signal, and then this gating signal is used to control the system. </a:t>
            </a:r>
          </a:p>
          <a:p>
            <a:pPr marL="171450" indent="-171450">
              <a:buFont typeface="Arial" panose="020B0604020202020204" pitchFamily="34" charset="0"/>
              <a:buChar char="•"/>
            </a:pPr>
            <a:r>
              <a:rPr lang="en-US" dirty="0"/>
              <a:t>You end up with this full closed loop controller system. </a:t>
            </a:r>
          </a:p>
          <a:p>
            <a:pPr marL="171450" indent="-171450">
              <a:buFont typeface="Arial" panose="020B0604020202020204" pitchFamily="34" charset="0"/>
              <a:buChar char="•"/>
            </a:pPr>
            <a:endParaRPr lang="en-US"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Note the addition of an LC filter on the output of the system, this is added to filter out high frequency switching noise introduced by the power converter. This allows for easier observation of the performance of the PSS in the time domain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 a real system, this would happen from the inverter and transformer, so I wanted to mimic that effect here and look at only the low frequency output of the system. </a:t>
            </a:r>
            <a:endParaRPr lang="en-US" dirty="0"/>
          </a:p>
          <a:p>
            <a:endParaRPr lang="en-US" dirty="0"/>
          </a:p>
          <a:p>
            <a:pPr marL="171450" indent="-171450">
              <a:buFont typeface="Arial" panose="020B0604020202020204" pitchFamily="34" charset="0"/>
              <a:buChar char="•"/>
            </a:pPr>
            <a:r>
              <a:rPr lang="en-US" dirty="0"/>
              <a:t>The other aspect is the data acquisition part, which is what I’m using to actually measure the performance and efficiency of the system. </a:t>
            </a:r>
          </a:p>
          <a:p>
            <a:pPr marL="171450" indent="-171450">
              <a:buFont typeface="Arial" panose="020B0604020202020204" pitchFamily="34" charset="0"/>
              <a:buChar char="•"/>
            </a:pPr>
            <a:r>
              <a:rPr lang="en-US" dirty="0"/>
              <a:t>A current and voltage sensor on the input to the system measures the input power and a current and voltage sensor on the output measures the output power</a:t>
            </a:r>
          </a:p>
          <a:p>
            <a:pPr marL="171450" indent="-171450">
              <a:buFont typeface="Arial" panose="020B0604020202020204" pitchFamily="34" charset="0"/>
              <a:buChar char="•"/>
            </a:pPr>
            <a:r>
              <a:rPr lang="en-US" dirty="0"/>
              <a:t>These four sensors are read into a data acquisition device (or DAQ), and the input and output power are compared</a:t>
            </a:r>
          </a:p>
        </p:txBody>
      </p:sp>
      <p:sp>
        <p:nvSpPr>
          <p:cNvPr id="4" name="Slide Number Placeholder 3"/>
          <p:cNvSpPr>
            <a:spLocks noGrp="1"/>
          </p:cNvSpPr>
          <p:nvPr>
            <p:ph type="sldNum" sz="quarter" idx="5"/>
          </p:nvPr>
        </p:nvSpPr>
        <p:spPr/>
        <p:txBody>
          <a:bodyPr/>
          <a:lstStyle/>
          <a:p>
            <a:fld id="{06AE13D6-D846-4090-8D63-A3FCDD4E7577}" type="slidenum">
              <a:rPr lang="en-US" smtClean="0"/>
              <a:t>17</a:t>
            </a:fld>
            <a:endParaRPr lang="en-US"/>
          </a:p>
        </p:txBody>
      </p:sp>
    </p:spTree>
    <p:extLst>
      <p:ext uri="{BB962C8B-B14F-4D97-AF65-F5344CB8AC3E}">
        <p14:creationId xmlns:p14="http://schemas.microsoft.com/office/powerpoint/2010/main" val="1001832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what</a:t>
            </a:r>
            <a:r>
              <a:rPr lang="en-US" baseline="0" dirty="0"/>
              <a:t> the actual system looks like in hardware</a:t>
            </a:r>
            <a:endParaRPr lang="en-US" dirty="0"/>
          </a:p>
          <a:p>
            <a:endParaRPr lang="en-US" dirty="0"/>
          </a:p>
          <a:p>
            <a:pPr marL="171450" indent="-171450">
              <a:buFont typeface="Arial" panose="020B0604020202020204" pitchFamily="34" charset="0"/>
              <a:buChar char="•"/>
            </a:pPr>
            <a:r>
              <a:rPr lang="en-US" dirty="0"/>
              <a:t>A simulation essentially recreates this schematic in </a:t>
            </a:r>
            <a:r>
              <a:rPr lang="en-US" dirty="0" err="1"/>
              <a:t>Matlab</a:t>
            </a:r>
            <a:r>
              <a:rPr lang="en-US" dirty="0"/>
              <a:t> Simulink</a:t>
            </a:r>
          </a:p>
          <a:p>
            <a:pPr marL="171450" indent="-171450">
              <a:buFont typeface="Arial" panose="020B0604020202020204" pitchFamily="34" charset="0"/>
              <a:buChar char="•"/>
            </a:pPr>
            <a:r>
              <a:rPr lang="en-US" dirty="0"/>
              <a:t>Run using a discrete time solver </a:t>
            </a:r>
          </a:p>
          <a:p>
            <a:pPr marL="171450" indent="-171450">
              <a:buFont typeface="Arial" panose="020B0604020202020204" pitchFamily="34" charset="0"/>
              <a:buChar char="•"/>
            </a:pPr>
            <a:r>
              <a:rPr lang="en-US" dirty="0"/>
              <a:t>The controller was implemented inside of a triggered subsystem, which essentially captures the effect of real-time controller delay, or how a controller would function in real life, since</a:t>
            </a:r>
            <a:r>
              <a:rPr lang="en-US" baseline="0" dirty="0"/>
              <a:t> it can’t be continuously sampling the sensors and instantaneously calculating duty cycle</a:t>
            </a:r>
          </a:p>
          <a:p>
            <a:pPr marL="171450" indent="-171450">
              <a:buFont typeface="Arial" panose="020B0604020202020204" pitchFamily="34" charset="0"/>
              <a:buChar char="•"/>
            </a:pPr>
            <a:r>
              <a:rPr lang="en-US" dirty="0"/>
              <a:t>Simulation</a:t>
            </a:r>
            <a:r>
              <a:rPr lang="en-US" baseline="0" dirty="0"/>
              <a:t> includes all</a:t>
            </a:r>
            <a:r>
              <a:rPr lang="en-US" dirty="0"/>
              <a:t> inductor and capacitor internal series resistances to create a more realistic model</a:t>
            </a:r>
            <a:endParaRPr lang="en-US" baseline="0" dirty="0"/>
          </a:p>
          <a:p>
            <a:pPr marL="171450" indent="-171450">
              <a:buFont typeface="Arial" panose="020B0604020202020204" pitchFamily="34" charset="0"/>
              <a:buChar char="•"/>
            </a:pPr>
            <a:endParaRPr lang="en-US" baseline="0" dirty="0"/>
          </a:p>
          <a:p>
            <a:endParaRPr lang="en-US" dirty="0"/>
          </a:p>
        </p:txBody>
      </p:sp>
      <p:sp>
        <p:nvSpPr>
          <p:cNvPr id="4" name="Slide Number Placeholder 3"/>
          <p:cNvSpPr>
            <a:spLocks noGrp="1"/>
          </p:cNvSpPr>
          <p:nvPr>
            <p:ph type="sldNum" sz="quarter" idx="5"/>
          </p:nvPr>
        </p:nvSpPr>
        <p:spPr/>
        <p:txBody>
          <a:bodyPr/>
          <a:lstStyle/>
          <a:p>
            <a:fld id="{06AE13D6-D846-4090-8D63-A3FCDD4E7577}" type="slidenum">
              <a:rPr lang="en-US" smtClean="0"/>
              <a:t>18</a:t>
            </a:fld>
            <a:endParaRPr lang="en-US"/>
          </a:p>
        </p:txBody>
      </p:sp>
    </p:spTree>
    <p:extLst>
      <p:ext uri="{BB962C8B-B14F-4D97-AF65-F5344CB8AC3E}">
        <p14:creationId xmlns:p14="http://schemas.microsoft.com/office/powerpoint/2010/main" val="1533058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Let’s take a look at the results</a:t>
            </a:r>
          </a:p>
          <a:p>
            <a:pPr marL="171450" indent="-171450">
              <a:buFont typeface="Arial" panose="020B0604020202020204" pitchFamily="34" charset="0"/>
              <a:buChar char="•"/>
            </a:pPr>
            <a:r>
              <a:rPr lang="en-US" baseline="0" dirty="0"/>
              <a:t>First, in blue, we have the input power to the system. Before the PSS is turn out, input power is going to equal output power</a:t>
            </a:r>
          </a:p>
          <a:p>
            <a:pPr marL="171450" indent="-171450">
              <a:buFont typeface="Arial" panose="020B0604020202020204" pitchFamily="34" charset="0"/>
              <a:buChar char="•"/>
            </a:pPr>
            <a:r>
              <a:rPr lang="en-US" baseline="0" dirty="0"/>
              <a:t>Then, we switch on PSS Part I, which removes the high frequency switching noise and outputs this nice low amplitude, low frequency sine wave</a:t>
            </a:r>
          </a:p>
          <a:p>
            <a:pPr marL="171450" indent="-171450">
              <a:buFont typeface="Arial" panose="020B0604020202020204" pitchFamily="34" charset="0"/>
              <a:buChar char="•"/>
            </a:pPr>
            <a:r>
              <a:rPr lang="en-US" baseline="0" dirty="0"/>
              <a:t>Then, we switch on PSS Part II, the controller kicks in and we remove all remaining oscillation in power, outputting this nice clean constant power in time</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If we look at a close up comparison between simulation and experimental results, we see that we’re actually getting pretty good agreement between the two models. </a:t>
            </a:r>
          </a:p>
        </p:txBody>
      </p:sp>
      <p:sp>
        <p:nvSpPr>
          <p:cNvPr id="4" name="Slide Number Placeholder 3"/>
          <p:cNvSpPr>
            <a:spLocks noGrp="1"/>
          </p:cNvSpPr>
          <p:nvPr>
            <p:ph type="sldNum" sz="quarter" idx="10"/>
          </p:nvPr>
        </p:nvSpPr>
        <p:spPr/>
        <p:txBody>
          <a:bodyPr/>
          <a:lstStyle/>
          <a:p>
            <a:fld id="{06AE13D6-D846-4090-8D63-A3FCDD4E7577}" type="slidenum">
              <a:rPr lang="en-US" smtClean="0"/>
              <a:t>19</a:t>
            </a:fld>
            <a:endParaRPr lang="en-US"/>
          </a:p>
        </p:txBody>
      </p:sp>
    </p:spTree>
    <p:extLst>
      <p:ext uri="{BB962C8B-B14F-4D97-AF65-F5344CB8AC3E}">
        <p14:creationId xmlns:p14="http://schemas.microsoft.com/office/powerpoint/2010/main" val="2942235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Focus of presentation: fluctuating output power from cross flow current turbines</a:t>
            </a:r>
          </a:p>
          <a:p>
            <a:pPr marL="171450" indent="-171450">
              <a:buFont typeface="Arial" panose="020B0604020202020204" pitchFamily="34" charset="0"/>
              <a:buChar char="•"/>
            </a:pPr>
            <a:r>
              <a:rPr lang="en-US" dirty="0"/>
              <a:t>These are vertical axis turbines generating power from the flow of water in tidal channels, rivers, or ocean boundary currents</a:t>
            </a:r>
          </a:p>
          <a:p>
            <a:pPr marL="171450" indent="-171450">
              <a:buFont typeface="Arial" panose="020B0604020202020204" pitchFamily="34" charset="0"/>
              <a:buChar char="•"/>
            </a:pPr>
            <a:r>
              <a:rPr lang="en-US" dirty="0"/>
              <a:t>Research focuses on how to</a:t>
            </a:r>
            <a:r>
              <a:rPr lang="en-US" baseline="0" dirty="0"/>
              <a:t> optimize the mechanical efficiency of a cross-flow turbine, or the amount of power it extracts from the flow</a:t>
            </a:r>
          </a:p>
          <a:p>
            <a:pPr marL="171450" indent="-171450">
              <a:buFont typeface="Arial" panose="020B0604020202020204" pitchFamily="34" charset="0"/>
              <a:buChar char="•"/>
            </a:pPr>
            <a:r>
              <a:rPr lang="en-US" baseline="0" dirty="0"/>
              <a:t>Typically done through small scale experiments</a:t>
            </a:r>
          </a:p>
          <a:p>
            <a:pPr marL="171450" indent="-171450">
              <a:buFont typeface="Arial" panose="020B0604020202020204" pitchFamily="34" charset="0"/>
              <a:buChar char="•"/>
            </a:pPr>
            <a:r>
              <a:rPr lang="en-US" baseline="0" dirty="0"/>
              <a:t>Typically focuses on optimizing turbine geometry and control strategy</a:t>
            </a:r>
          </a:p>
          <a:p>
            <a:pPr marL="171450" indent="-171450">
              <a:buFont typeface="Arial" panose="020B0604020202020204" pitchFamily="34" charset="0"/>
              <a:buChar char="•"/>
            </a:pPr>
            <a:r>
              <a:rPr lang="en-US" baseline="0" dirty="0"/>
              <a:t>One of the more efficient designs is a two, straight bladed turbine</a:t>
            </a:r>
          </a:p>
          <a:p>
            <a:endParaRPr lang="en-US" dirty="0"/>
          </a:p>
        </p:txBody>
      </p:sp>
      <p:sp>
        <p:nvSpPr>
          <p:cNvPr id="4" name="Slide Number Placeholder 3"/>
          <p:cNvSpPr>
            <a:spLocks noGrp="1"/>
          </p:cNvSpPr>
          <p:nvPr>
            <p:ph type="sldNum" sz="quarter" idx="10"/>
          </p:nvPr>
        </p:nvSpPr>
        <p:spPr/>
        <p:txBody>
          <a:bodyPr/>
          <a:lstStyle/>
          <a:p>
            <a:fld id="{06AE13D6-D846-4090-8D63-A3FCDD4E7577}" type="slidenum">
              <a:rPr lang="en-US" smtClean="0"/>
              <a:t>2</a:t>
            </a:fld>
            <a:endParaRPr lang="en-US"/>
          </a:p>
        </p:txBody>
      </p:sp>
    </p:spTree>
    <p:extLst>
      <p:ext uri="{BB962C8B-B14F-4D97-AF65-F5344CB8AC3E}">
        <p14:creationId xmlns:p14="http://schemas.microsoft.com/office/powerpoint/2010/main" val="2172270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The main difference between the experimental and simulation is what looks like this really high frequency noise in the experimental set-up, </a:t>
            </a:r>
          </a:p>
          <a:p>
            <a:pPr marL="171450" indent="-171450">
              <a:buFont typeface="Arial" panose="020B0604020202020204" pitchFamily="34" charset="0"/>
              <a:buChar char="•"/>
            </a:pPr>
            <a:r>
              <a:rPr lang="en-US" baseline="0" dirty="0"/>
              <a:t>This is a combination of sensor noise and switch node ringing, which is essentially a voltage overshoot every time one of the switches goes to on. This come from parasitic inductance which is essentially unwanted inductance that builds up naturally in the physical circuit</a:t>
            </a:r>
          </a:p>
          <a:p>
            <a:endParaRPr lang="en-US" baseline="0" dirty="0"/>
          </a:p>
          <a:p>
            <a:pPr marL="171450" indent="-171450">
              <a:buFont typeface="Arial" panose="020B0604020202020204" pitchFamily="34" charset="0"/>
              <a:buChar char="•"/>
            </a:pPr>
            <a:r>
              <a:rPr lang="en-US" baseline="0" dirty="0"/>
              <a:t>Simulation efficiency is the ratio of average output power of the average input power. </a:t>
            </a:r>
          </a:p>
          <a:p>
            <a:pPr marL="171450" indent="-171450">
              <a:buFont typeface="Arial" panose="020B0604020202020204" pitchFamily="34" charset="0"/>
              <a:buChar char="•"/>
            </a:pPr>
            <a:r>
              <a:rPr lang="en-US" baseline="0" dirty="0"/>
              <a:t>Simulation results show really high efficiencies in simulation, almost 100%</a:t>
            </a:r>
          </a:p>
          <a:p>
            <a:pPr marL="171450" indent="-171450">
              <a:buFont typeface="Arial" panose="020B0604020202020204" pitchFamily="34" charset="0"/>
              <a:buChar char="•"/>
            </a:pPr>
            <a:r>
              <a:rPr lang="en-US" baseline="0" dirty="0"/>
              <a:t>In experiment, we see about a 10 percent efficiency drop. The majority of this is coming from switching losses in the converter. In simulation, the switches are assumed to turn on and turn off instantaneously, but in real life, there is some non-zero amount of time that it takes them to turn on and off, which creates power losses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These issues are essentially an artifact of implementing this on a </a:t>
            </a:r>
            <a:r>
              <a:rPr lang="en-US" baseline="0" dirty="0" err="1"/>
              <a:t>protoboard</a:t>
            </a:r>
            <a:r>
              <a:rPr lang="en-US" baseline="0" dirty="0"/>
              <a:t>, I think if you were to scale this up and use better circuit design practices you could pretty easily achieve higher efficiency and better performance</a:t>
            </a:r>
            <a:endParaRPr lang="en-US" dirty="0"/>
          </a:p>
        </p:txBody>
      </p:sp>
      <p:sp>
        <p:nvSpPr>
          <p:cNvPr id="4" name="Slide Number Placeholder 3"/>
          <p:cNvSpPr>
            <a:spLocks noGrp="1"/>
          </p:cNvSpPr>
          <p:nvPr>
            <p:ph type="sldNum" sz="quarter" idx="10"/>
          </p:nvPr>
        </p:nvSpPr>
        <p:spPr/>
        <p:txBody>
          <a:bodyPr/>
          <a:lstStyle/>
          <a:p>
            <a:fld id="{06AE13D6-D846-4090-8D63-A3FCDD4E7577}" type="slidenum">
              <a:rPr lang="en-US" smtClean="0"/>
              <a:t>20</a:t>
            </a:fld>
            <a:endParaRPr lang="en-US"/>
          </a:p>
        </p:txBody>
      </p:sp>
    </p:spTree>
    <p:extLst>
      <p:ext uri="{BB962C8B-B14F-4D97-AF65-F5344CB8AC3E}">
        <p14:creationId xmlns:p14="http://schemas.microsoft.com/office/powerpoint/2010/main" val="2526041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To understand exactly why there is a difference in the performance between the simulation and experiment, let’s take a look inside the controller.</a:t>
            </a:r>
          </a:p>
          <a:p>
            <a:pPr marL="171450" indent="-171450">
              <a:buFont typeface="Arial" panose="020B0604020202020204" pitchFamily="34" charset="0"/>
              <a:buChar char="•"/>
            </a:pPr>
            <a:r>
              <a:rPr lang="en-US" baseline="0" dirty="0"/>
              <a:t>Ideally, the controller is going to calculate a reference current and the true current will perfectly match it. In reality, there is always going to be some small amount of error</a:t>
            </a:r>
          </a:p>
          <a:p>
            <a:pPr marL="171450" indent="-171450">
              <a:buFont typeface="Arial" panose="020B0604020202020204" pitchFamily="34" charset="0"/>
              <a:buChar char="•"/>
            </a:pPr>
            <a:r>
              <a:rPr lang="en-US" baseline="0" dirty="0"/>
              <a:t>In simulation, the measured current almost perfectly tracts the reference current</a:t>
            </a:r>
          </a:p>
          <a:p>
            <a:pPr marL="171450" indent="-171450">
              <a:buFont typeface="Arial" panose="020B0604020202020204" pitchFamily="34" charset="0"/>
              <a:buChar char="•"/>
            </a:pPr>
            <a:r>
              <a:rPr lang="en-US" baseline="0" dirty="0"/>
              <a:t>In experiment, again these issues like sensor noise and converter ringing lead to a larger error between the measured and reference current, which is likely a contributing factor to the slightly reduced performance of the experimental system.</a:t>
            </a:r>
          </a:p>
        </p:txBody>
      </p:sp>
      <p:sp>
        <p:nvSpPr>
          <p:cNvPr id="4" name="Slide Number Placeholder 3"/>
          <p:cNvSpPr>
            <a:spLocks noGrp="1"/>
          </p:cNvSpPr>
          <p:nvPr>
            <p:ph type="sldNum" sz="quarter" idx="10"/>
          </p:nvPr>
        </p:nvSpPr>
        <p:spPr/>
        <p:txBody>
          <a:bodyPr/>
          <a:lstStyle/>
          <a:p>
            <a:fld id="{06AE13D6-D846-4090-8D63-A3FCDD4E7577}" type="slidenum">
              <a:rPr lang="en-US" smtClean="0"/>
              <a:t>21</a:t>
            </a:fld>
            <a:endParaRPr lang="en-US"/>
          </a:p>
        </p:txBody>
      </p:sp>
    </p:spTree>
    <p:extLst>
      <p:ext uri="{BB962C8B-B14F-4D97-AF65-F5344CB8AC3E}">
        <p14:creationId xmlns:p14="http://schemas.microsoft.com/office/powerpoint/2010/main" val="26295818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simulation I’ve been talking about so far models the full dynamics of the system, which is both the low frequency power oscillation + the high frequency converter switching dynamics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model is the most accurate representation of the system, but is also time consuming and computationally expensive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Instead, I am going to present a linearized model, which is going to capture the important low frequency dynamics of the system while omitting the high frequency dynamics, allowing it to run much faster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system can be used to easily resize the system- if you want to scale up the system and apply it to a large-scale turbine, the linearized model could be used to quickly try different inductive and capacitive components to find ones that are able to appropriately smooth power</a:t>
            </a:r>
          </a:p>
        </p:txBody>
      </p:sp>
      <p:sp>
        <p:nvSpPr>
          <p:cNvPr id="4" name="Slide Number Placeholder 3"/>
          <p:cNvSpPr>
            <a:spLocks noGrp="1"/>
          </p:cNvSpPr>
          <p:nvPr>
            <p:ph type="sldNum" sz="quarter" idx="5"/>
          </p:nvPr>
        </p:nvSpPr>
        <p:spPr/>
        <p:txBody>
          <a:bodyPr/>
          <a:lstStyle/>
          <a:p>
            <a:fld id="{06AE13D6-D846-4090-8D63-A3FCDD4E7577}" type="slidenum">
              <a:rPr lang="en-US" smtClean="0"/>
              <a:t>22</a:t>
            </a:fld>
            <a:endParaRPr lang="en-US"/>
          </a:p>
        </p:txBody>
      </p:sp>
    </p:spTree>
    <p:extLst>
      <p:ext uri="{BB962C8B-B14F-4D97-AF65-F5344CB8AC3E}">
        <p14:creationId xmlns:p14="http://schemas.microsoft.com/office/powerpoint/2010/main" val="300202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The goal here is to reduce this entire “plant” or physical circuit of inductors and capacitors, into a matrix of differential equations</a:t>
            </a:r>
          </a:p>
          <a:p>
            <a:endParaRPr lang="en-US" baseline="0" dirty="0"/>
          </a:p>
          <a:p>
            <a:pPr marL="171450" indent="-171450">
              <a:buFont typeface="Arial" panose="020B0604020202020204" pitchFamily="34" charset="0"/>
              <a:buChar char="•"/>
            </a:pPr>
            <a:r>
              <a:rPr lang="en-US" baseline="0" dirty="0"/>
              <a:t>The concept of linearizing a power converter feels a little counter </a:t>
            </a:r>
            <a:r>
              <a:rPr lang="en-US" baseline="0" dirty="0" err="1"/>
              <a:t>intutitive</a:t>
            </a:r>
            <a:r>
              <a:rPr lang="en-US" baseline="0" dirty="0"/>
              <a:t> to me, because switches are inherently non-linear, they’re either on or their off. </a:t>
            </a:r>
          </a:p>
          <a:p>
            <a:pPr marL="171450" indent="-171450">
              <a:buFont typeface="Arial" panose="020B0604020202020204" pitchFamily="34" charset="0"/>
              <a:buChar char="•"/>
            </a:pPr>
            <a:r>
              <a:rPr lang="en-US" baseline="0" dirty="0"/>
              <a:t>One way to break this down is by looking at the two states: Configuration A is when the top switch is on and the bottom switch is off, and Configuration B is the opposite, where the top switch is off and bottom switch is on</a:t>
            </a:r>
          </a:p>
          <a:p>
            <a:pPr marL="171450" indent="-171450">
              <a:buFont typeface="Arial" panose="020B0604020202020204" pitchFamily="34" charset="0"/>
              <a:buChar char="•"/>
            </a:pPr>
            <a:r>
              <a:rPr lang="en-US" baseline="0" dirty="0"/>
              <a:t>The state variables, or the dynamics that you care about, are inductor currents and capacitor voltages. </a:t>
            </a:r>
          </a:p>
          <a:p>
            <a:pPr marL="171450" indent="-171450">
              <a:buFont typeface="Arial" panose="020B0604020202020204" pitchFamily="34" charset="0"/>
              <a:buChar char="•"/>
            </a:pPr>
            <a:r>
              <a:rPr lang="en-US" baseline="0" dirty="0"/>
              <a:t>You can write a differential equation for each of these six state variables for each of the two configurations, using some basic electrical engineering laws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As an example, I’ve written the equation for the inductor L2 for each of the two states</a:t>
            </a:r>
          </a:p>
          <a:p>
            <a:pPr marL="171450" indent="-171450">
              <a:buFont typeface="Arial" panose="020B0604020202020204" pitchFamily="34" charset="0"/>
              <a:buChar char="•"/>
            </a:pPr>
            <a:r>
              <a:rPr lang="en-US" baseline="0" dirty="0"/>
              <a:t>But how are these states related? We know that the converter spends some percentage of time in Configuration A, and some time in Configuration B. This amount of time is dictated by the duty ratio. </a:t>
            </a:r>
          </a:p>
          <a:p>
            <a:pPr marL="171450" indent="-171450">
              <a:buFont typeface="Arial" panose="020B0604020202020204" pitchFamily="34" charset="0"/>
              <a:buChar char="•"/>
            </a:pPr>
            <a:r>
              <a:rPr lang="en-US" baseline="0" dirty="0"/>
              <a:t>So you can calculate an equation modeling the average dynamics of the inductor by multiplying all the terms in equation A by D, and all the terms in equation B by 1-D. This gives an equation modeling the average inductor current over an entire switch cycle.  </a:t>
            </a:r>
          </a:p>
        </p:txBody>
      </p:sp>
      <p:sp>
        <p:nvSpPr>
          <p:cNvPr id="4" name="Slide Number Placeholder 3"/>
          <p:cNvSpPr>
            <a:spLocks noGrp="1"/>
          </p:cNvSpPr>
          <p:nvPr>
            <p:ph type="sldNum" sz="quarter" idx="10"/>
          </p:nvPr>
        </p:nvSpPr>
        <p:spPr/>
        <p:txBody>
          <a:bodyPr/>
          <a:lstStyle/>
          <a:p>
            <a:fld id="{06AE13D6-D846-4090-8D63-A3FCDD4E7577}" type="slidenum">
              <a:rPr lang="en-US" smtClean="0"/>
              <a:t>23</a:t>
            </a:fld>
            <a:endParaRPr lang="en-US"/>
          </a:p>
        </p:txBody>
      </p:sp>
    </p:spTree>
    <p:extLst>
      <p:ext uri="{BB962C8B-B14F-4D97-AF65-F5344CB8AC3E}">
        <p14:creationId xmlns:p14="http://schemas.microsoft.com/office/powerpoint/2010/main" val="30887025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do this for all six</a:t>
            </a:r>
            <a:r>
              <a:rPr lang="en-US" baseline="0" dirty="0"/>
              <a:t> state variables, and come up with this matrix x dot. </a:t>
            </a:r>
          </a:p>
          <a:p>
            <a:pPr marL="171450" indent="-171450">
              <a:buFont typeface="Arial" panose="020B0604020202020204" pitchFamily="34" charset="0"/>
              <a:buChar char="•"/>
            </a:pPr>
            <a:r>
              <a:rPr lang="en-US" baseline="0" dirty="0"/>
              <a:t>The inputs, u, to the system are the input current and the duty cycle. These are things that are changing with time. </a:t>
            </a:r>
          </a:p>
          <a:p>
            <a:pPr marL="171450" indent="-171450">
              <a:buFont typeface="Arial" panose="020B0604020202020204" pitchFamily="34" charset="0"/>
              <a:buChar char="•"/>
            </a:pPr>
            <a:r>
              <a:rPr lang="en-US" baseline="0" dirty="0"/>
              <a:t>Now, you can put it into this standard form x dot = Ax + Bu</a:t>
            </a:r>
          </a:p>
          <a:p>
            <a:pPr marL="171450" indent="-171450">
              <a:buFont typeface="Arial" panose="020B0604020202020204" pitchFamily="34" charset="0"/>
              <a:buChar char="•"/>
            </a:pPr>
            <a:r>
              <a:rPr lang="en-US" baseline="0" dirty="0"/>
              <a:t>These matrices A and B are calculated by taken the Jacobian of this matrix x dot, with respect to the state variable and the system inputs. </a:t>
            </a:r>
          </a:p>
          <a:p>
            <a:pPr marL="171450" indent="-171450">
              <a:buFont typeface="Arial" panose="020B0604020202020204" pitchFamily="34" charset="0"/>
              <a:buChar char="•"/>
            </a:pPr>
            <a:r>
              <a:rPr lang="en-US" baseline="0" dirty="0"/>
              <a:t>X and U are the equilibrium points and initial conditions or of the system.</a:t>
            </a:r>
          </a:p>
          <a:p>
            <a:endParaRPr lang="en-US" baseline="0" dirty="0"/>
          </a:p>
          <a:p>
            <a:pPr marL="171450" indent="-171450">
              <a:buFont typeface="Arial" panose="020B0604020202020204" pitchFamily="34" charset="0"/>
              <a:buChar char="•"/>
            </a:pPr>
            <a:r>
              <a:rPr lang="en-US" baseline="0" dirty="0"/>
              <a:t>In our closed loop system, we essentially replace the physical converter with this set of equations. </a:t>
            </a:r>
          </a:p>
          <a:p>
            <a:pPr marL="171450" indent="-171450">
              <a:buFont typeface="Arial" panose="020B0604020202020204" pitchFamily="34" charset="0"/>
              <a:buChar char="•"/>
            </a:pPr>
            <a:r>
              <a:rPr lang="en-US" baseline="0" dirty="0"/>
              <a:t>Now we have a closed loop system using purely equations.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6AE13D6-D846-4090-8D63-A3FCDD4E7577}" type="slidenum">
              <a:rPr lang="en-US" smtClean="0"/>
              <a:t>24</a:t>
            </a:fld>
            <a:endParaRPr lang="en-US"/>
          </a:p>
        </p:txBody>
      </p:sp>
    </p:spTree>
    <p:extLst>
      <p:ext uri="{BB962C8B-B14F-4D97-AF65-F5344CB8AC3E}">
        <p14:creationId xmlns:p14="http://schemas.microsoft.com/office/powerpoint/2010/main" val="36123656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If we look at the power coming out of the system, we see that the state space model almost perfectly captures the dynamics of the system, it even captures the transient that occurs when PSS Part II switches 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The high frequency switching dynamics are not modeled by the linearized model, but these are filtered out in the real system anyway, so they end up not affecting the final result. This is why the linearized model works so well</a:t>
            </a:r>
          </a:p>
          <a:p>
            <a:endParaRPr lang="en-US"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What you end up with is this system which can be run at least 10x faster than the switched model but still captures all of the important dynamics that you care about. </a:t>
            </a:r>
          </a:p>
        </p:txBody>
      </p:sp>
      <p:sp>
        <p:nvSpPr>
          <p:cNvPr id="4" name="Slide Number Placeholder 3"/>
          <p:cNvSpPr>
            <a:spLocks noGrp="1"/>
          </p:cNvSpPr>
          <p:nvPr>
            <p:ph type="sldNum" sz="quarter" idx="10"/>
          </p:nvPr>
        </p:nvSpPr>
        <p:spPr/>
        <p:txBody>
          <a:bodyPr/>
          <a:lstStyle/>
          <a:p>
            <a:fld id="{06AE13D6-D846-4090-8D63-A3FCDD4E7577}" type="slidenum">
              <a:rPr lang="en-US" smtClean="0"/>
              <a:t>25</a:t>
            </a:fld>
            <a:endParaRPr lang="en-US"/>
          </a:p>
        </p:txBody>
      </p:sp>
    </p:spTree>
    <p:extLst>
      <p:ext uri="{BB962C8B-B14F-4D97-AF65-F5344CB8AC3E}">
        <p14:creationId xmlns:p14="http://schemas.microsoft.com/office/powerpoint/2010/main" val="32082234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Finally, we’re going to use this linearized model to quickly scale up the system such that it can be used for a full-scale turbine</a:t>
            </a:r>
          </a:p>
        </p:txBody>
      </p:sp>
      <p:sp>
        <p:nvSpPr>
          <p:cNvPr id="4" name="Slide Number Placeholder 3"/>
          <p:cNvSpPr>
            <a:spLocks noGrp="1"/>
          </p:cNvSpPr>
          <p:nvPr>
            <p:ph type="sldNum" sz="quarter" idx="5"/>
          </p:nvPr>
        </p:nvSpPr>
        <p:spPr/>
        <p:txBody>
          <a:bodyPr/>
          <a:lstStyle/>
          <a:p>
            <a:fld id="{06AE13D6-D846-4090-8D63-A3FCDD4E7577}" type="slidenum">
              <a:rPr lang="en-US" smtClean="0"/>
              <a:t>26</a:t>
            </a:fld>
            <a:endParaRPr lang="en-US"/>
          </a:p>
        </p:txBody>
      </p:sp>
    </p:spTree>
    <p:extLst>
      <p:ext uri="{BB962C8B-B14F-4D97-AF65-F5344CB8AC3E}">
        <p14:creationId xmlns:p14="http://schemas.microsoft.com/office/powerpoint/2010/main" val="1817458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now</a:t>
            </a:r>
            <a:r>
              <a:rPr lang="en-US" baseline="0" dirty="0"/>
              <a:t> we want to look at how they system performs for a full-size turbine. </a:t>
            </a:r>
          </a:p>
          <a:p>
            <a:pPr marL="171450" indent="-171450">
              <a:buFont typeface="Arial" panose="020B0604020202020204" pitchFamily="34" charset="0"/>
              <a:buChar char="•"/>
            </a:pPr>
            <a:r>
              <a:rPr lang="en-US" baseline="0" dirty="0"/>
              <a:t>To do this, we go back to this full generator-to-grid power collection scheme</a:t>
            </a:r>
          </a:p>
          <a:p>
            <a:pPr marL="171450" indent="-171450">
              <a:buFont typeface="Arial" panose="020B0604020202020204" pitchFamily="34" charset="0"/>
              <a:buChar char="•"/>
            </a:pPr>
            <a:r>
              <a:rPr lang="en-US" baseline="0" dirty="0"/>
              <a:t>The output power integrated with the grid has this awful peak to average ratio</a:t>
            </a:r>
          </a:p>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06AE13D6-D846-4090-8D63-A3FCDD4E7577}" type="slidenum">
              <a:rPr lang="en-US" smtClean="0"/>
              <a:t>27</a:t>
            </a:fld>
            <a:endParaRPr lang="en-US"/>
          </a:p>
        </p:txBody>
      </p:sp>
    </p:spTree>
    <p:extLst>
      <p:ext uri="{BB962C8B-B14F-4D97-AF65-F5344CB8AC3E}">
        <p14:creationId xmlns:p14="http://schemas.microsoft.com/office/powerpoint/2010/main" val="14044295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Then we’re add the scaled-up PSS to the DC bus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Now we simulated the system, and the final output power delivered to the grid is constant in time </a:t>
            </a:r>
          </a:p>
          <a:p>
            <a:pPr marL="171450" indent="-171450">
              <a:buFont typeface="Arial" panose="020B0604020202020204" pitchFamily="34" charset="0"/>
              <a:buChar char="•"/>
            </a:pPr>
            <a:r>
              <a:rPr lang="en-US" baseline="0" dirty="0"/>
              <a:t>The goal of this system is to allow the turbine geometry and control strategy to be designed with only to purpose of optimizing average output power; the amount of fluctuation this creates is not a concern because it can be handily dealt by placing this system on the back end of the device </a:t>
            </a:r>
          </a:p>
          <a:p>
            <a:pPr marL="171450" indent="-171450">
              <a:buFont typeface="Arial" panose="020B0604020202020204" pitchFamily="34" charset="0"/>
              <a:buChar char="•"/>
            </a:pPr>
            <a:r>
              <a:rPr lang="en-US" baseline="0" dirty="0"/>
              <a:t>The cost of the system, based on available off the shelf components, is just under $5000. This is one disadvantage of using supercapacitors, which is that they are very expensive. But, better than having completely useless power</a:t>
            </a:r>
          </a:p>
          <a:p>
            <a:pPr marL="171450" indent="-171450">
              <a:buFont typeface="Arial" panose="020B0604020202020204" pitchFamily="34" charset="0"/>
              <a:buChar char="•"/>
            </a:pPr>
            <a:r>
              <a:rPr lang="en-US" baseline="0" dirty="0"/>
              <a:t>The efficiency of the system is quite high, around 97%</a:t>
            </a:r>
          </a:p>
          <a:p>
            <a:pPr marL="171450" indent="-171450">
              <a:buFont typeface="Arial" panose="020B0604020202020204" pitchFamily="34" charset="0"/>
              <a:buChar char="•"/>
            </a:pPr>
            <a:r>
              <a:rPr lang="en-US" baseline="0" dirty="0"/>
              <a:t>Now you have this really nice, constant output power you could easily integrate with the grid or use to power another device</a:t>
            </a:r>
            <a:endParaRPr lang="en-US" dirty="0"/>
          </a:p>
        </p:txBody>
      </p:sp>
      <p:sp>
        <p:nvSpPr>
          <p:cNvPr id="4" name="Slide Number Placeholder 3"/>
          <p:cNvSpPr>
            <a:spLocks noGrp="1"/>
          </p:cNvSpPr>
          <p:nvPr>
            <p:ph type="sldNum" sz="quarter" idx="10"/>
          </p:nvPr>
        </p:nvSpPr>
        <p:spPr/>
        <p:txBody>
          <a:bodyPr/>
          <a:lstStyle/>
          <a:p>
            <a:fld id="{06AE13D6-D846-4090-8D63-A3FCDD4E7577}" type="slidenum">
              <a:rPr lang="en-US" smtClean="0"/>
              <a:t>28</a:t>
            </a:fld>
            <a:endParaRPr lang="en-US"/>
          </a:p>
        </p:txBody>
      </p:sp>
    </p:spTree>
    <p:extLst>
      <p:ext uri="{BB962C8B-B14F-4D97-AF65-F5344CB8AC3E}">
        <p14:creationId xmlns:p14="http://schemas.microsoft.com/office/powerpoint/2010/main" val="1973256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Lastly, I want to talk about some other applications, because although I’ve kind of outlined a very specific instance for which I’m using this power smoothing system (a cross-flow turbine utilizing intracycle control), I think the system could be used for some other applications as well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Short term power fluctuation is an issue encountered by other renewable energy industries</a:t>
            </a:r>
          </a:p>
          <a:p>
            <a:pPr marL="171450" indent="-171450">
              <a:buFont typeface="Arial" panose="020B0604020202020204" pitchFamily="34" charset="0"/>
              <a:buChar char="•"/>
            </a:pPr>
            <a:r>
              <a:rPr lang="en-US" baseline="0" dirty="0"/>
              <a:t>In the wind and marine energy industry, output power is the cube of wind speed, so turbulent gusts can cause huge power spikes</a:t>
            </a:r>
          </a:p>
          <a:p>
            <a:pPr marL="171450" indent="-171450">
              <a:buFont typeface="Arial" panose="020B0604020202020204" pitchFamily="34" charset="0"/>
              <a:buChar char="•"/>
            </a:pPr>
            <a:r>
              <a:rPr lang="en-US" baseline="0" dirty="0"/>
              <a:t>In the literature, I’ve seen similar systems to what I’ve described here used to smooth these power fluctuations from turbulence, but in general these fluctuations are much less severe than what we’re seeing from cross flow turbines</a:t>
            </a:r>
          </a:p>
          <a:p>
            <a:pPr marL="171450" indent="-171450">
              <a:buFont typeface="Arial" panose="020B0604020202020204" pitchFamily="34" charset="0"/>
              <a:buChar char="•"/>
            </a:pPr>
            <a:r>
              <a:rPr lang="en-US" baseline="0" dirty="0"/>
              <a:t>It might be interesting to see if such as system could be used to smooth power fluctuation from both fluctuation in mechanical power in cross flow turbines and from turbulence</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The other interesting one would be for wave energy converters, where power output varies as a function of wave height. This would have a slightly longer time scale (more like 10 seconds as opposed to 1 second), but I think the system could be re-sized and used for this application.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6AE13D6-D846-4090-8D63-A3FCDD4E7577}" type="slidenum">
              <a:rPr lang="en-US" smtClean="0"/>
              <a:t>29</a:t>
            </a:fld>
            <a:endParaRPr lang="en-US"/>
          </a:p>
        </p:txBody>
      </p:sp>
    </p:spTree>
    <p:extLst>
      <p:ext uri="{BB962C8B-B14F-4D97-AF65-F5344CB8AC3E}">
        <p14:creationId xmlns:p14="http://schemas.microsoft.com/office/powerpoint/2010/main" val="4207253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The major disadvantage to this design is that it causes the turbine to produce highly fluctuating instantaneous power within a single turbine rotation</a:t>
            </a:r>
          </a:p>
          <a:p>
            <a:pPr marL="171450" indent="-171450">
              <a:buFont typeface="Arial" panose="020B0604020202020204" pitchFamily="34" charset="0"/>
              <a:buChar char="•"/>
            </a:pPr>
            <a:r>
              <a:rPr lang="en-US" baseline="0" dirty="0"/>
              <a:t>This comes from the changing angle of attack on the turbine blades as it rotates</a:t>
            </a:r>
          </a:p>
          <a:p>
            <a:pPr marL="171450" indent="-171450">
              <a:buFont typeface="Arial" panose="020B0604020202020204" pitchFamily="34" charset="0"/>
              <a:buChar char="•"/>
            </a:pPr>
            <a:r>
              <a:rPr lang="en-US" baseline="0" dirty="0"/>
              <a:t>This instantaneous power can be characterized by very large peak power (15x larger than the average) and intermittent power draw, meaning that for part of the rotation the turbine is being motored </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Fluctuating power is problematic for electrical integration: for a large-scale grid, such power would be expensive and inefficient to transport, would not adhere to grid standards or regulations. Utility companies would not be interested in purchasing this power</a:t>
            </a:r>
          </a:p>
          <a:p>
            <a:pPr marL="171450" indent="-171450">
              <a:buFont typeface="Arial" panose="020B0604020202020204" pitchFamily="34" charset="0"/>
              <a:buChar char="•"/>
            </a:pPr>
            <a:r>
              <a:rPr lang="en-US" baseline="0" dirty="0"/>
              <a:t>This would be an even larger problem for micro grids, or remote communities that are isolated from utility scale infrastructure.</a:t>
            </a:r>
          </a:p>
          <a:p>
            <a:pPr marL="171450" indent="-171450">
              <a:buFont typeface="Arial" panose="020B0604020202020204" pitchFamily="34" charset="0"/>
              <a:buChar char="•"/>
            </a:pPr>
            <a:r>
              <a:rPr lang="en-US" baseline="0" dirty="0"/>
              <a:t>In these communities, marine energy is typically more economically viable because they have a much higher cost of energy to begin with, so we’re more likely to start deploying this technology in these regions.</a:t>
            </a:r>
          </a:p>
          <a:p>
            <a:pPr marL="171450" indent="-171450">
              <a:buFont typeface="Arial" panose="020B0604020202020204" pitchFamily="34" charset="0"/>
              <a:buChar char="•"/>
            </a:pPr>
            <a:r>
              <a:rPr lang="en-US" baseline="0" dirty="0"/>
              <a:t>However, micro grids are much smaller and therefore more susceptible to stability and reliability issues cause by fluctuating power resources. </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Conclusion- Great, we’re doing all these things to optimize total power from the turbine, but in doing so, we’ve created power that by itself, is pretty useless</a:t>
            </a:r>
          </a:p>
          <a:p>
            <a:pPr marL="171450" indent="-171450">
              <a:buFont typeface="Arial" panose="020B0604020202020204" pitchFamily="34" charset="0"/>
              <a:buChar char="•"/>
            </a:pPr>
            <a:r>
              <a:rPr lang="en-US" baseline="0" dirty="0"/>
              <a:t>Imagine if you were trying to turn on a light bulb or charge a battery with this power</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06AE13D6-D846-4090-8D63-A3FCDD4E7577}" type="slidenum">
              <a:rPr lang="en-US" smtClean="0"/>
              <a:t>3</a:t>
            </a:fld>
            <a:endParaRPr lang="en-US"/>
          </a:p>
        </p:txBody>
      </p:sp>
    </p:spTree>
    <p:extLst>
      <p:ext uri="{BB962C8B-B14F-4D97-AF65-F5344CB8AC3E}">
        <p14:creationId xmlns:p14="http://schemas.microsoft.com/office/powerpoint/2010/main" val="12913010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AE13D6-D846-4090-8D63-A3FCDD4E7577}" type="slidenum">
              <a:rPr lang="en-US" smtClean="0"/>
              <a:t>30</a:t>
            </a:fld>
            <a:endParaRPr lang="en-US"/>
          </a:p>
        </p:txBody>
      </p:sp>
    </p:spTree>
    <p:extLst>
      <p:ext uri="{BB962C8B-B14F-4D97-AF65-F5344CB8AC3E}">
        <p14:creationId xmlns:p14="http://schemas.microsoft.com/office/powerpoint/2010/main" val="26671552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Marine energy is expensive- how do we make it less expensive? </a:t>
            </a:r>
          </a:p>
          <a:p>
            <a:pPr marL="171450" indent="-171450">
              <a:buFont typeface="Arial" panose="020B0604020202020204" pitchFamily="34" charset="0"/>
              <a:buChar char="•"/>
            </a:pPr>
            <a:r>
              <a:rPr lang="en-US" baseline="0" dirty="0"/>
              <a:t>Increase the conversion efficiency, or the amount of power available in the flow that the turbine is able to extract</a:t>
            </a:r>
          </a:p>
          <a:p>
            <a:pPr marL="171450" indent="-171450">
              <a:buFont typeface="Arial" panose="020B0604020202020204" pitchFamily="34" charset="0"/>
              <a:buChar char="•"/>
            </a:pPr>
            <a:r>
              <a:rPr lang="en-US" baseline="0" dirty="0"/>
              <a:t>This is a major area of research in the lab, and there’s two main ways to do this: optimizing the design or geometry of the turbine, and optimizing how you’re controlling the turbine.</a:t>
            </a:r>
          </a:p>
          <a:p>
            <a:endParaRPr lang="en-US" baseline="0" dirty="0"/>
          </a:p>
          <a:p>
            <a:pPr marL="171450" indent="-171450">
              <a:buFont typeface="Arial" panose="020B0604020202020204" pitchFamily="34" charset="0"/>
              <a:buChar char="•"/>
            </a:pPr>
            <a:r>
              <a:rPr lang="en-US" baseline="0" dirty="0"/>
              <a:t>On the design side, studies have typically found that two-bladed turbines with straight blades have the highest efficiency.</a:t>
            </a:r>
          </a:p>
          <a:p>
            <a:endParaRPr lang="en-US" baseline="0" dirty="0"/>
          </a:p>
          <a:p>
            <a:pPr marL="171450" indent="-171450">
              <a:buFont typeface="Arial" panose="020B0604020202020204" pitchFamily="34" charset="0"/>
              <a:buChar char="•"/>
            </a:pPr>
            <a:r>
              <a:rPr lang="en-US" baseline="0" dirty="0"/>
              <a:t>On the control strategy side, constant velocity control is the most common, which regulates the turbine speed to maintain some optimal tip speed ratio based on the speed on the incoming flow</a:t>
            </a:r>
          </a:p>
          <a:p>
            <a:pPr marL="171450" indent="-171450">
              <a:buFont typeface="Arial" panose="020B0604020202020204" pitchFamily="34" charset="0"/>
              <a:buChar char="•"/>
            </a:pPr>
            <a:r>
              <a:rPr lang="en-US" baseline="0" dirty="0"/>
              <a:t>As the turbine is rotating, the angle of attack of the blades changes based on turbine angular position, which creates this angular-dependent hydrodynamic torque</a:t>
            </a:r>
          </a:p>
          <a:p>
            <a:pPr marL="171450" indent="-171450">
              <a:buFont typeface="Arial" panose="020B0604020202020204" pitchFamily="34" charset="0"/>
              <a:buChar char="•"/>
            </a:pPr>
            <a:r>
              <a:rPr lang="en-US" baseline="0" dirty="0"/>
              <a:t>Mechanical power is speed x torque, so this creates time-varying power</a:t>
            </a:r>
          </a:p>
          <a:p>
            <a:pPr marL="171450" indent="-171450">
              <a:buFont typeface="Arial" panose="020B0604020202020204" pitchFamily="34" charset="0"/>
              <a:buChar char="•"/>
            </a:pPr>
            <a:r>
              <a:rPr lang="en-US" baseline="0" dirty="0"/>
              <a:t>The frequency and magnitude of power oscillation is dependent on the number of blades. </a:t>
            </a:r>
          </a:p>
          <a:p>
            <a:pPr marL="171450" indent="-171450">
              <a:buFont typeface="Arial" panose="020B0604020202020204" pitchFamily="34" charset="0"/>
              <a:buChar char="•"/>
            </a:pPr>
            <a:r>
              <a:rPr lang="en-US" baseline="0" dirty="0"/>
              <a:t>This type of fluctuation in output power just isn’t really seen from axial turbines, so this problem is something kind of specific to cross-flow turbines. </a:t>
            </a:r>
          </a:p>
          <a:p>
            <a:r>
              <a:rPr lang="en-US" baseline="0" dirty="0"/>
              <a:t> </a:t>
            </a:r>
            <a:endParaRPr lang="en-US" dirty="0"/>
          </a:p>
        </p:txBody>
      </p:sp>
      <p:sp>
        <p:nvSpPr>
          <p:cNvPr id="4" name="Slide Number Placeholder 3"/>
          <p:cNvSpPr>
            <a:spLocks noGrp="1"/>
          </p:cNvSpPr>
          <p:nvPr>
            <p:ph type="sldNum" sz="quarter" idx="10"/>
          </p:nvPr>
        </p:nvSpPr>
        <p:spPr/>
        <p:txBody>
          <a:bodyPr/>
          <a:lstStyle/>
          <a:p>
            <a:fld id="{06AE13D6-D846-4090-8D63-A3FCDD4E7577}" type="slidenum">
              <a:rPr lang="en-US" smtClean="0"/>
              <a:t>32</a:t>
            </a:fld>
            <a:endParaRPr lang="en-US"/>
          </a:p>
        </p:txBody>
      </p:sp>
    </p:spTree>
    <p:extLst>
      <p:ext uri="{BB962C8B-B14F-4D97-AF65-F5344CB8AC3E}">
        <p14:creationId xmlns:p14="http://schemas.microsoft.com/office/powerpoint/2010/main" val="22681801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A more complicated control scheme is </a:t>
            </a:r>
            <a:r>
              <a:rPr lang="en-US" baseline="0" dirty="0" err="1"/>
              <a:t>intracycle</a:t>
            </a:r>
            <a:r>
              <a:rPr lang="en-US" baseline="0" dirty="0"/>
              <a:t> control</a:t>
            </a:r>
          </a:p>
          <a:p>
            <a:pPr marL="171450" indent="-171450">
              <a:buFont typeface="Arial" panose="020B0604020202020204" pitchFamily="34" charset="0"/>
              <a:buChar char="•"/>
            </a:pPr>
            <a:r>
              <a:rPr lang="en-US" baseline="0" dirty="0"/>
              <a:t>Instead of keeping speed constant with time, you vary it in the semi-sinusoidal </a:t>
            </a:r>
            <a:r>
              <a:rPr lang="en-US" baseline="0" dirty="0" err="1"/>
              <a:t>fasion</a:t>
            </a:r>
            <a:r>
              <a:rPr lang="en-US" baseline="0" dirty="0"/>
              <a:t> with in a single rotation</a:t>
            </a:r>
          </a:p>
          <a:p>
            <a:pPr marL="171450" indent="-171450">
              <a:buFont typeface="Arial" panose="020B0604020202020204" pitchFamily="34" charset="0"/>
              <a:buChar char="•"/>
            </a:pPr>
            <a:r>
              <a:rPr lang="en-US" baseline="0" dirty="0"/>
              <a:t>This can boost mechanical power efficiency by almost 60%, which is amazing</a:t>
            </a:r>
          </a:p>
          <a:p>
            <a:pPr marL="171450" indent="-171450">
              <a:buFont typeface="Arial" panose="020B0604020202020204" pitchFamily="34" charset="0"/>
              <a:buChar char="•"/>
            </a:pPr>
            <a:r>
              <a:rPr lang="en-US" baseline="0" dirty="0"/>
              <a:t>But, this has some downsides in terms of power quality</a:t>
            </a:r>
          </a:p>
          <a:p>
            <a:r>
              <a:rPr lang="en-US" baseline="0" dirty="0"/>
              <a:t> </a:t>
            </a:r>
            <a:endParaRPr lang="en-US" dirty="0"/>
          </a:p>
        </p:txBody>
      </p:sp>
      <p:sp>
        <p:nvSpPr>
          <p:cNvPr id="4" name="Slide Number Placeholder 3"/>
          <p:cNvSpPr>
            <a:spLocks noGrp="1"/>
          </p:cNvSpPr>
          <p:nvPr>
            <p:ph type="sldNum" sz="quarter" idx="10"/>
          </p:nvPr>
        </p:nvSpPr>
        <p:spPr/>
        <p:txBody>
          <a:bodyPr/>
          <a:lstStyle/>
          <a:p>
            <a:fld id="{06AE13D6-D846-4090-8D63-A3FCDD4E7577}" type="slidenum">
              <a:rPr lang="en-US" smtClean="0"/>
              <a:t>33</a:t>
            </a:fld>
            <a:endParaRPr lang="en-US"/>
          </a:p>
        </p:txBody>
      </p:sp>
    </p:spTree>
    <p:extLst>
      <p:ext uri="{BB962C8B-B14F-4D97-AF65-F5344CB8AC3E}">
        <p14:creationId xmlns:p14="http://schemas.microsoft.com/office/powerpoint/2010/main" val="3505209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For </a:t>
            </a:r>
            <a:r>
              <a:rPr lang="en-US" baseline="0" dirty="0" err="1"/>
              <a:t>intracycle</a:t>
            </a:r>
            <a:r>
              <a:rPr lang="en-US" baseline="0" dirty="0"/>
              <a:t> control, the problem just gets worse- peak power is 15x average power</a:t>
            </a:r>
          </a:p>
          <a:p>
            <a:pPr marL="171450" indent="-171450">
              <a:buFont typeface="Arial" panose="020B0604020202020204" pitchFamily="34" charset="0"/>
              <a:buChar char="•"/>
            </a:pPr>
            <a:r>
              <a:rPr lang="en-US" baseline="0" dirty="0"/>
              <a:t>This is almost certainly violating grid regulatory standards</a:t>
            </a:r>
          </a:p>
          <a:p>
            <a:pPr marL="171450" indent="-171450">
              <a:buFont typeface="Arial" panose="020B0604020202020204" pitchFamily="34" charset="0"/>
              <a:buChar char="•"/>
            </a:pPr>
            <a:r>
              <a:rPr lang="en-US" baseline="0" dirty="0"/>
              <a:t>The infrastructure used to connect the turbine to the grid, such as the inverter, transformer, and transmission lines, would have to be rated to these ridiculously high currents in comparison to the average power that the turbine is actually producing, which would make the system a lot more expensive and inefficient.</a:t>
            </a:r>
          </a:p>
          <a:p>
            <a:pPr marL="171450" indent="-171450">
              <a:buFont typeface="Arial" panose="020B0604020202020204" pitchFamily="34" charset="0"/>
              <a:buChar char="•"/>
            </a:pPr>
            <a:r>
              <a:rPr lang="en-US" baseline="0" dirty="0"/>
              <a:t>Utility companies aren’t going to want to buy this power</a:t>
            </a:r>
          </a:p>
          <a:p>
            <a:endParaRPr lang="en-US" baseline="0" dirty="0"/>
          </a:p>
          <a:p>
            <a:pPr marL="171450" indent="-171450">
              <a:buFont typeface="Arial" panose="020B0604020202020204" pitchFamily="34" charset="0"/>
              <a:buChar char="•"/>
            </a:pPr>
            <a:r>
              <a:rPr lang="en-US" baseline="0" dirty="0"/>
              <a:t>Turbine designs and control strategies that maximize average power output create instantaneous power that, on it’s own, is pretty useless</a:t>
            </a:r>
            <a:endParaRPr lang="en-US" dirty="0"/>
          </a:p>
        </p:txBody>
      </p:sp>
      <p:sp>
        <p:nvSpPr>
          <p:cNvPr id="4" name="Slide Number Placeholder 3"/>
          <p:cNvSpPr>
            <a:spLocks noGrp="1"/>
          </p:cNvSpPr>
          <p:nvPr>
            <p:ph type="sldNum" sz="quarter" idx="10"/>
          </p:nvPr>
        </p:nvSpPr>
        <p:spPr/>
        <p:txBody>
          <a:bodyPr/>
          <a:lstStyle/>
          <a:p>
            <a:fld id="{06AE13D6-D846-4090-8D63-A3FCDD4E7577}" type="slidenum">
              <a:rPr lang="en-US" smtClean="0"/>
              <a:t>34</a:t>
            </a:fld>
            <a:endParaRPr lang="en-US"/>
          </a:p>
        </p:txBody>
      </p:sp>
    </p:spTree>
    <p:extLst>
      <p:ext uri="{BB962C8B-B14F-4D97-AF65-F5344CB8AC3E}">
        <p14:creationId xmlns:p14="http://schemas.microsoft.com/office/powerpoint/2010/main" val="15100688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For </a:t>
            </a:r>
            <a:r>
              <a:rPr lang="en-US" baseline="0" dirty="0" err="1"/>
              <a:t>intracycle</a:t>
            </a:r>
            <a:r>
              <a:rPr lang="en-US" baseline="0" dirty="0"/>
              <a:t> control, the problem just gets worse- peak power is 15x average power</a:t>
            </a:r>
          </a:p>
          <a:p>
            <a:pPr marL="171450" indent="-171450">
              <a:buFont typeface="Arial" panose="020B0604020202020204" pitchFamily="34" charset="0"/>
              <a:buChar char="•"/>
            </a:pPr>
            <a:r>
              <a:rPr lang="en-US" baseline="0" dirty="0"/>
              <a:t>This is almost certainly violating grid regulatory standards</a:t>
            </a:r>
          </a:p>
          <a:p>
            <a:pPr marL="171450" indent="-171450">
              <a:buFont typeface="Arial" panose="020B0604020202020204" pitchFamily="34" charset="0"/>
              <a:buChar char="•"/>
            </a:pPr>
            <a:r>
              <a:rPr lang="en-US" baseline="0" dirty="0"/>
              <a:t>The infrastructure used to connect the turbine to the grid, such as the inverter, transformer, and transmission lines, would have to be rated to these ridiculously high currents in comparison to the average power that the turbine is actually producing, which would make the system a lot more expensive and inefficient.</a:t>
            </a:r>
          </a:p>
          <a:p>
            <a:pPr marL="171450" indent="-171450">
              <a:buFont typeface="Arial" panose="020B0604020202020204" pitchFamily="34" charset="0"/>
              <a:buChar char="•"/>
            </a:pPr>
            <a:r>
              <a:rPr lang="en-US" baseline="0" dirty="0"/>
              <a:t>Utility companies aren’t going to want to buy this power</a:t>
            </a:r>
          </a:p>
          <a:p>
            <a:endParaRPr lang="en-US" baseline="0" dirty="0"/>
          </a:p>
          <a:p>
            <a:pPr marL="171450" indent="-171450">
              <a:buFont typeface="Arial" panose="020B0604020202020204" pitchFamily="34" charset="0"/>
              <a:buChar char="•"/>
            </a:pPr>
            <a:r>
              <a:rPr lang="en-US" baseline="0" dirty="0"/>
              <a:t>Turbine designs and control strategies that maximize average power output create instantaneous power that, on it’s own, is pretty useless</a:t>
            </a:r>
            <a:endParaRPr lang="en-US" dirty="0"/>
          </a:p>
        </p:txBody>
      </p:sp>
      <p:sp>
        <p:nvSpPr>
          <p:cNvPr id="4" name="Slide Number Placeholder 3"/>
          <p:cNvSpPr>
            <a:spLocks noGrp="1"/>
          </p:cNvSpPr>
          <p:nvPr>
            <p:ph type="sldNum" sz="quarter" idx="10"/>
          </p:nvPr>
        </p:nvSpPr>
        <p:spPr/>
        <p:txBody>
          <a:bodyPr/>
          <a:lstStyle/>
          <a:p>
            <a:fld id="{06AE13D6-D846-4090-8D63-A3FCDD4E7577}" type="slidenum">
              <a:rPr lang="en-US" smtClean="0"/>
              <a:t>35</a:t>
            </a:fld>
            <a:endParaRPr lang="en-US"/>
          </a:p>
        </p:txBody>
      </p:sp>
    </p:spTree>
    <p:extLst>
      <p:ext uri="{BB962C8B-B14F-4D97-AF65-F5344CB8AC3E}">
        <p14:creationId xmlns:p14="http://schemas.microsoft.com/office/powerpoint/2010/main" val="2896822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do we know what this input current is, </a:t>
            </a:r>
            <a:r>
              <a:rPr lang="en-US" dirty="0" err="1"/>
              <a:t>Iturb</a:t>
            </a:r>
            <a:r>
              <a:rPr lang="en-US" dirty="0"/>
              <a:t>? Like I said, there’s not really a good way to measure this completely experimentally, so I had to kind of use this combination of experimental and simulation data. </a:t>
            </a:r>
          </a:p>
          <a:p>
            <a:endParaRPr lang="en-US" dirty="0"/>
          </a:p>
          <a:p>
            <a:pPr marL="171450" indent="-171450">
              <a:buFont typeface="Arial" panose="020B0604020202020204" pitchFamily="34" charset="0"/>
              <a:buChar char="•"/>
            </a:pPr>
            <a:r>
              <a:rPr lang="en-US" dirty="0"/>
              <a:t>We have turbine speed and time-varying hydrodynamic torque data from flume experiments, which we know is equal to the mechanical power of the turbine. </a:t>
            </a:r>
          </a:p>
          <a:p>
            <a:pPr marL="171450" indent="-171450">
              <a:buFont typeface="Arial" panose="020B0604020202020204" pitchFamily="34" charset="0"/>
              <a:buChar char="•"/>
            </a:pPr>
            <a:r>
              <a:rPr lang="en-US" dirty="0"/>
              <a:t>I took Rob’s power collection simulation and scaled down all the generator parameters to match a small-scale servomotor, then plugged in this experimental data as the input</a:t>
            </a:r>
          </a:p>
          <a:p>
            <a:pPr marL="171450" indent="-171450">
              <a:buFont typeface="Arial" panose="020B0604020202020204" pitchFamily="34" charset="0"/>
              <a:buChar char="•"/>
            </a:pPr>
            <a:r>
              <a:rPr lang="en-US" dirty="0"/>
              <a:t>From there I could measure the electrical current on the DC bus, which becomes this current source input into the emulated system. </a:t>
            </a:r>
          </a:p>
        </p:txBody>
      </p:sp>
      <p:sp>
        <p:nvSpPr>
          <p:cNvPr id="4" name="Slide Number Placeholder 3"/>
          <p:cNvSpPr>
            <a:spLocks noGrp="1"/>
          </p:cNvSpPr>
          <p:nvPr>
            <p:ph type="sldNum" sz="quarter" idx="5"/>
          </p:nvPr>
        </p:nvSpPr>
        <p:spPr/>
        <p:txBody>
          <a:bodyPr/>
          <a:lstStyle/>
          <a:p>
            <a:fld id="{06AE13D6-D846-4090-8D63-A3FCDD4E7577}" type="slidenum">
              <a:rPr lang="en-US" smtClean="0"/>
              <a:t>39</a:t>
            </a:fld>
            <a:endParaRPr lang="en-US"/>
          </a:p>
        </p:txBody>
      </p:sp>
    </p:spTree>
    <p:extLst>
      <p:ext uri="{BB962C8B-B14F-4D97-AF65-F5344CB8AC3E}">
        <p14:creationId xmlns:p14="http://schemas.microsoft.com/office/powerpoint/2010/main" val="28941008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a:t>
            </a:r>
            <a:r>
              <a:rPr lang="en-US" baseline="0" dirty="0"/>
              <a:t> resulting electrical power on the DC bus varies at the rate of turbine rotation, but also includes this really high frequency switching from the motor drive</a:t>
            </a:r>
            <a:endParaRPr lang="en-US" dirty="0"/>
          </a:p>
        </p:txBody>
      </p:sp>
      <p:sp>
        <p:nvSpPr>
          <p:cNvPr id="4" name="Slide Number Placeholder 3"/>
          <p:cNvSpPr>
            <a:spLocks noGrp="1"/>
          </p:cNvSpPr>
          <p:nvPr>
            <p:ph type="sldNum" sz="quarter" idx="5"/>
          </p:nvPr>
        </p:nvSpPr>
        <p:spPr/>
        <p:txBody>
          <a:bodyPr/>
          <a:lstStyle/>
          <a:p>
            <a:fld id="{06AE13D6-D846-4090-8D63-A3FCDD4E7577}" type="slidenum">
              <a:rPr lang="en-US" smtClean="0"/>
              <a:t>40</a:t>
            </a:fld>
            <a:endParaRPr lang="en-US"/>
          </a:p>
        </p:txBody>
      </p:sp>
    </p:spTree>
    <p:extLst>
      <p:ext uri="{BB962C8B-B14F-4D97-AF65-F5344CB8AC3E}">
        <p14:creationId xmlns:p14="http://schemas.microsoft.com/office/powerpoint/2010/main" val="12099871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Take a closer look at this DC bus current. So if we zoom in on it, we see it’s this highly fluctuating waveform, as I’ve mentioned before. </a:t>
            </a:r>
          </a:p>
          <a:p>
            <a:pPr marL="171450" indent="-171450">
              <a:buFont typeface="Arial" panose="020B0604020202020204" pitchFamily="34" charset="0"/>
              <a:buChar char="•"/>
            </a:pPr>
            <a:r>
              <a:rPr lang="en-US" dirty="0"/>
              <a:t>So how do I produce such a rapidly changing current? </a:t>
            </a:r>
          </a:p>
          <a:p>
            <a:pPr marL="171450" indent="-171450">
              <a:buFont typeface="Arial" panose="020B0604020202020204" pitchFamily="34" charset="0"/>
              <a:buChar char="•"/>
            </a:pPr>
            <a:r>
              <a:rPr lang="en-US" dirty="0"/>
              <a:t>I used an arbitrary function generator, which you can store up to 64,000 data points</a:t>
            </a:r>
          </a:p>
          <a:p>
            <a:pPr marL="171450" indent="-171450">
              <a:buFont typeface="Arial" panose="020B0604020202020204" pitchFamily="34" charset="0"/>
              <a:buChar char="•"/>
            </a:pPr>
            <a:r>
              <a:rPr lang="en-US" dirty="0"/>
              <a:t>However, this function generator outputs a voltage, not a current, and is also only able to output like half a Watt, not like 10 W which is what I need for the system</a:t>
            </a:r>
          </a:p>
          <a:p>
            <a:pPr marL="171450" indent="-171450">
              <a:buFont typeface="Arial" panose="020B0604020202020204" pitchFamily="34" charset="0"/>
              <a:buChar char="•"/>
            </a:pPr>
            <a:r>
              <a:rPr lang="en-US" dirty="0"/>
              <a:t>So I used a high power operational amplifier</a:t>
            </a:r>
            <a:r>
              <a:rPr lang="en-US" baseline="0" dirty="0"/>
              <a:t> to</a:t>
            </a:r>
            <a:r>
              <a:rPr lang="en-US" dirty="0"/>
              <a:t> amplify this signal and a constant voltage to output this high power voltage, which is used along with this circuit equivalent to produce the correct</a:t>
            </a:r>
            <a:r>
              <a:rPr lang="en-US" baseline="0" dirty="0"/>
              <a:t> </a:t>
            </a:r>
            <a:r>
              <a:rPr lang="en-US" dirty="0" err="1"/>
              <a:t>nput</a:t>
            </a:r>
            <a:r>
              <a:rPr lang="en-US" dirty="0"/>
              <a:t> current, </a:t>
            </a:r>
            <a:r>
              <a:rPr lang="en-US" dirty="0" err="1"/>
              <a:t>Iturb</a:t>
            </a:r>
            <a:endParaRPr lang="en-US" dirty="0"/>
          </a:p>
          <a:p>
            <a:pPr marL="171450" indent="-171450">
              <a:buFont typeface="Arial" panose="020B0604020202020204" pitchFamily="34" charset="0"/>
              <a:buChar char="•"/>
            </a:pPr>
            <a:r>
              <a:rPr lang="en-US" dirty="0"/>
              <a:t>This input current is achieved through a combination of an arbitrary function generator and a high power operational amplifier</a:t>
            </a:r>
          </a:p>
        </p:txBody>
      </p:sp>
      <p:sp>
        <p:nvSpPr>
          <p:cNvPr id="4" name="Slide Number Placeholder 3"/>
          <p:cNvSpPr>
            <a:spLocks noGrp="1"/>
          </p:cNvSpPr>
          <p:nvPr>
            <p:ph type="sldNum" sz="quarter" idx="10"/>
          </p:nvPr>
        </p:nvSpPr>
        <p:spPr/>
        <p:txBody>
          <a:bodyPr/>
          <a:lstStyle/>
          <a:p>
            <a:fld id="{06AE13D6-D846-4090-8D63-A3FCDD4E7577}" type="slidenum">
              <a:rPr lang="en-US" smtClean="0"/>
              <a:t>41</a:t>
            </a:fld>
            <a:endParaRPr lang="en-US"/>
          </a:p>
        </p:txBody>
      </p:sp>
    </p:spTree>
    <p:extLst>
      <p:ext uri="{BB962C8B-B14F-4D97-AF65-F5344CB8AC3E}">
        <p14:creationId xmlns:p14="http://schemas.microsoft.com/office/powerpoint/2010/main" val="1955081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next metric is looking at how well does the system actually smooth power</a:t>
            </a:r>
          </a:p>
          <a:p>
            <a:pPr marL="171450" indent="-171450">
              <a:buFont typeface="Arial" panose="020B0604020202020204" pitchFamily="34" charset="0"/>
              <a:buChar char="•"/>
            </a:pPr>
            <a:r>
              <a:rPr lang="en-US" dirty="0"/>
              <a:t>The main metric I’m using here is root means</a:t>
            </a:r>
            <a:r>
              <a:rPr lang="en-US" baseline="0" dirty="0"/>
              <a:t> square, essentially the amount of variance away from the average</a:t>
            </a:r>
          </a:p>
          <a:p>
            <a:pPr marL="171450" indent="-171450">
              <a:buFont typeface="Arial" panose="020B0604020202020204" pitchFamily="34" charset="0"/>
              <a:buChar char="•"/>
            </a:pPr>
            <a:r>
              <a:rPr lang="en-US" baseline="0" dirty="0"/>
              <a:t>We can easily do this in the time domain using this equation, which I’m sure looks pretty familiar</a:t>
            </a:r>
          </a:p>
          <a:p>
            <a:pPr marL="171450" indent="-171450">
              <a:buFont typeface="Arial" panose="020B0604020202020204" pitchFamily="34" charset="0"/>
              <a:buChar char="•"/>
            </a:pPr>
            <a:r>
              <a:rPr lang="en-US" baseline="0" dirty="0"/>
              <a:t>So if we compare input and output power, both simulation and experiment show over a 98% decrease in the amount of oscillating power</a:t>
            </a:r>
          </a:p>
          <a:p>
            <a:pPr marL="171450" indent="-171450">
              <a:buFont typeface="Arial" panose="020B0604020202020204" pitchFamily="34" charset="0"/>
              <a:buChar char="•"/>
            </a:pPr>
            <a:r>
              <a:rPr lang="en-US" baseline="0" dirty="0"/>
              <a:t>The experimental system is about an order of magnitude worse as compared to the simulation.</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As we mentioned earlier, this difference is caused by high frequency switching noise in the experiment. </a:t>
            </a:r>
          </a:p>
          <a:p>
            <a:pPr marL="171450" indent="-171450">
              <a:buFont typeface="Arial" panose="020B0604020202020204" pitchFamily="34" charset="0"/>
              <a:buChar char="•"/>
            </a:pPr>
            <a:r>
              <a:rPr lang="en-US" baseline="0" dirty="0"/>
              <a:t>But, the point of the PSS, and what we care about, is how well it removes low frequency power oscillations at the rotational rate of the turbine</a:t>
            </a:r>
          </a:p>
          <a:p>
            <a:pPr marL="171450" indent="-171450">
              <a:buFont typeface="Arial" panose="020B0604020202020204" pitchFamily="34" charset="0"/>
              <a:buChar char="•"/>
            </a:pPr>
            <a:r>
              <a:rPr lang="en-US" baseline="0" dirty="0"/>
              <a:t>To do that, look at things in the frequency domain, which we can do using an FFT</a:t>
            </a:r>
          </a:p>
          <a:p>
            <a:pPr marL="171450" indent="-171450">
              <a:buFont typeface="Arial" panose="020B0604020202020204" pitchFamily="34" charset="0"/>
              <a:buChar char="•"/>
            </a:pPr>
            <a:r>
              <a:rPr lang="en-US" baseline="0" dirty="0"/>
              <a:t>I’m using a specific kind of frequency analysis called a </a:t>
            </a:r>
            <a:r>
              <a:rPr lang="en-US" baseline="0" dirty="0" err="1"/>
              <a:t>periodogram</a:t>
            </a:r>
            <a:r>
              <a:rPr lang="en-US" baseline="0" dirty="0"/>
              <a:t>, which is a way at looking at signal power at a given frequency. This is computed by squaring a single sided fast </a:t>
            </a:r>
            <a:r>
              <a:rPr lang="en-US" baseline="0" dirty="0" err="1"/>
              <a:t>fourier</a:t>
            </a:r>
            <a:r>
              <a:rPr lang="en-US" baseline="0" dirty="0"/>
              <a:t> transform, then normalizing by the number of data points in the time series.</a:t>
            </a:r>
          </a:p>
          <a:p>
            <a:endParaRPr lang="en-US" baseline="0" dirty="0"/>
          </a:p>
          <a:p>
            <a:pPr marL="171450" indent="-171450">
              <a:buFont typeface="Arial" panose="020B0604020202020204" pitchFamily="34" charset="0"/>
              <a:buChar char="•"/>
            </a:pPr>
            <a:r>
              <a:rPr lang="en-US" baseline="0" dirty="0"/>
              <a:t>You can calculate the root means square of a signal over a specified number of frequencies by summing the period gram across the range of frequencies of in interest, </a:t>
            </a:r>
          </a:p>
          <a:p>
            <a:pPr marL="171450" indent="-171450">
              <a:buFont typeface="Arial" panose="020B0604020202020204" pitchFamily="34" charset="0"/>
              <a:buChar char="•"/>
            </a:pPr>
            <a:r>
              <a:rPr lang="en-US" baseline="0" dirty="0"/>
              <a:t>If you do this across the entire range of frequencies, you calculate back the same exact value you get from this equation. </a:t>
            </a:r>
          </a:p>
          <a:p>
            <a:pPr marL="171450" indent="-171450">
              <a:buFont typeface="Arial" panose="020B0604020202020204" pitchFamily="34" charset="0"/>
              <a:buChar char="•"/>
            </a:pPr>
            <a:r>
              <a:rPr lang="en-US" baseline="0" dirty="0"/>
              <a:t>But here, we only want to look at low frequency oscillations, so we only look at the period gram from 0 to 100 Hz. </a:t>
            </a:r>
          </a:p>
          <a:p>
            <a:pPr marL="171450" indent="-171450">
              <a:buFont typeface="Arial" panose="020B0604020202020204" pitchFamily="34" charset="0"/>
              <a:buChar char="•"/>
            </a:pPr>
            <a:r>
              <a:rPr lang="en-US" baseline="0" dirty="0"/>
              <a:t>From the </a:t>
            </a:r>
            <a:r>
              <a:rPr lang="en-US" baseline="0" dirty="0" err="1"/>
              <a:t>periodogram</a:t>
            </a:r>
            <a:r>
              <a:rPr lang="en-US" baseline="0" dirty="0"/>
              <a:t>, we see that most of the “power” of the signal is concentrated at the blade pass frequency and its harmonics, which we would expect. Introducing PSS Part II has this obvious effect of reducing the amount of signal power at those frequencies.</a:t>
            </a:r>
          </a:p>
          <a:p>
            <a:endParaRPr lang="en-US" baseline="0" dirty="0"/>
          </a:p>
          <a:p>
            <a:pPr marL="171450" indent="-171450">
              <a:buFont typeface="Arial" panose="020B0604020202020204" pitchFamily="34" charset="0"/>
              <a:buChar char="•"/>
            </a:pPr>
            <a:r>
              <a:rPr lang="en-US" baseline="0" dirty="0"/>
              <a:t>If we calculate RMS at just across low frequencies, we see that the simulation and experiment start to look a lot more similar. </a:t>
            </a:r>
          </a:p>
          <a:p>
            <a:pPr marL="171450" indent="-171450">
              <a:buFont typeface="Arial" panose="020B0604020202020204" pitchFamily="34" charset="0"/>
              <a:buChar char="•"/>
            </a:pPr>
            <a:r>
              <a:rPr lang="en-US" baseline="0" dirty="0"/>
              <a:t>The experiment still performs worse than the simulation, but only by a factor of like 3 or 4. So in terms of removing low frequencies power oscillations, which is what we really care about, the experiment performs decently well. </a:t>
            </a:r>
          </a:p>
          <a:p>
            <a:pPr marL="171450" indent="-171450">
              <a:buFont typeface="Arial" panose="020B0604020202020204" pitchFamily="34" charset="0"/>
              <a:buChar char="•"/>
            </a:pPr>
            <a:r>
              <a:rPr lang="en-US" baseline="0" dirty="0"/>
              <a:t>The high frequency stuff, sensor noise and switch node ringing, </a:t>
            </a:r>
            <a:r>
              <a:rPr lang="en-US" baseline="0" dirty="0" err="1"/>
              <a:t>etc</a:t>
            </a:r>
            <a:r>
              <a:rPr lang="en-US" baseline="0" dirty="0"/>
              <a:t> is an artifact of implementing such a small scale system on a </a:t>
            </a:r>
            <a:r>
              <a:rPr lang="en-US" baseline="0" dirty="0" err="1"/>
              <a:t>protoboard</a:t>
            </a:r>
            <a:r>
              <a:rPr lang="en-US" baseline="0" dirty="0"/>
              <a:t>. I think if you were to build a larger scale system using a printed circuit board or some better circuit design practices you could mitigate a lot of these issues.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6AE13D6-D846-4090-8D63-A3FCDD4E7577}" type="slidenum">
              <a:rPr lang="en-US" smtClean="0"/>
              <a:t>45</a:t>
            </a:fld>
            <a:endParaRPr lang="en-US"/>
          </a:p>
        </p:txBody>
      </p:sp>
    </p:spTree>
    <p:extLst>
      <p:ext uri="{BB962C8B-B14F-4D97-AF65-F5344CB8AC3E}">
        <p14:creationId xmlns:p14="http://schemas.microsoft.com/office/powerpoint/2010/main" val="16893698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How does this linearized</a:t>
            </a:r>
            <a:r>
              <a:rPr lang="en-US" baseline="0" dirty="0"/>
              <a:t> </a:t>
            </a:r>
            <a:r>
              <a:rPr lang="en-US" dirty="0"/>
              <a:t> compare</a:t>
            </a:r>
            <a:r>
              <a:rPr lang="en-US" baseline="0" dirty="0"/>
              <a:t> to the full switched model? Again it actually does surprisingly well. </a:t>
            </a:r>
          </a:p>
          <a:p>
            <a:pPr marL="171450" indent="-171450">
              <a:buFont typeface="Arial" panose="020B0604020202020204" pitchFamily="34" charset="0"/>
              <a:buChar char="•"/>
            </a:pPr>
            <a:r>
              <a:rPr lang="en-US" baseline="0" dirty="0"/>
              <a:t>If we look at the power coming out of the system, we see that the state space model almost perfectly captures the dynamics of the system, it even captures the transient that occurs when PSS Part II switches on. I think this is actually pretty impressive.</a:t>
            </a:r>
          </a:p>
          <a:p>
            <a:endParaRPr lang="en-US" baseline="0" dirty="0"/>
          </a:p>
          <a:p>
            <a:pPr marL="171450" indent="-171450">
              <a:buFont typeface="Arial" panose="020B0604020202020204" pitchFamily="34" charset="0"/>
              <a:buChar char="•"/>
            </a:pPr>
            <a:r>
              <a:rPr lang="en-US" baseline="0" dirty="0"/>
              <a:t>The only real difference between the two models is the current through the inductor. For the switched model, the inductor includes this ripple current that happens at the frequency of the converter. </a:t>
            </a:r>
          </a:p>
          <a:p>
            <a:pPr marL="171450" indent="-171450">
              <a:buFont typeface="Arial" panose="020B0604020202020204" pitchFamily="34" charset="0"/>
              <a:buChar char="•"/>
            </a:pPr>
            <a:r>
              <a:rPr lang="en-US" baseline="0" dirty="0"/>
              <a:t>The linearized model only calculates the average switch cycle averaged inductor current. </a:t>
            </a:r>
          </a:p>
          <a:p>
            <a:pPr marL="171450" indent="-171450">
              <a:buFont typeface="Arial" panose="020B0604020202020204" pitchFamily="34" charset="0"/>
              <a:buChar char="•"/>
            </a:pPr>
            <a:r>
              <a:rPr lang="en-US" baseline="0" dirty="0"/>
              <a:t>But remember, even in this full switched model, we don’t actually care about this ripple current. We’re purposefully sampling this waveform at it’s average value anyway, because we know the dynamics at this high frequency doesn’t matter. This is why the output of the two systems are basically the same</a:t>
            </a:r>
          </a:p>
          <a:p>
            <a:endParaRPr lang="en-US"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What you end up with is this system which can be run at least 10x faster than the switched model but still captures all of the important dynamics that you care about.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This is a really great place to start if you are resizing the system for a new application, so you can quickly trial and error some of the component values and controller parameters to make sure they are sized to appropriately smooth the incoming current. </a:t>
            </a:r>
            <a:endParaRPr lang="en-US" dirty="0"/>
          </a:p>
        </p:txBody>
      </p:sp>
      <p:sp>
        <p:nvSpPr>
          <p:cNvPr id="4" name="Slide Number Placeholder 3"/>
          <p:cNvSpPr>
            <a:spLocks noGrp="1"/>
          </p:cNvSpPr>
          <p:nvPr>
            <p:ph type="sldNum" sz="quarter" idx="10"/>
          </p:nvPr>
        </p:nvSpPr>
        <p:spPr/>
        <p:txBody>
          <a:bodyPr/>
          <a:lstStyle/>
          <a:p>
            <a:fld id="{06AE13D6-D846-4090-8D63-A3FCDD4E7577}" type="slidenum">
              <a:rPr lang="en-US" smtClean="0"/>
              <a:t>46</a:t>
            </a:fld>
            <a:endParaRPr lang="en-US"/>
          </a:p>
        </p:txBody>
      </p:sp>
    </p:spTree>
    <p:extLst>
      <p:ext uri="{BB962C8B-B14F-4D97-AF65-F5344CB8AC3E}">
        <p14:creationId xmlns:p14="http://schemas.microsoft.com/office/powerpoint/2010/main" val="2986429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purpose of this</a:t>
            </a:r>
            <a:r>
              <a:rPr lang="en-US" baseline="0" dirty="0"/>
              <a:t> project is to take this highly fluctuating power, and design a system that will smooth it to a constant level</a:t>
            </a:r>
          </a:p>
          <a:p>
            <a:pPr marL="171450" indent="-171450">
              <a:buFont typeface="Arial" panose="020B0604020202020204" pitchFamily="34" charset="0"/>
              <a:buChar char="•"/>
            </a:pPr>
            <a:r>
              <a:rPr lang="en-US" baseline="0" dirty="0"/>
              <a:t>The system will output power that could easily be electrically integrated with a power grid or used to power another device</a:t>
            </a:r>
          </a:p>
          <a:p>
            <a:pPr marL="171450" indent="-171450">
              <a:buFont typeface="Arial" panose="020B0604020202020204" pitchFamily="34" charset="0"/>
              <a:buChar char="•"/>
            </a:pPr>
            <a:r>
              <a:rPr lang="en-US" baseline="0" dirty="0"/>
              <a:t>Referred to power smoothing system (or PSS)</a:t>
            </a:r>
          </a:p>
          <a:p>
            <a:pPr marL="171450" indent="-171450">
              <a:buFont typeface="Arial" panose="020B0604020202020204" pitchFamily="34" charset="0"/>
              <a:buChar char="•"/>
            </a:pPr>
            <a:r>
              <a:rPr lang="en-US" baseline="0" dirty="0"/>
              <a:t>Short term power fluctuation is a known issue for other types of renewable energy, so this kind of system is nothing new</a:t>
            </a:r>
          </a:p>
          <a:p>
            <a:pPr marL="171450" indent="-171450">
              <a:buFont typeface="Arial" panose="020B0604020202020204" pitchFamily="34" charset="0"/>
              <a:buChar char="•"/>
            </a:pPr>
            <a:r>
              <a:rPr lang="en-US" baseline="0" dirty="0"/>
              <a:t>But what I’m showing here is a really aggressive and extreme example of short term power fluctuation specific to the very complex hydrodynamics associated with cross flow turbines, as compared to axial flow wind turbines, which produce pretty constant output power in time</a:t>
            </a:r>
          </a:p>
          <a:p>
            <a:endParaRPr lang="en-US" dirty="0"/>
          </a:p>
        </p:txBody>
      </p:sp>
      <p:sp>
        <p:nvSpPr>
          <p:cNvPr id="4" name="Slide Number Placeholder 3"/>
          <p:cNvSpPr>
            <a:spLocks noGrp="1"/>
          </p:cNvSpPr>
          <p:nvPr>
            <p:ph type="sldNum" sz="quarter" idx="10"/>
          </p:nvPr>
        </p:nvSpPr>
        <p:spPr/>
        <p:txBody>
          <a:bodyPr/>
          <a:lstStyle/>
          <a:p>
            <a:fld id="{06AE13D6-D846-4090-8D63-A3FCDD4E7577}" type="slidenum">
              <a:rPr lang="en-US" smtClean="0"/>
              <a:t>4</a:t>
            </a:fld>
            <a:endParaRPr lang="en-US"/>
          </a:p>
        </p:txBody>
      </p:sp>
    </p:spTree>
    <p:extLst>
      <p:ext uri="{BB962C8B-B14F-4D97-AF65-F5344CB8AC3E}">
        <p14:creationId xmlns:p14="http://schemas.microsoft.com/office/powerpoint/2010/main" val="38765331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When we add in PSS Part I, in this case I’ve sized these components such that they are actually doing a decent amount of energy storage, as we can see by the peak to average ratio being significantly reduced</a:t>
            </a:r>
          </a:p>
        </p:txBody>
      </p:sp>
      <p:sp>
        <p:nvSpPr>
          <p:cNvPr id="4" name="Slide Number Placeholder 3"/>
          <p:cNvSpPr>
            <a:spLocks noGrp="1"/>
          </p:cNvSpPr>
          <p:nvPr>
            <p:ph type="sldNum" sz="quarter" idx="10"/>
          </p:nvPr>
        </p:nvSpPr>
        <p:spPr/>
        <p:txBody>
          <a:bodyPr/>
          <a:lstStyle/>
          <a:p>
            <a:fld id="{06AE13D6-D846-4090-8D63-A3FCDD4E7577}" type="slidenum">
              <a:rPr lang="en-US" smtClean="0"/>
              <a:t>47</a:t>
            </a:fld>
            <a:endParaRPr lang="en-US"/>
          </a:p>
        </p:txBody>
      </p:sp>
    </p:spTree>
    <p:extLst>
      <p:ext uri="{BB962C8B-B14F-4D97-AF65-F5344CB8AC3E}">
        <p14:creationId xmlns:p14="http://schemas.microsoft.com/office/powerpoint/2010/main" val="9760756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single</a:t>
            </a:r>
            <a:r>
              <a:rPr lang="en-US" baseline="0" dirty="0"/>
              <a:t> turbine system is kind of a worst case scenario of raw power that you would see from a turbine. </a:t>
            </a:r>
          </a:p>
          <a:p>
            <a:pPr marL="171450" indent="-171450">
              <a:buFont typeface="Arial" panose="020B0604020202020204" pitchFamily="34" charset="0"/>
              <a:buChar char="•"/>
            </a:pPr>
            <a:r>
              <a:rPr lang="en-US" baseline="0" dirty="0"/>
              <a:t>However, if you combine two turbines on the DC bus, and operate them both synchronously using </a:t>
            </a:r>
            <a:r>
              <a:rPr lang="en-US" baseline="0" dirty="0" err="1"/>
              <a:t>intracycle</a:t>
            </a:r>
            <a:r>
              <a:rPr lang="en-US" baseline="0" dirty="0"/>
              <a:t> control, you can actually improve the efficiency of the entire water-to-wire system. </a:t>
            </a:r>
          </a:p>
          <a:p>
            <a:pPr marL="171450" indent="-171450">
              <a:buFont typeface="Arial" panose="020B0604020202020204" pitchFamily="34" charset="0"/>
              <a:buChar char="•"/>
            </a:pPr>
            <a:r>
              <a:rPr lang="en-US" baseline="0" dirty="0"/>
              <a:t>The reason for this is that you have much lower peak currents traveling through this inverter and transformer, which means that you have lower power losses. </a:t>
            </a:r>
          </a:p>
          <a:p>
            <a:endParaRPr lang="en-US" baseline="0" dirty="0"/>
          </a:p>
        </p:txBody>
      </p:sp>
      <p:sp>
        <p:nvSpPr>
          <p:cNvPr id="4" name="Slide Number Placeholder 3"/>
          <p:cNvSpPr>
            <a:spLocks noGrp="1"/>
          </p:cNvSpPr>
          <p:nvPr>
            <p:ph type="sldNum" sz="quarter" idx="10"/>
          </p:nvPr>
        </p:nvSpPr>
        <p:spPr/>
        <p:txBody>
          <a:bodyPr/>
          <a:lstStyle/>
          <a:p>
            <a:fld id="{06AE13D6-D846-4090-8D63-A3FCDD4E7577}" type="slidenum">
              <a:rPr lang="en-US" smtClean="0"/>
              <a:t>48</a:t>
            </a:fld>
            <a:endParaRPr lang="en-US"/>
          </a:p>
        </p:txBody>
      </p:sp>
    </p:spTree>
    <p:extLst>
      <p:ext uri="{BB962C8B-B14F-4D97-AF65-F5344CB8AC3E}">
        <p14:creationId xmlns:p14="http://schemas.microsoft.com/office/powerpoint/2010/main" val="24616974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So, I wanted to look at how the PSS performs for this system</a:t>
            </a:r>
          </a:p>
          <a:p>
            <a:pPr marL="171450" indent="-171450">
              <a:buFont typeface="Arial" panose="020B0604020202020204" pitchFamily="34" charset="0"/>
              <a:buChar char="•"/>
            </a:pPr>
            <a:r>
              <a:rPr lang="en-US" baseline="0" dirty="0"/>
              <a:t>For this simulation, two half-sized turbines were used, to keep the total power in the system the same</a:t>
            </a:r>
          </a:p>
          <a:p>
            <a:pPr marL="171450" indent="-171450">
              <a:buFont typeface="Arial" panose="020B0604020202020204" pitchFamily="34" charset="0"/>
              <a:buChar char="•"/>
            </a:pPr>
            <a:r>
              <a:rPr lang="en-US" baseline="0" dirty="0"/>
              <a:t>I also kept all of the components and controller parameters the same to give a more apples to apples comparison, but the lower peak currents from this double turbine system suggests that you could likely downsize some of these components, which would reduce the overall size and cost of the system as well as resistance losses. </a:t>
            </a:r>
          </a:p>
          <a:p>
            <a:pPr marL="171450" indent="-171450">
              <a:buFont typeface="Arial" panose="020B0604020202020204" pitchFamily="34" charset="0"/>
              <a:buChar char="•"/>
            </a:pPr>
            <a:r>
              <a:rPr lang="en-US" baseline="0" dirty="0"/>
              <a:t>Overall we see a slight improvement in the output power quality as well as an improvement in the efficiency of the PSS for the double turbine case</a:t>
            </a:r>
          </a:p>
          <a:p>
            <a:pPr marL="171450" indent="-171450">
              <a:buFont typeface="Arial" panose="020B0604020202020204" pitchFamily="34" charset="0"/>
              <a:buChar char="•"/>
            </a:pPr>
            <a:r>
              <a:rPr lang="en-US" baseline="0" dirty="0"/>
              <a:t>This improvement in efficiency comes from the lower peak currents in the system- we know that power losses occur from the internal series resistances of the components in the system, and are equal to I^2*R. So lower currents means lower losses and higher efficiency</a:t>
            </a:r>
          </a:p>
          <a:p>
            <a:endParaRPr lang="en-US" baseline="0" dirty="0"/>
          </a:p>
        </p:txBody>
      </p:sp>
      <p:sp>
        <p:nvSpPr>
          <p:cNvPr id="4" name="Slide Number Placeholder 3"/>
          <p:cNvSpPr>
            <a:spLocks noGrp="1"/>
          </p:cNvSpPr>
          <p:nvPr>
            <p:ph type="sldNum" sz="quarter" idx="10"/>
          </p:nvPr>
        </p:nvSpPr>
        <p:spPr/>
        <p:txBody>
          <a:bodyPr/>
          <a:lstStyle/>
          <a:p>
            <a:fld id="{06AE13D6-D846-4090-8D63-A3FCDD4E7577}" type="slidenum">
              <a:rPr lang="en-US" smtClean="0"/>
              <a:t>49</a:t>
            </a:fld>
            <a:endParaRPr lang="en-US"/>
          </a:p>
        </p:txBody>
      </p:sp>
    </p:spTree>
    <p:extLst>
      <p:ext uri="{BB962C8B-B14F-4D97-AF65-F5344CB8AC3E}">
        <p14:creationId xmlns:p14="http://schemas.microsoft.com/office/powerpoint/2010/main" val="23437129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Why is there</a:t>
            </a:r>
            <a:r>
              <a:rPr lang="en-US" baseline="0" dirty="0"/>
              <a:t> an improvement in the double turbine case?</a:t>
            </a:r>
          </a:p>
          <a:p>
            <a:pPr marL="171450" indent="-171450">
              <a:buFont typeface="Arial" panose="020B0604020202020204" pitchFamily="34" charset="0"/>
              <a:buChar char="•"/>
            </a:pPr>
            <a:r>
              <a:rPr lang="en-US" baseline="0" dirty="0"/>
              <a:t>We can look at the currents that are being commanded through the converter switches and output inductor and capacitor. </a:t>
            </a:r>
          </a:p>
          <a:p>
            <a:pPr marL="171450" indent="-171450">
              <a:buFont typeface="Arial" panose="020B0604020202020204" pitchFamily="34" charset="0"/>
              <a:buChar char="•"/>
            </a:pPr>
            <a:r>
              <a:rPr lang="en-US" baseline="0" dirty="0"/>
              <a:t>We know that all of these components have some small unavoidable resistance, which can be modeled as a resistor in series with the component. </a:t>
            </a:r>
          </a:p>
          <a:p>
            <a:pPr marL="171450" indent="-171450">
              <a:buFont typeface="Arial" panose="020B0604020202020204" pitchFamily="34" charset="0"/>
              <a:buChar char="•"/>
            </a:pPr>
            <a:r>
              <a:rPr lang="en-US" baseline="0" dirty="0"/>
              <a:t>Power losses through these components are proportional to the square of the current going through them. </a:t>
            </a:r>
          </a:p>
          <a:p>
            <a:pPr marL="171450" indent="-171450">
              <a:buFont typeface="Arial" panose="020B0604020202020204" pitchFamily="34" charset="0"/>
              <a:buChar char="•"/>
            </a:pPr>
            <a:r>
              <a:rPr lang="en-US" baseline="0" dirty="0"/>
              <a:t>If we compare the currents going through these components over the course of a single turbine rotation, we see that the single turbine case has much higher peak currents. It’s average value of I^2 per cycle is almost 6x as large as the single turbine case. </a:t>
            </a:r>
          </a:p>
          <a:p>
            <a:pPr marL="171450" indent="-171450">
              <a:buFont typeface="Arial" panose="020B0604020202020204" pitchFamily="34" charset="0"/>
              <a:buChar char="•"/>
            </a:pPr>
            <a:r>
              <a:rPr lang="en-US" baseline="0" dirty="0"/>
              <a:t>These higher currents lead to higher power losses, and thus why there is lower efficiency for the single turbine case.</a:t>
            </a:r>
          </a:p>
          <a:p>
            <a:endParaRPr lang="en-US" baseline="0" dirty="0"/>
          </a:p>
          <a:p>
            <a:pPr marL="171450" indent="-171450">
              <a:buFont typeface="Arial" panose="020B0604020202020204" pitchFamily="34" charset="0"/>
              <a:buChar char="•"/>
            </a:pPr>
            <a:r>
              <a:rPr lang="en-US" baseline="0" dirty="0"/>
              <a:t>The overall point that I’m trying to make here is that even for this worst-case scenario of a single turbine using </a:t>
            </a:r>
            <a:r>
              <a:rPr lang="en-US" baseline="0" dirty="0" err="1"/>
              <a:t>intracycle</a:t>
            </a:r>
            <a:r>
              <a:rPr lang="en-US" baseline="0" dirty="0"/>
              <a:t> control, which has this atrocious peak to average power, the PSS works very well and maintains high efficiency. </a:t>
            </a:r>
          </a:p>
          <a:p>
            <a:pPr marL="171450" indent="-171450">
              <a:buFont typeface="Arial" panose="020B0604020202020204" pitchFamily="34" charset="0"/>
              <a:buChar char="•"/>
            </a:pPr>
            <a:r>
              <a:rPr lang="en-US" baseline="0" dirty="0"/>
              <a:t>Anything you do above that to improve your raw power quality, such as combining turbines or using constant velocity control, is going to allow you to downsize the system and improve it’s performance and efficiency</a:t>
            </a:r>
            <a:endParaRPr lang="en-US" dirty="0"/>
          </a:p>
        </p:txBody>
      </p:sp>
      <p:sp>
        <p:nvSpPr>
          <p:cNvPr id="4" name="Slide Number Placeholder 3"/>
          <p:cNvSpPr>
            <a:spLocks noGrp="1"/>
          </p:cNvSpPr>
          <p:nvPr>
            <p:ph type="sldNum" sz="quarter" idx="10"/>
          </p:nvPr>
        </p:nvSpPr>
        <p:spPr/>
        <p:txBody>
          <a:bodyPr/>
          <a:lstStyle/>
          <a:p>
            <a:fld id="{06AE13D6-D846-4090-8D63-A3FCDD4E7577}" type="slidenum">
              <a:rPr lang="en-US" smtClean="0"/>
              <a:t>50</a:t>
            </a:fld>
            <a:endParaRPr lang="en-US"/>
          </a:p>
        </p:txBody>
      </p:sp>
    </p:spTree>
    <p:extLst>
      <p:ext uri="{BB962C8B-B14F-4D97-AF65-F5344CB8AC3E}">
        <p14:creationId xmlns:p14="http://schemas.microsoft.com/office/powerpoint/2010/main" val="9907068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a:t>
            </a:r>
            <a:r>
              <a:rPr lang="en-US" baseline="0" dirty="0"/>
              <a:t> last thing I want to talk about is one alternative design concept, which Brian Johnson has been helping me with over the last month or so.</a:t>
            </a:r>
          </a:p>
          <a:p>
            <a:pPr marL="171450" indent="-171450">
              <a:buFont typeface="Arial" panose="020B0604020202020204" pitchFamily="34" charset="0"/>
              <a:buChar char="•"/>
            </a:pPr>
            <a:r>
              <a:rPr lang="en-US" baseline="0" dirty="0"/>
              <a:t>Part I of the system is this LC filter which removes really high-frequency switching noise from the current on the DC bus</a:t>
            </a:r>
          </a:p>
          <a:p>
            <a:pPr marL="171450" indent="-171450">
              <a:buFont typeface="Arial" panose="020B0604020202020204" pitchFamily="34" charset="0"/>
              <a:buChar char="•"/>
            </a:pPr>
            <a:r>
              <a:rPr lang="en-US" baseline="0" dirty="0"/>
              <a:t>You don’t want this switching noise to be included in your measurements on the DC bus because then the reference current through this inductor is going to have high frequency noise, and its going to be impossible for your controller to track this reference.</a:t>
            </a:r>
          </a:p>
          <a:p>
            <a:endParaRPr lang="en-US" baseline="0" dirty="0"/>
          </a:p>
          <a:p>
            <a:pPr marL="171450" indent="-171450">
              <a:buFont typeface="Arial" panose="020B0604020202020204" pitchFamily="34" charset="0"/>
              <a:buChar char="•"/>
            </a:pPr>
            <a:r>
              <a:rPr lang="en-US" baseline="0" dirty="0"/>
              <a:t>An alternative idea, which is more on par with existing papers I’ve seen out there on this subject, is that instead of measuring the incoming power on the DC bus, measure it on the generator side using the back EMF voltage of the generator and the three phase current measurements on the stator windings. </a:t>
            </a:r>
          </a:p>
          <a:p>
            <a:pPr marL="171450" indent="-171450">
              <a:buFont typeface="Arial" panose="020B0604020202020204" pitchFamily="34" charset="0"/>
              <a:buChar char="•"/>
            </a:pPr>
            <a:r>
              <a:rPr lang="en-US" baseline="0" dirty="0"/>
              <a:t>These measurements do not include high-frequency noise, so they give this nice estimate of what the low frequency power in the system looks like. </a:t>
            </a:r>
          </a:p>
          <a:p>
            <a:pPr marL="171450" indent="-171450">
              <a:buFont typeface="Arial" panose="020B0604020202020204" pitchFamily="34" charset="0"/>
              <a:buChar char="•"/>
            </a:pPr>
            <a:r>
              <a:rPr lang="en-US" baseline="0" dirty="0"/>
              <a:t>The back EMF voltage can be estimated based on the measured rotor speed and position</a:t>
            </a:r>
            <a:endParaRPr lang="en-US" dirty="0"/>
          </a:p>
        </p:txBody>
      </p:sp>
      <p:sp>
        <p:nvSpPr>
          <p:cNvPr id="4" name="Slide Number Placeholder 3"/>
          <p:cNvSpPr>
            <a:spLocks noGrp="1"/>
          </p:cNvSpPr>
          <p:nvPr>
            <p:ph type="sldNum" sz="quarter" idx="10"/>
          </p:nvPr>
        </p:nvSpPr>
        <p:spPr/>
        <p:txBody>
          <a:bodyPr/>
          <a:lstStyle/>
          <a:p>
            <a:fld id="{06AE13D6-D846-4090-8D63-A3FCDD4E7577}" type="slidenum">
              <a:rPr lang="en-US" smtClean="0"/>
              <a:t>51</a:t>
            </a:fld>
            <a:endParaRPr lang="en-US"/>
          </a:p>
        </p:txBody>
      </p:sp>
    </p:spTree>
    <p:extLst>
      <p:ext uri="{BB962C8B-B14F-4D97-AF65-F5344CB8AC3E}">
        <p14:creationId xmlns:p14="http://schemas.microsoft.com/office/powerpoint/2010/main" val="16705129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works quite well</a:t>
            </a:r>
            <a:r>
              <a:rPr lang="en-US" baseline="0" dirty="0"/>
              <a:t> for part of the cycle where power is changing slowly, but not very well for the part of the cycle where power is changing quickly. </a:t>
            </a:r>
          </a:p>
          <a:p>
            <a:pPr marL="171450" indent="-171450">
              <a:buFont typeface="Arial" panose="020B0604020202020204" pitchFamily="34" charset="0"/>
              <a:buChar char="•"/>
            </a:pPr>
            <a:r>
              <a:rPr lang="en-US" baseline="0" dirty="0"/>
              <a:t>My hypothesis is that there is some kind of delay or inefficiency between the generator side measurements and the DC bus, which throws off the system during these large power swings. </a:t>
            </a:r>
          </a:p>
          <a:p>
            <a:pPr marL="171450" indent="-171450">
              <a:buFont typeface="Arial" panose="020B0604020202020204" pitchFamily="34" charset="0"/>
              <a:buChar char="•"/>
            </a:pPr>
            <a:r>
              <a:rPr lang="en-US" baseline="0" dirty="0"/>
              <a:t>It’s possible that this could work for a less aggressive system, maybe one which has power that doesn’t fluctuate as much, or you could find a way to predict this delay or inefficiency to get better results. I think could be an interesting area of future work.</a:t>
            </a:r>
          </a:p>
          <a:p>
            <a:endParaRPr lang="en-US" baseline="0" dirty="0"/>
          </a:p>
          <a:p>
            <a:pPr marL="171450" indent="-171450">
              <a:buFont typeface="Arial" panose="020B0604020202020204" pitchFamily="34" charset="0"/>
              <a:buChar char="•"/>
            </a:pPr>
            <a:r>
              <a:rPr lang="en-US" dirty="0"/>
              <a:t>The main advantage</a:t>
            </a:r>
            <a:r>
              <a:rPr lang="en-US" baseline="0" dirty="0"/>
              <a:t> of going to this system is that you get rid of an inductor, so there is a decreased number of components, and you can get ride of a current and voltage sensor on the DC bus, since you are using existing measurements from the motor drive. </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I would say that the main disadvantage is that the system is no longer completely self contained on the DC bus</a:t>
            </a:r>
          </a:p>
          <a:p>
            <a:pPr marL="171450" indent="-171450">
              <a:buFont typeface="Arial" panose="020B0604020202020204" pitchFamily="34" charset="0"/>
              <a:buChar char="•"/>
            </a:pPr>
            <a:r>
              <a:rPr lang="en-US" baseline="0" dirty="0"/>
              <a:t>Before, you had this system that you could build entirely separately from the rest of the system, then kind of drag and drop it onto the DC bus</a:t>
            </a:r>
          </a:p>
          <a:p>
            <a:pPr marL="171450" indent="-171450">
              <a:buFont typeface="Arial" panose="020B0604020202020204" pitchFamily="34" charset="0"/>
              <a:buChar char="•"/>
            </a:pPr>
            <a:r>
              <a:rPr lang="en-US" baseline="0" dirty="0"/>
              <a:t>With this method, you need access to motor drive measurements, so you would have to find a way to access those measurements and carry them to the PSS</a:t>
            </a:r>
            <a:endParaRPr lang="en-US" dirty="0"/>
          </a:p>
        </p:txBody>
      </p:sp>
      <p:sp>
        <p:nvSpPr>
          <p:cNvPr id="4" name="Slide Number Placeholder 3"/>
          <p:cNvSpPr>
            <a:spLocks noGrp="1"/>
          </p:cNvSpPr>
          <p:nvPr>
            <p:ph type="sldNum" sz="quarter" idx="10"/>
          </p:nvPr>
        </p:nvSpPr>
        <p:spPr/>
        <p:txBody>
          <a:bodyPr/>
          <a:lstStyle/>
          <a:p>
            <a:fld id="{06AE13D6-D846-4090-8D63-A3FCDD4E7577}" type="slidenum">
              <a:rPr lang="en-US" smtClean="0"/>
              <a:t>52</a:t>
            </a:fld>
            <a:endParaRPr lang="en-US"/>
          </a:p>
        </p:txBody>
      </p:sp>
    </p:spTree>
    <p:extLst>
      <p:ext uri="{BB962C8B-B14F-4D97-AF65-F5344CB8AC3E}">
        <p14:creationId xmlns:p14="http://schemas.microsoft.com/office/powerpoint/2010/main" val="11469675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the system, capacitors and inductors are used as the main short term energy storage components</a:t>
            </a:r>
          </a:p>
          <a:p>
            <a:pPr marL="171450" indent="-171450">
              <a:buFont typeface="Arial" panose="020B0604020202020204" pitchFamily="34" charset="0"/>
              <a:buChar char="•"/>
            </a:pPr>
            <a:r>
              <a:rPr lang="en-US" dirty="0"/>
              <a:t>Most</a:t>
            </a:r>
            <a:r>
              <a:rPr lang="en-US" baseline="0" dirty="0"/>
              <a:t> of the energy storage is coming from the capacitors, which store electricity in an electric field</a:t>
            </a:r>
          </a:p>
          <a:p>
            <a:pPr marL="171450" indent="-171450">
              <a:buFont typeface="Arial" panose="020B0604020202020204" pitchFamily="34" charset="0"/>
              <a:buChar char="•"/>
            </a:pPr>
            <a:r>
              <a:rPr lang="en-US" baseline="0" dirty="0"/>
              <a:t>The amount of energy the capacitor can store is based on the size of the capacitor, or its capacitance, and the voltage across the capacitor</a:t>
            </a:r>
          </a:p>
          <a:p>
            <a:pPr marL="171450" indent="-171450">
              <a:buFont typeface="Arial" panose="020B0604020202020204" pitchFamily="34" charset="0"/>
              <a:buChar char="•"/>
            </a:pPr>
            <a:r>
              <a:rPr lang="en-US" baseline="0" dirty="0"/>
              <a:t>Capacitors resist changes in voltage, and the higher the capacitance, the more energy it is able to store and the more it resists change in voltage</a:t>
            </a:r>
          </a:p>
          <a:p>
            <a:pPr marL="171450" indent="-171450">
              <a:buFont typeface="Arial" panose="020B0604020202020204" pitchFamily="34" charset="0"/>
              <a:buChar char="•"/>
            </a:pPr>
            <a:r>
              <a:rPr lang="en-US" baseline="0" dirty="0"/>
              <a:t>Capacitors have incredibly high power density, which means they can be charged and discharged very rapidly, which is perfect for this application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Inductors are coils of wire which store energy in a magnetic field</a:t>
            </a:r>
          </a:p>
          <a:p>
            <a:pPr marL="171450" indent="-171450">
              <a:buFont typeface="Arial" panose="020B0604020202020204" pitchFamily="34" charset="0"/>
              <a:buChar char="•"/>
            </a:pPr>
            <a:r>
              <a:rPr lang="en-US" baseline="0" dirty="0"/>
              <a:t>They resist changes in current, and again the larger the inductance, the more energy they can store and the more they resist changes in current</a:t>
            </a:r>
            <a:endParaRPr lang="en-US" dirty="0"/>
          </a:p>
        </p:txBody>
      </p:sp>
      <p:sp>
        <p:nvSpPr>
          <p:cNvPr id="4" name="Slide Number Placeholder 3"/>
          <p:cNvSpPr>
            <a:spLocks noGrp="1"/>
          </p:cNvSpPr>
          <p:nvPr>
            <p:ph type="sldNum" sz="quarter" idx="10"/>
          </p:nvPr>
        </p:nvSpPr>
        <p:spPr/>
        <p:txBody>
          <a:bodyPr/>
          <a:lstStyle/>
          <a:p>
            <a:fld id="{06AE13D6-D846-4090-8D63-A3FCDD4E7577}" type="slidenum">
              <a:rPr lang="en-US" smtClean="0"/>
              <a:t>53</a:t>
            </a:fld>
            <a:endParaRPr lang="en-US"/>
          </a:p>
        </p:txBody>
      </p:sp>
    </p:spTree>
    <p:extLst>
      <p:ext uri="{BB962C8B-B14F-4D97-AF65-F5344CB8AC3E}">
        <p14:creationId xmlns:p14="http://schemas.microsoft.com/office/powerpoint/2010/main" val="1077574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This system is first developed in simulation, using this power collection scheme developed by Rob</a:t>
            </a:r>
          </a:p>
          <a:p>
            <a:pPr marL="171450" indent="-171450">
              <a:buFont typeface="Arial" panose="020B0604020202020204" pitchFamily="34" charset="0"/>
              <a:buChar char="•"/>
            </a:pPr>
            <a:r>
              <a:rPr lang="en-US" baseline="0" dirty="0"/>
              <a:t>This models the mechanical power of the turbine all the way to the grid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This overall topology is pretty common and used for a lot of generator-based renewable devices including the wind industry, but it was developed to look specifically at this application and how mechanical power from a current turbine would translate to electrical power delivered to the grid</a:t>
            </a:r>
          </a:p>
          <a:p>
            <a:pPr marL="171450" indent="-171450">
              <a:buFont typeface="Arial" panose="020B0604020202020204" pitchFamily="34" charset="0"/>
              <a:buChar char="•"/>
            </a:pPr>
            <a:r>
              <a:rPr lang="en-US" baseline="0" dirty="0"/>
              <a:t>This simulation includes:</a:t>
            </a:r>
          </a:p>
          <a:p>
            <a:pPr marL="171450" lvl="0" indent="-171450">
              <a:buFont typeface="Arial" panose="020B0604020202020204" pitchFamily="34" charset="0"/>
              <a:buChar char="•"/>
            </a:pPr>
            <a:r>
              <a:rPr lang="en-US" baseline="0" dirty="0"/>
              <a:t>A generator, which modes the mechanical to electrical conversion of power, based on a time series of expected turbine speed and hydrodynamic torque, which come from turbine experiments </a:t>
            </a:r>
          </a:p>
          <a:p>
            <a:pPr marL="171450" lvl="0" indent="-171450">
              <a:buFont typeface="Arial" panose="020B0604020202020204" pitchFamily="34" charset="0"/>
              <a:buChar char="•"/>
            </a:pPr>
            <a:r>
              <a:rPr lang="en-US" baseline="0" dirty="0"/>
              <a:t>The motor drive, which uses a controller to regulate the amount of current in the three phase generator stator windings, which in this case is used to control turbine speed </a:t>
            </a:r>
          </a:p>
        </p:txBody>
      </p:sp>
      <p:sp>
        <p:nvSpPr>
          <p:cNvPr id="4" name="Slide Number Placeholder 3"/>
          <p:cNvSpPr>
            <a:spLocks noGrp="1"/>
          </p:cNvSpPr>
          <p:nvPr>
            <p:ph type="sldNum" sz="quarter" idx="10"/>
          </p:nvPr>
        </p:nvSpPr>
        <p:spPr/>
        <p:txBody>
          <a:bodyPr/>
          <a:lstStyle/>
          <a:p>
            <a:fld id="{06AE13D6-D846-4090-8D63-A3FCDD4E7577}" type="slidenum">
              <a:rPr lang="en-US" smtClean="0"/>
              <a:t>5</a:t>
            </a:fld>
            <a:endParaRPr lang="en-US"/>
          </a:p>
        </p:txBody>
      </p:sp>
    </p:spTree>
    <p:extLst>
      <p:ext uri="{BB962C8B-B14F-4D97-AF65-F5344CB8AC3E}">
        <p14:creationId xmlns:p14="http://schemas.microsoft.com/office/powerpoint/2010/main" val="3051818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baseline="0" dirty="0"/>
              <a:t>The DC bus, which acts as a coupling between the three phase current and voltage of the generator and that of the grid, which is necessary because these two environments operate at difference frequencies</a:t>
            </a:r>
          </a:p>
          <a:p>
            <a:pPr marL="171450" lvl="0" indent="-171450">
              <a:buFont typeface="Arial" panose="020B0604020202020204" pitchFamily="34" charset="0"/>
              <a:buChar char="•"/>
            </a:pPr>
            <a:r>
              <a:rPr lang="en-US" baseline="0" dirty="0"/>
              <a:t>The inverter, which uses a controller to hold the DC bus at a constant voltage. This also regulates the output current and voltage such that it’s operating at grid frequency</a:t>
            </a:r>
          </a:p>
          <a:p>
            <a:pPr marL="171450" lvl="0" indent="-171450">
              <a:buFont typeface="Arial" panose="020B0604020202020204" pitchFamily="34" charset="0"/>
              <a:buChar char="•"/>
            </a:pPr>
            <a:r>
              <a:rPr lang="en-US" baseline="0" dirty="0"/>
              <a:t>The transformer, which steps up voltage/steps down current so the electricity can be transmitted across long distances. </a:t>
            </a:r>
          </a:p>
          <a:p>
            <a:pPr marL="171450" lvl="0" indent="-171450">
              <a:buFont typeface="Arial" panose="020B0604020202020204" pitchFamily="34" charset="0"/>
              <a:buChar char="•"/>
            </a:pPr>
            <a:r>
              <a:rPr lang="en-US" baseline="0" dirty="0"/>
              <a:t>This system allows us to measure the electrical power integrated with the grid, which in this raw form is going to be highly fluctuating </a:t>
            </a:r>
          </a:p>
          <a:p>
            <a:endParaRPr lang="en-US" dirty="0"/>
          </a:p>
        </p:txBody>
      </p:sp>
      <p:sp>
        <p:nvSpPr>
          <p:cNvPr id="4" name="Slide Number Placeholder 3"/>
          <p:cNvSpPr>
            <a:spLocks noGrp="1"/>
          </p:cNvSpPr>
          <p:nvPr>
            <p:ph type="sldNum" sz="quarter" idx="10"/>
          </p:nvPr>
        </p:nvSpPr>
        <p:spPr/>
        <p:txBody>
          <a:bodyPr/>
          <a:lstStyle/>
          <a:p>
            <a:fld id="{06AE13D6-D846-4090-8D63-A3FCDD4E7577}" type="slidenum">
              <a:rPr lang="en-US" smtClean="0"/>
              <a:t>6</a:t>
            </a:fld>
            <a:endParaRPr lang="en-US"/>
          </a:p>
        </p:txBody>
      </p:sp>
    </p:spTree>
    <p:extLst>
      <p:ext uri="{BB962C8B-B14F-4D97-AF65-F5344CB8AC3E}">
        <p14:creationId xmlns:p14="http://schemas.microsoft.com/office/powerpoint/2010/main" val="760478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DC bus is the easiest place to integrate</a:t>
            </a:r>
            <a:r>
              <a:rPr lang="en-US" baseline="0" dirty="0"/>
              <a:t> a power smoothing system</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Overview of system:</a:t>
            </a:r>
          </a:p>
          <a:p>
            <a:pPr marL="171450" indent="-171450">
              <a:buFont typeface="Arial" panose="020B0604020202020204" pitchFamily="34" charset="0"/>
              <a:buChar char="•"/>
            </a:pPr>
            <a:r>
              <a:rPr lang="en-US" baseline="0" dirty="0"/>
              <a:t>The power on the generator side is again highly fluctuating </a:t>
            </a:r>
          </a:p>
          <a:p>
            <a:pPr marL="171450" indent="-171450">
              <a:buFont typeface="Arial" panose="020B0604020202020204" pitchFamily="34" charset="0"/>
              <a:buChar char="•"/>
            </a:pPr>
            <a:r>
              <a:rPr lang="en-US" baseline="0" dirty="0"/>
              <a:t>It travels through this AC to DC rectifier, and comes out on the DC bus as having both this low frequency oscillation as well as this high frequency noise. This comes from these high frequency switches inside the motor drive which regulate generator current</a:t>
            </a:r>
          </a:p>
          <a:p>
            <a:pPr marL="171450" indent="-171450">
              <a:buFont typeface="Arial" panose="020B0604020202020204" pitchFamily="34" charset="0"/>
              <a:buChar char="•"/>
            </a:pPr>
            <a:r>
              <a:rPr lang="en-US" baseline="0" dirty="0"/>
              <a:t>The PSS is going to take this input power and remove low-frequency oscillations. The output of this system may still include high frequency noise</a:t>
            </a:r>
          </a:p>
          <a:p>
            <a:pPr marL="171450" indent="-171450">
              <a:buFont typeface="Arial" panose="020B0604020202020204" pitchFamily="34" charset="0"/>
              <a:buChar char="•"/>
            </a:pPr>
            <a:r>
              <a:rPr lang="en-US" baseline="0" dirty="0"/>
              <a:t>This noise will get filtered out as it travels through the inverter and transforming, yielding constant, smooth power to be integrated with the grid</a:t>
            </a:r>
            <a:endParaRPr lang="en-US" dirty="0"/>
          </a:p>
        </p:txBody>
      </p:sp>
      <p:sp>
        <p:nvSpPr>
          <p:cNvPr id="4" name="Slide Number Placeholder 3"/>
          <p:cNvSpPr>
            <a:spLocks noGrp="1"/>
          </p:cNvSpPr>
          <p:nvPr>
            <p:ph type="sldNum" sz="quarter" idx="10"/>
          </p:nvPr>
        </p:nvSpPr>
        <p:spPr/>
        <p:txBody>
          <a:bodyPr/>
          <a:lstStyle/>
          <a:p>
            <a:fld id="{06AE13D6-D846-4090-8D63-A3FCDD4E7577}" type="slidenum">
              <a:rPr lang="en-US" smtClean="0"/>
              <a:t>7</a:t>
            </a:fld>
            <a:endParaRPr lang="en-US"/>
          </a:p>
        </p:txBody>
      </p:sp>
    </p:spTree>
    <p:extLst>
      <p:ext uri="{BB962C8B-B14F-4D97-AF65-F5344CB8AC3E}">
        <p14:creationId xmlns:p14="http://schemas.microsoft.com/office/powerpoint/2010/main" val="3632663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This system is going to be developed first in simulation, for a small-scale tidal turbine. The design objectives are to create a system which maximizes the reduction in oscillating power. We want to do this sufficiently while minimizing the power loss, size, and cost of the system itself.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After creating the initial design in simulation, I want to validate these simulation results experimentally and show that the system can be practically implemented.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Then, I can quickly scale-up the system using a linearized model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Then, implement a large-scale version of the system in simulation and analyze the performance</a:t>
            </a:r>
            <a:endParaRPr lang="en-US" dirty="0"/>
          </a:p>
        </p:txBody>
      </p:sp>
      <p:sp>
        <p:nvSpPr>
          <p:cNvPr id="4" name="Slide Number Placeholder 3"/>
          <p:cNvSpPr>
            <a:spLocks noGrp="1"/>
          </p:cNvSpPr>
          <p:nvPr>
            <p:ph type="sldNum" sz="quarter" idx="5"/>
          </p:nvPr>
        </p:nvSpPr>
        <p:spPr/>
        <p:txBody>
          <a:bodyPr/>
          <a:lstStyle/>
          <a:p>
            <a:fld id="{06AE13D6-D846-4090-8D63-A3FCDD4E7577}" type="slidenum">
              <a:rPr lang="en-US" smtClean="0"/>
              <a:t>8</a:t>
            </a:fld>
            <a:endParaRPr lang="en-US"/>
          </a:p>
        </p:txBody>
      </p:sp>
    </p:spTree>
    <p:extLst>
      <p:ext uri="{BB962C8B-B14F-4D97-AF65-F5344CB8AC3E}">
        <p14:creationId xmlns:p14="http://schemas.microsoft.com/office/powerpoint/2010/main" val="559790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Start by looking at how the system was designed in simulation</a:t>
            </a:r>
          </a:p>
        </p:txBody>
      </p:sp>
      <p:sp>
        <p:nvSpPr>
          <p:cNvPr id="4" name="Slide Number Placeholder 3"/>
          <p:cNvSpPr>
            <a:spLocks noGrp="1"/>
          </p:cNvSpPr>
          <p:nvPr>
            <p:ph type="sldNum" sz="quarter" idx="5"/>
          </p:nvPr>
        </p:nvSpPr>
        <p:spPr/>
        <p:txBody>
          <a:bodyPr/>
          <a:lstStyle/>
          <a:p>
            <a:fld id="{06AE13D6-D846-4090-8D63-A3FCDD4E7577}" type="slidenum">
              <a:rPr lang="en-US" smtClean="0"/>
              <a:t>9</a:t>
            </a:fld>
            <a:endParaRPr lang="en-US"/>
          </a:p>
        </p:txBody>
      </p:sp>
    </p:spTree>
    <p:extLst>
      <p:ext uri="{BB962C8B-B14F-4D97-AF65-F5344CB8AC3E}">
        <p14:creationId xmlns:p14="http://schemas.microsoft.com/office/powerpoint/2010/main" val="35623843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3805767"/>
            <a:ext cx="9153144" cy="3060700"/>
          </a:xfrm>
          <a:prstGeom prst="rect">
            <a:avLst/>
          </a:prstGeom>
          <a:gradFill>
            <a:gsLst>
              <a:gs pos="0">
                <a:srgbClr val="0F5CB3"/>
              </a:gs>
              <a:gs pos="100000">
                <a:schemeClr val="bg1"/>
              </a:gs>
              <a:gs pos="49000">
                <a:srgbClr val="64A6BC"/>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555625"/>
            <a:ext cx="7772400" cy="1470025"/>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1371600" y="23114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34351" y="5802736"/>
            <a:ext cx="1631801" cy="419442"/>
          </a:xfrm>
          <a:prstGeom prst="rect">
            <a:avLst/>
          </a:prstGeom>
        </p:spPr>
      </p:pic>
      <p:pic>
        <p:nvPicPr>
          <p:cNvPr id="5" name="Picture 4" descr="UAF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57245" y="5802736"/>
            <a:ext cx="1116992" cy="419442"/>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62519" y="5791760"/>
            <a:ext cx="1230925" cy="441394"/>
          </a:xfrm>
          <a:prstGeom prst="rect">
            <a:avLst/>
          </a:prstGeom>
        </p:spPr>
      </p:pic>
      <p:pic>
        <p:nvPicPr>
          <p:cNvPr id="6" name="Pictur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8367" y="4862945"/>
            <a:ext cx="3204293" cy="1733796"/>
          </a:xfrm>
          <a:prstGeom prst="rect">
            <a:avLst/>
          </a:prstGeom>
        </p:spPr>
      </p:pic>
    </p:spTree>
    <p:extLst>
      <p:ext uri="{BB962C8B-B14F-4D97-AF65-F5344CB8AC3E}">
        <p14:creationId xmlns:p14="http://schemas.microsoft.com/office/powerpoint/2010/main" val="2745197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0F325E9-493D-4743-B1E1-B25E1D42752C}" type="slidenum">
              <a:rPr lang="en-US" smtClean="0"/>
              <a:t>‹#›</a:t>
            </a:fld>
            <a:endParaRPr lang="en-US"/>
          </a:p>
        </p:txBody>
      </p:sp>
    </p:spTree>
    <p:extLst>
      <p:ext uri="{BB962C8B-B14F-4D97-AF65-F5344CB8AC3E}">
        <p14:creationId xmlns:p14="http://schemas.microsoft.com/office/powerpoint/2010/main" val="16010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0F325E9-493D-4743-B1E1-B25E1D42752C}" type="slidenum">
              <a:rPr lang="en-US" smtClean="0"/>
              <a:t>‹#›</a:t>
            </a:fld>
            <a:endParaRPr lang="en-US"/>
          </a:p>
        </p:txBody>
      </p:sp>
    </p:spTree>
    <p:extLst>
      <p:ext uri="{BB962C8B-B14F-4D97-AF65-F5344CB8AC3E}">
        <p14:creationId xmlns:p14="http://schemas.microsoft.com/office/powerpoint/2010/main" val="2001659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lvl3pPr>
              <a:defRPr sz="1600"/>
            </a:lvl3pPr>
            <a:lvl4pPr>
              <a:defRPr sz="16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C0F325E9-493D-4743-B1E1-B25E1D42752C}" type="slidenum">
              <a:rPr lang="en-US" smtClean="0"/>
              <a:t>‹#›</a:t>
            </a:fld>
            <a:endParaRPr lang="en-US"/>
          </a:p>
        </p:txBody>
      </p:sp>
    </p:spTree>
    <p:extLst>
      <p:ext uri="{BB962C8B-B14F-4D97-AF65-F5344CB8AC3E}">
        <p14:creationId xmlns:p14="http://schemas.microsoft.com/office/powerpoint/2010/main" val="601452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C0F325E9-493D-4743-B1E1-B25E1D42752C}" type="slidenum">
              <a:rPr lang="en-US" smtClean="0"/>
              <a:t>‹#›</a:t>
            </a:fld>
            <a:endParaRPr lang="en-US"/>
          </a:p>
        </p:txBody>
      </p:sp>
    </p:spTree>
    <p:extLst>
      <p:ext uri="{BB962C8B-B14F-4D97-AF65-F5344CB8AC3E}">
        <p14:creationId xmlns:p14="http://schemas.microsoft.com/office/powerpoint/2010/main" val="2885254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C0F325E9-493D-4743-B1E1-B25E1D42752C}" type="slidenum">
              <a:rPr lang="en-US" smtClean="0"/>
              <a:t>‹#›</a:t>
            </a:fld>
            <a:endParaRPr lang="en-US"/>
          </a:p>
        </p:txBody>
      </p:sp>
    </p:spTree>
    <p:extLst>
      <p:ext uri="{BB962C8B-B14F-4D97-AF65-F5344CB8AC3E}">
        <p14:creationId xmlns:p14="http://schemas.microsoft.com/office/powerpoint/2010/main" val="2528662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C0F325E9-493D-4743-B1E1-B25E1D42752C}" type="slidenum">
              <a:rPr lang="en-US" smtClean="0"/>
              <a:t>‹#›</a:t>
            </a:fld>
            <a:endParaRPr lang="en-US"/>
          </a:p>
        </p:txBody>
      </p:sp>
    </p:spTree>
    <p:extLst>
      <p:ext uri="{BB962C8B-B14F-4D97-AF65-F5344CB8AC3E}">
        <p14:creationId xmlns:p14="http://schemas.microsoft.com/office/powerpoint/2010/main" val="1907942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C0F325E9-493D-4743-B1E1-B25E1D42752C}" type="slidenum">
              <a:rPr lang="en-US" smtClean="0"/>
              <a:t>‹#›</a:t>
            </a:fld>
            <a:endParaRPr lang="en-US"/>
          </a:p>
        </p:txBody>
      </p:sp>
    </p:spTree>
    <p:extLst>
      <p:ext uri="{BB962C8B-B14F-4D97-AF65-F5344CB8AC3E}">
        <p14:creationId xmlns:p14="http://schemas.microsoft.com/office/powerpoint/2010/main" val="3881684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C0F325E9-493D-4743-B1E1-B25E1D42752C}" type="slidenum">
              <a:rPr lang="en-US" smtClean="0"/>
              <a:t>‹#›</a:t>
            </a:fld>
            <a:endParaRPr lang="en-US"/>
          </a:p>
        </p:txBody>
      </p:sp>
    </p:spTree>
    <p:extLst>
      <p:ext uri="{BB962C8B-B14F-4D97-AF65-F5344CB8AC3E}">
        <p14:creationId xmlns:p14="http://schemas.microsoft.com/office/powerpoint/2010/main" val="3792038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0F325E9-493D-4743-B1E1-B25E1D42752C}" type="slidenum">
              <a:rPr lang="en-US" smtClean="0"/>
              <a:t>‹#›</a:t>
            </a:fld>
            <a:endParaRPr lang="en-US"/>
          </a:p>
        </p:txBody>
      </p:sp>
    </p:spTree>
    <p:extLst>
      <p:ext uri="{BB962C8B-B14F-4D97-AF65-F5344CB8AC3E}">
        <p14:creationId xmlns:p14="http://schemas.microsoft.com/office/powerpoint/2010/main" val="1430007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0F325E9-493D-4743-B1E1-B25E1D42752C}" type="slidenum">
              <a:rPr lang="en-US" smtClean="0"/>
              <a:t>‹#›</a:t>
            </a:fld>
            <a:endParaRPr lang="en-US"/>
          </a:p>
        </p:txBody>
      </p:sp>
    </p:spTree>
    <p:extLst>
      <p:ext uri="{BB962C8B-B14F-4D97-AF65-F5344CB8AC3E}">
        <p14:creationId xmlns:p14="http://schemas.microsoft.com/office/powerpoint/2010/main" val="416989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477000"/>
            <a:ext cx="9147175" cy="390525"/>
          </a:xfrm>
          <a:prstGeom prst="rect">
            <a:avLst/>
          </a:prstGeom>
          <a:gradFill>
            <a:gsLst>
              <a:gs pos="6000">
                <a:srgbClr val="0F5CB3"/>
              </a:gs>
              <a:gs pos="100000">
                <a:srgbClr val="64A6BC"/>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a:cs typeface="Helvetica"/>
            </a:endParaRPr>
          </a:p>
        </p:txBody>
      </p:sp>
      <p:sp>
        <p:nvSpPr>
          <p:cNvPr id="6" name="Slide Number Placeholder 5"/>
          <p:cNvSpPr>
            <a:spLocks noGrp="1"/>
          </p:cNvSpPr>
          <p:nvPr>
            <p:ph type="sldNum" sz="quarter" idx="4"/>
          </p:nvPr>
        </p:nvSpPr>
        <p:spPr>
          <a:xfrm>
            <a:off x="8473493" y="6497568"/>
            <a:ext cx="654050" cy="365125"/>
          </a:xfrm>
          <a:prstGeom prst="rect">
            <a:avLst/>
          </a:prstGeom>
        </p:spPr>
        <p:txBody>
          <a:bodyPr vert="horz" lIns="91440" tIns="45720" rIns="91440" bIns="45720" rtlCol="0" anchor="ctr"/>
          <a:lstStyle>
            <a:lvl1pPr algn="ctr">
              <a:defRPr sz="1000">
                <a:solidFill>
                  <a:schemeClr val="bg1"/>
                </a:solidFill>
                <a:latin typeface="Helvetica"/>
                <a:cs typeface="Helvetica"/>
              </a:defRPr>
            </a:lvl1pPr>
          </a:lstStyle>
          <a:p>
            <a:fld id="{C0F325E9-493D-4743-B1E1-B25E1D42752C}" type="slidenum">
              <a:rPr lang="en-US" smtClean="0"/>
              <a:pPr/>
              <a:t>‹#›</a:t>
            </a:fld>
            <a:endParaRPr lang="en-US" dirty="0"/>
          </a:p>
        </p:txBody>
      </p:sp>
      <p:sp>
        <p:nvSpPr>
          <p:cNvPr id="2" name="Title Placeholder 1"/>
          <p:cNvSpPr>
            <a:spLocks noGrp="1"/>
          </p:cNvSpPr>
          <p:nvPr>
            <p:ph type="title"/>
          </p:nvPr>
        </p:nvSpPr>
        <p:spPr>
          <a:xfrm>
            <a:off x="457200" y="1428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03350"/>
            <a:ext cx="8229600" cy="473075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9062" y="6519690"/>
            <a:ext cx="1264725" cy="308379"/>
          </a:xfrm>
          <a:prstGeom prst="rect">
            <a:avLst/>
          </a:prstGeom>
        </p:spPr>
      </p:pic>
    </p:spTree>
    <p:extLst>
      <p:ext uri="{BB962C8B-B14F-4D97-AF65-F5344CB8AC3E}">
        <p14:creationId xmlns:p14="http://schemas.microsoft.com/office/powerpoint/2010/main" val="1126606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3600" kern="1200">
          <a:solidFill>
            <a:schemeClr val="tx1"/>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16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16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16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1.png"/><Relationship Id="rId4" Type="http://schemas.openxmlformats.org/officeDocument/2006/relationships/image" Target="../media/image260.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comments" Target="../comments/comment2.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comments" Target="../comments/comment3.xml"/><Relationship Id="rId3" Type="http://schemas.openxmlformats.org/officeDocument/2006/relationships/image" Target="../media/image35.jpg"/><Relationship Id="rId7" Type="http://schemas.openxmlformats.org/officeDocument/2006/relationships/image" Target="../media/image35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40.png"/><Relationship Id="rId5" Type="http://schemas.openxmlformats.org/officeDocument/2006/relationships/image" Target="../media/image34.png"/><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30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90.png"/><Relationship Id="rId11" Type="http://schemas.openxmlformats.org/officeDocument/2006/relationships/image" Target="../media/image37.jpg"/><Relationship Id="rId5" Type="http://schemas.openxmlformats.org/officeDocument/2006/relationships/image" Target="../media/image280.png"/><Relationship Id="rId10" Type="http://schemas.openxmlformats.org/officeDocument/2006/relationships/image" Target="../media/image49.png"/><Relationship Id="rId4" Type="http://schemas.openxmlformats.org/officeDocument/2006/relationships/image" Target="../media/image270.png"/><Relationship Id="rId9" Type="http://schemas.openxmlformats.org/officeDocument/2006/relationships/image" Target="../media/image46.png"/></Relationships>
</file>

<file path=ppt/slides/_rels/slide24.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42.png"/><Relationship Id="rId7" Type="http://schemas.openxmlformats.org/officeDocument/2006/relationships/image" Target="../media/image36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50.png"/><Relationship Id="rId5" Type="http://schemas.openxmlformats.org/officeDocument/2006/relationships/image" Target="../media/image57.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0.JPG"/><Relationship Id="rId4" Type="http://schemas.openxmlformats.org/officeDocument/2006/relationships/image" Target="../media/image43.jp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gif"/><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52.jpg"/></Relationships>
</file>

<file path=ppt/slides/_rels/slide3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image" Target="../media/image57.jpg"/><Relationship Id="rId7" Type="http://schemas.openxmlformats.org/officeDocument/2006/relationships/image" Target="../media/image59.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50.png"/><Relationship Id="rId4" Type="http://schemas.openxmlformats.org/officeDocument/2006/relationships/image" Target="../media/image58.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8.JPG"/><Relationship Id="rId4" Type="http://schemas.openxmlformats.org/officeDocument/2006/relationships/image" Target="../media/image12.jpg"/></Relationships>
</file>

<file path=ppt/slides/_rels/slide40.xml.rels><?xml version="1.0" encoding="UTF-8" standalone="yes"?>
<Relationships xmlns="http://schemas.openxmlformats.org/package/2006/relationships"><Relationship Id="rId3" Type="http://schemas.openxmlformats.org/officeDocument/2006/relationships/image" Target="../media/image60.jpg"/><Relationship Id="rId7" Type="http://schemas.openxmlformats.org/officeDocument/2006/relationships/image" Target="../media/image61.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240.png"/></Relationships>
</file>

<file path=ppt/slides/_rels/slide41.xml.rels><?xml version="1.0" encoding="UTF-8" standalone="yes"?>
<Relationships xmlns="http://schemas.openxmlformats.org/package/2006/relationships"><Relationship Id="rId3" Type="http://schemas.openxmlformats.org/officeDocument/2006/relationships/image" Target="../media/image62.jpg"/><Relationship Id="rId7" Type="http://schemas.openxmlformats.org/officeDocument/2006/relationships/image" Target="../media/image64.jp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61.png"/><Relationship Id="rId4" Type="http://schemas.openxmlformats.org/officeDocument/2006/relationships/image" Target="../media/image63.jpg"/></Relationships>
</file>

<file path=ppt/slides/_rels/slide4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image" Target="../media/image65.jpg"/><Relationship Id="rId1" Type="http://schemas.openxmlformats.org/officeDocument/2006/relationships/slideLayout" Target="../slideLayouts/slideLayout2.xml"/><Relationship Id="rId5" Type="http://schemas.openxmlformats.org/officeDocument/2006/relationships/image" Target="../media/image67.jpg"/><Relationship Id="rId4" Type="http://schemas.openxmlformats.org/officeDocument/2006/relationships/image" Target="../media/image66.jpg"/></Relationships>
</file>

<file path=ppt/slides/_rels/slide45.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80.png"/><Relationship Id="rId5" Type="http://schemas.openxmlformats.org/officeDocument/2006/relationships/image" Target="../media/image470.png"/><Relationship Id="rId4" Type="http://schemas.openxmlformats.org/officeDocument/2006/relationships/image" Target="../media/image68.jpg"/></Relationships>
</file>

<file path=ppt/slides/_rels/slide4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1.jpg"/></Relationships>
</file>

<file path=ppt/slides/_rels/slide4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4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5.jp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0.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77.jpg"/><Relationship Id="rId4" Type="http://schemas.openxmlformats.org/officeDocument/2006/relationships/image" Target="../media/image76.jpg"/></Relationships>
</file>

<file path=ppt/slides/_rels/slide5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69.png"/></Relationships>
</file>

<file path=ppt/slides/_rels/slide5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comments" Target="../comments/comment4.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0.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Design and Implementation of a Power Smoothing System for Cross-flow Current Turbines</a:t>
            </a:r>
          </a:p>
        </p:txBody>
      </p:sp>
      <p:sp>
        <p:nvSpPr>
          <p:cNvPr id="3" name="Subtitle 2"/>
          <p:cNvSpPr>
            <a:spLocks noGrp="1"/>
          </p:cNvSpPr>
          <p:nvPr>
            <p:ph type="subTitle" idx="1"/>
          </p:nvPr>
        </p:nvSpPr>
        <p:spPr>
          <a:xfrm>
            <a:off x="1241172" y="2370324"/>
            <a:ext cx="7217028" cy="3252337"/>
          </a:xfrm>
        </p:spPr>
        <p:txBody>
          <a:bodyPr>
            <a:normAutofit fontScale="92500" lnSpcReduction="10000"/>
          </a:bodyPr>
          <a:lstStyle/>
          <a:p>
            <a:r>
              <a:rPr lang="en-US" sz="2600" dirty="0"/>
              <a:t>Hannah Aaronson</a:t>
            </a:r>
          </a:p>
          <a:p>
            <a:r>
              <a:rPr lang="en-US" sz="1700" i="1" dirty="0"/>
              <a:t>Department of Mechanical Engineering </a:t>
            </a:r>
          </a:p>
          <a:p>
            <a:r>
              <a:rPr lang="en-US" sz="1700" i="1" dirty="0"/>
              <a:t>June 5</a:t>
            </a:r>
            <a:r>
              <a:rPr lang="en-US" sz="1700" i="1" baseline="30000" dirty="0"/>
              <a:t>th</a:t>
            </a:r>
            <a:r>
              <a:rPr lang="en-US" sz="1700" i="1" dirty="0"/>
              <a:t>, 2019</a:t>
            </a:r>
          </a:p>
          <a:p>
            <a:endParaRPr lang="en-US" dirty="0"/>
          </a:p>
          <a:p>
            <a:r>
              <a:rPr lang="en-US" b="1" dirty="0"/>
              <a:t>Committee:</a:t>
            </a:r>
          </a:p>
          <a:p>
            <a:r>
              <a:rPr lang="en-US" dirty="0"/>
              <a:t>Dr. Brian </a:t>
            </a:r>
            <a:r>
              <a:rPr lang="en-US" dirty="0" err="1"/>
              <a:t>Polagye</a:t>
            </a:r>
            <a:r>
              <a:rPr lang="en-US" dirty="0"/>
              <a:t>, </a:t>
            </a:r>
            <a:r>
              <a:rPr lang="en-US" sz="1700" i="1" dirty="0"/>
              <a:t>Department of Mechanical Engineering</a:t>
            </a:r>
            <a:endParaRPr lang="en-US" i="1" dirty="0"/>
          </a:p>
          <a:p>
            <a:r>
              <a:rPr lang="en-US" dirty="0"/>
              <a:t>Dr. Brian Johnson,</a:t>
            </a:r>
            <a:r>
              <a:rPr lang="en-US" i="1" dirty="0"/>
              <a:t> </a:t>
            </a:r>
            <a:r>
              <a:rPr lang="en-US" sz="1700" i="1" dirty="0"/>
              <a:t>Department of Electrical and Computer Engineering</a:t>
            </a:r>
            <a:endParaRPr lang="en-US" dirty="0"/>
          </a:p>
          <a:p>
            <a:r>
              <a:rPr lang="en-US" dirty="0"/>
              <a:t>Dr. Brian Fabien, </a:t>
            </a:r>
            <a:r>
              <a:rPr lang="en-US" sz="1700" i="1" dirty="0"/>
              <a:t>Department of Mechanical Engineering</a:t>
            </a:r>
          </a:p>
          <a:p>
            <a:r>
              <a:rPr lang="en-US" dirty="0"/>
              <a:t>Dr. </a:t>
            </a:r>
            <a:r>
              <a:rPr lang="en-US" strike="sngStrike" dirty="0"/>
              <a:t>Brian</a:t>
            </a:r>
            <a:r>
              <a:rPr lang="en-US" dirty="0"/>
              <a:t> Robert Cavagnaro</a:t>
            </a:r>
            <a:r>
              <a:rPr lang="en-US" sz="1800" dirty="0"/>
              <a:t>, </a:t>
            </a:r>
            <a:r>
              <a:rPr lang="en-US" sz="1700" i="1" dirty="0"/>
              <a:t>Pacific Northwest National Laboratory</a:t>
            </a:r>
          </a:p>
          <a:p>
            <a:endParaRPr lang="en-US" sz="1700" i="1" dirty="0"/>
          </a:p>
        </p:txBody>
      </p:sp>
    </p:spTree>
    <p:extLst>
      <p:ext uri="{BB962C8B-B14F-4D97-AF65-F5344CB8AC3E}">
        <p14:creationId xmlns:p14="http://schemas.microsoft.com/office/powerpoint/2010/main" val="837503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704" y="105728"/>
            <a:ext cx="8229600" cy="1143000"/>
          </a:xfrm>
        </p:spPr>
        <p:txBody>
          <a:bodyPr>
            <a:normAutofit fontScale="90000"/>
          </a:bodyPr>
          <a:lstStyle/>
          <a:p>
            <a:r>
              <a:rPr lang="en-US" dirty="0"/>
              <a:t>Power Smoothing System (PSS) Design</a:t>
            </a:r>
          </a:p>
        </p:txBody>
      </p:sp>
      <p:sp>
        <p:nvSpPr>
          <p:cNvPr id="4" name="Slide Number Placeholder 3"/>
          <p:cNvSpPr>
            <a:spLocks noGrp="1"/>
          </p:cNvSpPr>
          <p:nvPr>
            <p:ph type="sldNum" sz="quarter" idx="12"/>
          </p:nvPr>
        </p:nvSpPr>
        <p:spPr/>
        <p:txBody>
          <a:bodyPr/>
          <a:lstStyle/>
          <a:p>
            <a:fld id="{C0F325E9-493D-4743-B1E1-B25E1D42752C}" type="slidenum">
              <a:rPr lang="en-US" smtClean="0"/>
              <a:t>10</a:t>
            </a:fld>
            <a:endParaRPr lang="en-US"/>
          </a:p>
        </p:txBody>
      </p:sp>
      <p:grpSp>
        <p:nvGrpSpPr>
          <p:cNvPr id="6" name="Group 5"/>
          <p:cNvGrpSpPr/>
          <p:nvPr/>
        </p:nvGrpSpPr>
        <p:grpSpPr>
          <a:xfrm>
            <a:off x="594704" y="4270327"/>
            <a:ext cx="3957119" cy="746058"/>
            <a:chOff x="329490" y="4541203"/>
            <a:chExt cx="3957119" cy="746058"/>
          </a:xfrm>
        </p:grpSpPr>
        <p:sp>
          <p:nvSpPr>
            <p:cNvPr id="3" name="Rectangle 2"/>
            <p:cNvSpPr/>
            <p:nvPr/>
          </p:nvSpPr>
          <p:spPr>
            <a:xfrm>
              <a:off x="329490" y="4541203"/>
              <a:ext cx="3698369" cy="746058"/>
            </a:xfrm>
            <a:prstGeom prst="rect">
              <a:avLst/>
            </a:prstGeom>
            <a:solidFill>
              <a:schemeClr val="accent2">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Rectangle 4"/>
            <p:cNvSpPr/>
            <p:nvPr/>
          </p:nvSpPr>
          <p:spPr>
            <a:xfrm>
              <a:off x="391070" y="4541203"/>
              <a:ext cx="3895539" cy="646331"/>
            </a:xfrm>
            <a:prstGeom prst="rect">
              <a:avLst/>
            </a:prstGeom>
            <a:noFill/>
            <a:ln w="19050">
              <a:noFill/>
            </a:ln>
          </p:spPr>
          <p:txBody>
            <a:bodyPr wrap="square">
              <a:spAutoFit/>
            </a:bodyPr>
            <a:lstStyle/>
            <a:p>
              <a:r>
                <a:rPr lang="en-US" b="1" dirty="0"/>
                <a:t>Part I: </a:t>
              </a:r>
              <a:r>
                <a:rPr lang="en-US" dirty="0"/>
                <a:t>LC Low-Pass Filter</a:t>
              </a:r>
            </a:p>
            <a:p>
              <a:pPr marL="285750" indent="-285750">
                <a:buFont typeface="Arial" panose="020B0604020202020204" pitchFamily="34" charset="0"/>
                <a:buChar char="•"/>
              </a:pPr>
              <a:r>
                <a:rPr lang="en-US" dirty="0"/>
                <a:t>Remove high frequency oscillation</a:t>
              </a:r>
            </a:p>
          </p:txBody>
        </p:sp>
      </p:grpSp>
      <p:grpSp>
        <p:nvGrpSpPr>
          <p:cNvPr id="10" name="Group 9"/>
          <p:cNvGrpSpPr/>
          <p:nvPr/>
        </p:nvGrpSpPr>
        <p:grpSpPr>
          <a:xfrm>
            <a:off x="4348189" y="4270327"/>
            <a:ext cx="3836961" cy="746058"/>
            <a:chOff x="4089439" y="4541203"/>
            <a:chExt cx="3836961" cy="746058"/>
          </a:xfrm>
        </p:grpSpPr>
        <p:sp>
          <p:nvSpPr>
            <p:cNvPr id="9" name="Rectangle 8"/>
            <p:cNvSpPr/>
            <p:nvPr/>
          </p:nvSpPr>
          <p:spPr>
            <a:xfrm>
              <a:off x="4089439" y="4541203"/>
              <a:ext cx="3836961" cy="746058"/>
            </a:xfrm>
            <a:prstGeom prst="rect">
              <a:avLst/>
            </a:prstGeom>
            <a:solidFill>
              <a:schemeClr val="accent5">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6E367532-697C-47CB-AF64-CB7C4B8F01A1}"/>
                </a:ext>
              </a:extLst>
            </p:cNvPr>
            <p:cNvSpPr/>
            <p:nvPr/>
          </p:nvSpPr>
          <p:spPr>
            <a:xfrm>
              <a:off x="4163140" y="4541203"/>
              <a:ext cx="3763260" cy="646331"/>
            </a:xfrm>
            <a:prstGeom prst="rect">
              <a:avLst/>
            </a:prstGeom>
            <a:noFill/>
            <a:ln w="19050">
              <a:noFill/>
            </a:ln>
          </p:spPr>
          <p:txBody>
            <a:bodyPr wrap="square">
              <a:spAutoFit/>
            </a:bodyPr>
            <a:lstStyle/>
            <a:p>
              <a:r>
                <a:rPr lang="en-US" b="1" dirty="0"/>
                <a:t>Part II: </a:t>
              </a:r>
              <a:r>
                <a:rPr lang="en-US" dirty="0"/>
                <a:t>Bi-directional DC-DC converter</a:t>
              </a:r>
            </a:p>
            <a:p>
              <a:pPr marL="342900" indent="-342900">
                <a:buFont typeface="Arial" panose="020B0604020202020204" pitchFamily="34" charset="0"/>
                <a:buChar char="•"/>
              </a:pPr>
              <a:r>
                <a:rPr lang="en-US" dirty="0"/>
                <a:t>Remove low frequency oscillation</a:t>
              </a:r>
            </a:p>
          </p:txBody>
        </p:sp>
      </p:gr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80" y="1490012"/>
            <a:ext cx="8972120" cy="2446037"/>
          </a:xfrm>
          <a:prstGeom prst="rect">
            <a:avLst/>
          </a:prstGeom>
        </p:spPr>
      </p:pic>
      <p:grpSp>
        <p:nvGrpSpPr>
          <p:cNvPr id="19" name="Group 18"/>
          <p:cNvGrpSpPr/>
          <p:nvPr/>
        </p:nvGrpSpPr>
        <p:grpSpPr>
          <a:xfrm>
            <a:off x="2503303" y="5250936"/>
            <a:ext cx="4212801" cy="983841"/>
            <a:chOff x="2604053" y="5412667"/>
            <a:chExt cx="4212801" cy="983841"/>
          </a:xfrm>
        </p:grpSpPr>
        <p:grpSp>
          <p:nvGrpSpPr>
            <p:cNvPr id="15" name="Group 14"/>
            <p:cNvGrpSpPr/>
            <p:nvPr/>
          </p:nvGrpSpPr>
          <p:grpSpPr>
            <a:xfrm>
              <a:off x="2604053" y="6027176"/>
              <a:ext cx="4212801" cy="369332"/>
              <a:chOff x="2716106" y="6190317"/>
              <a:chExt cx="4212801" cy="369332"/>
            </a:xfrm>
          </p:grpSpPr>
          <p:sp>
            <p:nvSpPr>
              <p:cNvPr id="13" name="TextBox 12"/>
              <p:cNvSpPr txBox="1"/>
              <p:nvPr/>
            </p:nvSpPr>
            <p:spPr>
              <a:xfrm>
                <a:off x="2716106" y="6190317"/>
                <a:ext cx="1972733" cy="369332"/>
              </a:xfrm>
              <a:prstGeom prst="rect">
                <a:avLst/>
              </a:prstGeom>
              <a:noFill/>
            </p:spPr>
            <p:txBody>
              <a:bodyPr wrap="square" rtlCol="0">
                <a:spAutoFit/>
              </a:bodyPr>
              <a:lstStyle/>
              <a:p>
                <a:r>
                  <a:rPr lang="en-US" dirty="0"/>
                  <a:t>Capacitor (C)</a:t>
                </a:r>
              </a:p>
            </p:txBody>
          </p:sp>
          <p:sp>
            <p:nvSpPr>
              <p:cNvPr id="14" name="TextBox 13"/>
              <p:cNvSpPr txBox="1"/>
              <p:nvPr/>
            </p:nvSpPr>
            <p:spPr>
              <a:xfrm>
                <a:off x="4956174" y="6190317"/>
                <a:ext cx="1972733" cy="369332"/>
              </a:xfrm>
              <a:prstGeom prst="rect">
                <a:avLst/>
              </a:prstGeom>
              <a:noFill/>
            </p:spPr>
            <p:txBody>
              <a:bodyPr wrap="square" rtlCol="0">
                <a:spAutoFit/>
              </a:bodyPr>
              <a:lstStyle/>
              <a:p>
                <a:r>
                  <a:rPr lang="en-US" dirty="0"/>
                  <a:t>Inductor (L)</a:t>
                </a:r>
              </a:p>
            </p:txBody>
          </p:sp>
        </p:grpSp>
        <p:pic>
          <p:nvPicPr>
            <p:cNvPr id="17" name="Picture 16"/>
            <p:cNvPicPr>
              <a:picLocks noChangeAspect="1"/>
            </p:cNvPicPr>
            <p:nvPr/>
          </p:nvPicPr>
          <p:blipFill>
            <a:blip r:embed="rId4"/>
            <a:stretch>
              <a:fillRect/>
            </a:stretch>
          </p:blipFill>
          <p:spPr>
            <a:xfrm>
              <a:off x="5170664" y="5474671"/>
              <a:ext cx="637998" cy="509886"/>
            </a:xfrm>
            <a:prstGeom prst="rect">
              <a:avLst/>
            </a:prstGeom>
          </p:spPr>
        </p:pic>
        <p:pic>
          <p:nvPicPr>
            <p:cNvPr id="18" name="Picture 17"/>
            <p:cNvPicPr>
              <a:picLocks noChangeAspect="1"/>
            </p:cNvPicPr>
            <p:nvPr/>
          </p:nvPicPr>
          <p:blipFill>
            <a:blip r:embed="rId5"/>
            <a:stretch>
              <a:fillRect/>
            </a:stretch>
          </p:blipFill>
          <p:spPr>
            <a:xfrm>
              <a:off x="3049871" y="5412667"/>
              <a:ext cx="476874" cy="633893"/>
            </a:xfrm>
            <a:prstGeom prst="rect">
              <a:avLst/>
            </a:prstGeom>
          </p:spPr>
        </p:pic>
      </p:grpSp>
    </p:spTree>
    <p:extLst>
      <p:ext uri="{BB962C8B-B14F-4D97-AF65-F5344CB8AC3E}">
        <p14:creationId xmlns:p14="http://schemas.microsoft.com/office/powerpoint/2010/main" val="188996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B209A-2D68-45B6-B513-4E2B84EF84EA}"/>
              </a:ext>
            </a:extLst>
          </p:cNvPr>
          <p:cNvSpPr>
            <a:spLocks noGrp="1"/>
          </p:cNvSpPr>
          <p:nvPr>
            <p:ph type="title"/>
          </p:nvPr>
        </p:nvSpPr>
        <p:spPr/>
        <p:txBody>
          <a:bodyPr/>
          <a:lstStyle/>
          <a:p>
            <a:r>
              <a:rPr lang="en-US" dirty="0"/>
              <a:t>PSS Part I</a:t>
            </a:r>
          </a:p>
        </p:txBody>
      </p:sp>
      <p:sp>
        <p:nvSpPr>
          <p:cNvPr id="4" name="Slide Number Placeholder 3">
            <a:extLst>
              <a:ext uri="{FF2B5EF4-FFF2-40B4-BE49-F238E27FC236}">
                <a16:creationId xmlns:a16="http://schemas.microsoft.com/office/drawing/2014/main" id="{6663868F-FD8C-4F92-9170-0BFF99C7F32F}"/>
              </a:ext>
            </a:extLst>
          </p:cNvPr>
          <p:cNvSpPr>
            <a:spLocks noGrp="1"/>
          </p:cNvSpPr>
          <p:nvPr>
            <p:ph type="sldNum" sz="quarter" idx="12"/>
          </p:nvPr>
        </p:nvSpPr>
        <p:spPr/>
        <p:txBody>
          <a:bodyPr/>
          <a:lstStyle/>
          <a:p>
            <a:fld id="{C0F325E9-493D-4743-B1E1-B25E1D42752C}" type="slidenum">
              <a:rPr lang="en-US" smtClean="0"/>
              <a:t>11</a:t>
            </a:fld>
            <a:endParaRPr lang="en-US"/>
          </a:p>
        </p:txBody>
      </p:sp>
      <p:grpSp>
        <p:nvGrpSpPr>
          <p:cNvPr id="5" name="Group 4"/>
          <p:cNvGrpSpPr/>
          <p:nvPr/>
        </p:nvGrpSpPr>
        <p:grpSpPr>
          <a:xfrm>
            <a:off x="489380" y="3851825"/>
            <a:ext cx="4232011" cy="1730480"/>
            <a:chOff x="445511" y="4065401"/>
            <a:chExt cx="4232011" cy="1730480"/>
          </a:xfrm>
        </p:grpSpPr>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1FF9B046-61BB-4FD0-8A64-2B10D37FDAA7}"/>
                    </a:ext>
                  </a:extLst>
                </p:cNvPr>
                <p:cNvSpPr/>
                <p:nvPr/>
              </p:nvSpPr>
              <p:spPr>
                <a:xfrm>
                  <a:off x="1782821" y="5066835"/>
                  <a:ext cx="1613006" cy="7290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𝑐</m:t>
                            </m:r>
                          </m:sub>
                        </m:sSub>
                        <m:r>
                          <a:rPr lang="en-US">
                            <a:latin typeface="Cambria Math" panose="02040503050406030204" pitchFamily="18" charset="0"/>
                          </a:rPr>
                          <m:t>=</m:t>
                        </m:r>
                        <m:f>
                          <m:fPr>
                            <m:ctrlPr>
                              <a:rPr lang="en-US" i="1">
                                <a:latin typeface="Cambria Math" panose="02040503050406030204" pitchFamily="18" charset="0"/>
                              </a:rPr>
                            </m:ctrlPr>
                          </m:fPr>
                          <m:num>
                            <m:r>
                              <a:rPr lang="en-US">
                                <a:latin typeface="Cambria Math" panose="02040503050406030204" pitchFamily="18" charset="0"/>
                              </a:rPr>
                              <m:t>1</m:t>
                            </m:r>
                          </m:num>
                          <m:den>
                            <m:r>
                              <a:rPr lang="en-US">
                                <a:latin typeface="Cambria Math" panose="02040503050406030204" pitchFamily="18" charset="0"/>
                              </a:rPr>
                              <m:t>2</m:t>
                            </m:r>
                            <m:r>
                              <a:rPr lang="en-US" i="1">
                                <a:latin typeface="Cambria Math" panose="02040503050406030204" pitchFamily="18" charset="0"/>
                              </a:rPr>
                              <m:t>𝜋</m:t>
                            </m:r>
                            <m:rad>
                              <m:radPr>
                                <m:degHide m:val="on"/>
                                <m:ctrlPr>
                                  <a:rPr lang="en-US" i="1">
                                    <a:latin typeface="Cambria Math" panose="02040503050406030204" pitchFamily="18" charset="0"/>
                                  </a:rPr>
                                </m:ctrlPr>
                              </m:radPr>
                              <m:deg/>
                              <m:e>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1</m:t>
                                    </m:r>
                                  </m:sub>
                                </m:sSub>
                              </m:e>
                            </m:rad>
                          </m:den>
                        </m:f>
                      </m:oMath>
                    </m:oMathPara>
                  </a14:m>
                  <a:endParaRPr lang="en-US" dirty="0"/>
                </a:p>
              </p:txBody>
            </p:sp>
          </mc:Choice>
          <mc:Fallback xmlns="">
            <p:sp>
              <p:nvSpPr>
                <p:cNvPr id="6" name="Rectangle 5">
                  <a:extLst>
                    <a:ext uri="{FF2B5EF4-FFF2-40B4-BE49-F238E27FC236}">
                      <a16:creationId xmlns:a16="http://schemas.microsoft.com/office/drawing/2014/main" id="{1FF9B046-61BB-4FD0-8A64-2B10D37FDAA7}"/>
                    </a:ext>
                  </a:extLst>
                </p:cNvPr>
                <p:cNvSpPr>
                  <a:spLocks noRot="1" noChangeAspect="1" noMove="1" noResize="1" noEditPoints="1" noAdjustHandles="1" noChangeArrowheads="1" noChangeShapeType="1" noTextEdit="1"/>
                </p:cNvSpPr>
                <p:nvPr/>
              </p:nvSpPr>
              <p:spPr>
                <a:xfrm>
                  <a:off x="1782821" y="5066835"/>
                  <a:ext cx="1613006" cy="729046"/>
                </a:xfrm>
                <a:prstGeom prst="rect">
                  <a:avLst/>
                </a:prstGeom>
                <a:blipFill>
                  <a:blip r:embed="rId3"/>
                  <a:stretch>
                    <a:fillRect/>
                  </a:stretch>
                </a:blipFill>
              </p:spPr>
              <p:txBody>
                <a:bodyPr/>
                <a:lstStyle/>
                <a:p>
                  <a:r>
                    <a:rPr lang="en-US">
                      <a:noFill/>
                    </a:rPr>
                    <a:t> </a:t>
                  </a:r>
                </a:p>
              </p:txBody>
            </p:sp>
          </mc:Fallback>
        </mc:AlternateContent>
        <p:sp>
          <p:nvSpPr>
            <p:cNvPr id="30" name="Rectangle 29">
              <a:extLst>
                <a:ext uri="{FF2B5EF4-FFF2-40B4-BE49-F238E27FC236}">
                  <a16:creationId xmlns:a16="http://schemas.microsoft.com/office/drawing/2014/main" id="{DC0586E8-5F6F-4086-85E0-CBCAA2E68738}"/>
                </a:ext>
              </a:extLst>
            </p:cNvPr>
            <p:cNvSpPr/>
            <p:nvPr/>
          </p:nvSpPr>
          <p:spPr>
            <a:xfrm>
              <a:off x="445511" y="4065401"/>
              <a:ext cx="4232011" cy="830997"/>
            </a:xfrm>
            <a:prstGeom prst="rect">
              <a:avLst/>
            </a:prstGeom>
          </p:spPr>
          <p:txBody>
            <a:bodyPr wrap="square">
              <a:spAutoFit/>
            </a:bodyPr>
            <a:lstStyle/>
            <a:p>
              <a:pPr algn="ctr"/>
              <a:r>
                <a:rPr lang="en-US" sz="2400" dirty="0"/>
                <a:t>Low-Pass Filter Cut-off frequency (f</a:t>
              </a:r>
              <a:r>
                <a:rPr lang="en-US" sz="2400" baseline="-25000" dirty="0"/>
                <a:t>c</a:t>
              </a:r>
              <a:r>
                <a:rPr lang="en-US" sz="2400" dirty="0"/>
                <a:t>):</a:t>
              </a:r>
            </a:p>
          </p:txBody>
        </p:sp>
      </p:gr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380" y="1265133"/>
            <a:ext cx="8321841" cy="2289102"/>
          </a:xfrm>
          <a:prstGeom prst="rect">
            <a:avLst/>
          </a:prstGeom>
        </p:spPr>
      </p:pic>
      <p:grpSp>
        <p:nvGrpSpPr>
          <p:cNvPr id="50" name="Group 49"/>
          <p:cNvGrpSpPr/>
          <p:nvPr/>
        </p:nvGrpSpPr>
        <p:grpSpPr>
          <a:xfrm>
            <a:off x="4780253" y="3511461"/>
            <a:ext cx="4445634" cy="2827219"/>
            <a:chOff x="4780253" y="3511461"/>
            <a:chExt cx="4445634" cy="2827219"/>
          </a:xfrm>
        </p:grpSpPr>
        <p:grpSp>
          <p:nvGrpSpPr>
            <p:cNvPr id="48" name="Group 47"/>
            <p:cNvGrpSpPr/>
            <p:nvPr/>
          </p:nvGrpSpPr>
          <p:grpSpPr>
            <a:xfrm>
              <a:off x="5063655" y="3877170"/>
              <a:ext cx="3108960" cy="2119604"/>
              <a:chOff x="5422790" y="3851826"/>
              <a:chExt cx="3108960" cy="2119604"/>
            </a:xfrm>
          </p:grpSpPr>
          <p:cxnSp>
            <p:nvCxnSpPr>
              <p:cNvPr id="17" name="Straight Arrow Connector 16"/>
              <p:cNvCxnSpPr/>
              <p:nvPr/>
            </p:nvCxnSpPr>
            <p:spPr>
              <a:xfrm>
                <a:off x="5422790" y="4777778"/>
                <a:ext cx="2749825" cy="1"/>
              </a:xfrm>
              <a:prstGeom prst="straightConnector1">
                <a:avLst/>
              </a:prstGeom>
              <a:ln w="28575">
                <a:prstDash val="dash"/>
                <a:tailEnd type="none"/>
              </a:ln>
            </p:spPr>
            <p:style>
              <a:lnRef idx="1">
                <a:schemeClr val="dk1"/>
              </a:lnRef>
              <a:fillRef idx="0">
                <a:schemeClr val="dk1"/>
              </a:fillRef>
              <a:effectRef idx="0">
                <a:schemeClr val="dk1"/>
              </a:effectRef>
              <a:fontRef idx="minor">
                <a:schemeClr val="tx1"/>
              </a:fontRef>
            </p:style>
          </p:cxnSp>
          <p:cxnSp>
            <p:nvCxnSpPr>
              <p:cNvPr id="23" name="Straight Arrow Connector 22"/>
              <p:cNvCxnSpPr/>
              <p:nvPr/>
            </p:nvCxnSpPr>
            <p:spPr>
              <a:xfrm>
                <a:off x="5581816" y="4777482"/>
                <a:ext cx="1468283" cy="0"/>
              </a:xfrm>
              <a:prstGeom prst="straightConnector1">
                <a:avLst/>
              </a:prstGeom>
              <a:ln w="28575">
                <a:solidFill>
                  <a:schemeClr val="accent4">
                    <a:lumMod val="60000"/>
                    <a:lumOff val="40000"/>
                  </a:schemeClr>
                </a:solidFill>
                <a:tailEnd type="none"/>
              </a:ln>
            </p:spPr>
            <p:style>
              <a:lnRef idx="1">
                <a:schemeClr val="dk1"/>
              </a:lnRef>
              <a:fillRef idx="0">
                <a:schemeClr val="dk1"/>
              </a:fillRef>
              <a:effectRef idx="0">
                <a:schemeClr val="dk1"/>
              </a:effectRef>
              <a:fontRef idx="minor">
                <a:schemeClr val="tx1"/>
              </a:fontRef>
            </p:style>
          </p:cxnSp>
          <p:sp>
            <p:nvSpPr>
              <p:cNvPr id="29" name="Oval 28"/>
              <p:cNvSpPr/>
              <p:nvPr/>
            </p:nvSpPr>
            <p:spPr>
              <a:xfrm>
                <a:off x="6459769" y="4777777"/>
                <a:ext cx="985962" cy="691762"/>
              </a:xfrm>
              <a:prstGeom prst="ellipse">
                <a:avLst/>
              </a:prstGeom>
              <a:ln w="28575">
                <a:solidFill>
                  <a:schemeClr val="accent4">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1" name="Rectangle 30"/>
              <p:cNvSpPr/>
              <p:nvPr/>
            </p:nvSpPr>
            <p:spPr>
              <a:xfrm>
                <a:off x="6374151" y="4806707"/>
                <a:ext cx="607858" cy="78199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5" name="Rectangle 34"/>
              <p:cNvSpPr/>
              <p:nvPr/>
            </p:nvSpPr>
            <p:spPr>
              <a:xfrm rot="16200000">
                <a:off x="6763698" y="4849904"/>
                <a:ext cx="607858" cy="78199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9" name="Straight Arrow Connector 18"/>
              <p:cNvCxnSpPr/>
              <p:nvPr/>
            </p:nvCxnSpPr>
            <p:spPr>
              <a:xfrm flipV="1">
                <a:off x="7131987" y="3891762"/>
                <a:ext cx="0" cy="2079668"/>
              </a:xfrm>
              <a:prstGeom prst="straightConnector1">
                <a:avLst/>
              </a:prstGeom>
              <a:ln w="28575">
                <a:prstDash val="dash"/>
                <a:tailEnd type="none"/>
              </a:ln>
            </p:spPr>
            <p:style>
              <a:lnRef idx="1">
                <a:schemeClr val="dk1"/>
              </a:lnRef>
              <a:fillRef idx="0">
                <a:schemeClr val="dk1"/>
              </a:fillRef>
              <a:effectRef idx="0">
                <a:schemeClr val="dk1"/>
              </a:effectRef>
              <a:fontRef idx="minor">
                <a:schemeClr val="tx1"/>
              </a:fontRef>
            </p:style>
          </p:cxnSp>
          <p:cxnSp>
            <p:nvCxnSpPr>
              <p:cNvPr id="36" name="Straight Arrow Connector 35"/>
              <p:cNvCxnSpPr/>
              <p:nvPr/>
            </p:nvCxnSpPr>
            <p:spPr>
              <a:xfrm>
                <a:off x="7322881" y="4897981"/>
                <a:ext cx="944819" cy="840408"/>
              </a:xfrm>
              <a:prstGeom prst="straightConnector1">
                <a:avLst/>
              </a:prstGeom>
              <a:ln w="28575">
                <a:solidFill>
                  <a:schemeClr val="accent4">
                    <a:lumMod val="60000"/>
                    <a:lumOff val="40000"/>
                  </a:schemeClr>
                </a:solidFill>
                <a:tailEnd type="none"/>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flipV="1">
                <a:off x="5573865" y="5732890"/>
                <a:ext cx="2957885" cy="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flipV="1">
                <a:off x="5581816" y="3851826"/>
                <a:ext cx="0" cy="189696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sp>
          <p:nvSpPr>
            <p:cNvPr id="47" name="TextBox 46"/>
            <p:cNvSpPr txBox="1"/>
            <p:nvPr/>
          </p:nvSpPr>
          <p:spPr>
            <a:xfrm>
              <a:off x="8096585" y="5615668"/>
              <a:ext cx="1129302" cy="276999"/>
            </a:xfrm>
            <a:prstGeom prst="rect">
              <a:avLst/>
            </a:prstGeom>
            <a:noFill/>
          </p:spPr>
          <p:txBody>
            <a:bodyPr wrap="square" rtlCol="0">
              <a:spAutoFit/>
            </a:bodyPr>
            <a:lstStyle/>
            <a:p>
              <a:r>
                <a:rPr lang="en-US" sz="1200" dirty="0"/>
                <a:t>Frequency (Hz)</a:t>
              </a:r>
            </a:p>
          </p:txBody>
        </p:sp>
        <p:sp>
          <p:nvSpPr>
            <p:cNvPr id="51" name="TextBox 50"/>
            <p:cNvSpPr txBox="1"/>
            <p:nvPr/>
          </p:nvSpPr>
          <p:spPr>
            <a:xfrm>
              <a:off x="6327706" y="3511461"/>
              <a:ext cx="876300" cy="461665"/>
            </a:xfrm>
            <a:prstGeom prst="rect">
              <a:avLst/>
            </a:prstGeom>
            <a:noFill/>
          </p:spPr>
          <p:txBody>
            <a:bodyPr wrap="square" rtlCol="0">
              <a:spAutoFit/>
            </a:bodyPr>
            <a:lstStyle/>
            <a:p>
              <a:pPr algn="ctr"/>
              <a:r>
                <a:rPr lang="en-US" sz="1200" dirty="0"/>
                <a:t>Cutoff</a:t>
              </a:r>
            </a:p>
            <a:p>
              <a:r>
                <a:rPr lang="en-US" sz="1200" dirty="0"/>
                <a:t>Frequency</a:t>
              </a:r>
            </a:p>
          </p:txBody>
        </p:sp>
        <p:sp>
          <p:nvSpPr>
            <p:cNvPr id="53" name="TextBox 52">
              <a:extLst>
                <a:ext uri="{FF2B5EF4-FFF2-40B4-BE49-F238E27FC236}">
                  <a16:creationId xmlns:a16="http://schemas.microsoft.com/office/drawing/2014/main" id="{3D11062F-D71C-495B-A229-9EA1C167959B}"/>
                </a:ext>
              </a:extLst>
            </p:cNvPr>
            <p:cNvSpPr txBox="1"/>
            <p:nvPr/>
          </p:nvSpPr>
          <p:spPr>
            <a:xfrm>
              <a:off x="5608924" y="5969348"/>
              <a:ext cx="2164080" cy="369332"/>
            </a:xfrm>
            <a:prstGeom prst="rect">
              <a:avLst/>
            </a:prstGeom>
            <a:noFill/>
          </p:spPr>
          <p:txBody>
            <a:bodyPr wrap="square" rtlCol="0">
              <a:spAutoFit/>
            </a:bodyPr>
            <a:lstStyle/>
            <a:p>
              <a:r>
                <a:rPr lang="en-US" dirty="0"/>
                <a:t>Bode Plot of LC Filter</a:t>
              </a:r>
            </a:p>
          </p:txBody>
        </p:sp>
        <p:sp>
          <p:nvSpPr>
            <p:cNvPr id="55" name="TextBox 54"/>
            <p:cNvSpPr txBox="1"/>
            <p:nvPr/>
          </p:nvSpPr>
          <p:spPr>
            <a:xfrm rot="16200000">
              <a:off x="4157105" y="4500317"/>
              <a:ext cx="1523296" cy="276999"/>
            </a:xfrm>
            <a:prstGeom prst="rect">
              <a:avLst/>
            </a:prstGeom>
            <a:noFill/>
          </p:spPr>
          <p:txBody>
            <a:bodyPr wrap="square" rtlCol="0">
              <a:spAutoFit/>
            </a:bodyPr>
            <a:lstStyle/>
            <a:p>
              <a:r>
                <a:rPr lang="en-US" sz="1200" dirty="0"/>
                <a:t>Magnitude (dB)</a:t>
              </a:r>
            </a:p>
          </p:txBody>
        </p:sp>
      </p:grpSp>
    </p:spTree>
    <p:extLst>
      <p:ext uri="{BB962C8B-B14F-4D97-AF65-F5344CB8AC3E}">
        <p14:creationId xmlns:p14="http://schemas.microsoft.com/office/powerpoint/2010/main" val="48982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PSS Part II</a:t>
            </a:r>
          </a:p>
        </p:txBody>
      </p:sp>
      <p:sp>
        <p:nvSpPr>
          <p:cNvPr id="4" name="Slide Number Placeholder 3"/>
          <p:cNvSpPr>
            <a:spLocks noGrp="1"/>
          </p:cNvSpPr>
          <p:nvPr>
            <p:ph type="sldNum" sz="quarter" idx="12"/>
          </p:nvPr>
        </p:nvSpPr>
        <p:spPr/>
        <p:txBody>
          <a:bodyPr/>
          <a:lstStyle/>
          <a:p>
            <a:fld id="{C0F325E9-493D-4743-B1E1-B25E1D42752C}" type="slidenum">
              <a:rPr lang="en-US" smtClean="0"/>
              <a:t>12</a:t>
            </a:fld>
            <a:endParaRPr lang="en-US"/>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r="10808"/>
          <a:stretch/>
        </p:blipFill>
        <p:spPr>
          <a:xfrm>
            <a:off x="2302785" y="1320783"/>
            <a:ext cx="4026895" cy="156210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9040" t="19940"/>
          <a:stretch/>
        </p:blipFill>
        <p:spPr>
          <a:xfrm>
            <a:off x="2860766" y="3190240"/>
            <a:ext cx="3136758" cy="2049970"/>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29255582"/>
              </p:ext>
            </p:extLst>
          </p:nvPr>
        </p:nvGraphicFramePr>
        <p:xfrm>
          <a:off x="2408954" y="5612806"/>
          <a:ext cx="5250126" cy="741680"/>
        </p:xfrm>
        <a:graphic>
          <a:graphicData uri="http://schemas.openxmlformats.org/drawingml/2006/table">
            <a:tbl>
              <a:tblPr firstRow="1" bandRow="1">
                <a:tableStyleId>{5C22544A-7EE6-4342-B048-85BDC9FD1C3A}</a:tableStyleId>
              </a:tblPr>
              <a:tblGrid>
                <a:gridCol w="707839">
                  <a:extLst>
                    <a:ext uri="{9D8B030D-6E8A-4147-A177-3AD203B41FA5}">
                      <a16:colId xmlns:a16="http://schemas.microsoft.com/office/drawing/2014/main" val="2738593069"/>
                    </a:ext>
                  </a:extLst>
                </a:gridCol>
                <a:gridCol w="460197">
                  <a:extLst>
                    <a:ext uri="{9D8B030D-6E8A-4147-A177-3AD203B41FA5}">
                      <a16:colId xmlns:a16="http://schemas.microsoft.com/office/drawing/2014/main" val="395975069"/>
                    </a:ext>
                  </a:extLst>
                </a:gridCol>
                <a:gridCol w="4082090">
                  <a:extLst>
                    <a:ext uri="{9D8B030D-6E8A-4147-A177-3AD203B41FA5}">
                      <a16:colId xmlns:a16="http://schemas.microsoft.com/office/drawing/2014/main" val="621072697"/>
                    </a:ext>
                  </a:extLst>
                </a:gridCol>
              </a:tblGrid>
              <a:tr h="370840">
                <a:tc>
                  <a:txBody>
                    <a:bodyPr/>
                    <a:lstStyle/>
                    <a:p>
                      <a:r>
                        <a:rPr lang="en-US" b="0" dirty="0">
                          <a:solidFill>
                            <a:schemeClr val="tx1"/>
                          </a:solidFill>
                        </a:rPr>
                        <a:t>D</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r>
                        <a:rPr lang="en-US" b="0" dirty="0">
                          <a:solidFill>
                            <a:schemeClr val="tx1"/>
                          </a:solidFill>
                          <a:sym typeface="Wingdings" panose="05000000000000000000" pitchFamily="2" charset="2"/>
                        </a:rPr>
                        <a:t></a:t>
                      </a:r>
                      <a:endParaRPr lang="en-US" b="0" dirty="0">
                        <a:solidFill>
                          <a:schemeClr val="tx1"/>
                        </a:solidFill>
                      </a:endParaRPr>
                    </a:p>
                  </a:txBody>
                  <a:tcP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a:solidFill>
                            <a:schemeClr val="tx1"/>
                          </a:solidFill>
                          <a:sym typeface="Wingdings" panose="05000000000000000000" pitchFamily="2" charset="2"/>
                        </a:rPr>
                        <a:t>L</a:t>
                      </a:r>
                      <a:r>
                        <a:rPr lang="en-US" b="0" baseline="-25000" dirty="0">
                          <a:solidFill>
                            <a:schemeClr val="tx1"/>
                          </a:solidFill>
                          <a:sym typeface="Wingdings" panose="05000000000000000000" pitchFamily="2" charset="2"/>
                        </a:rPr>
                        <a:t>2</a:t>
                      </a:r>
                      <a:r>
                        <a:rPr lang="en-US" b="0" dirty="0">
                          <a:solidFill>
                            <a:schemeClr val="tx1"/>
                          </a:solidFill>
                          <a:sym typeface="Wingdings" panose="05000000000000000000" pitchFamily="2" charset="2"/>
                        </a:rPr>
                        <a:t> and C</a:t>
                      </a:r>
                      <a:r>
                        <a:rPr lang="en-US" b="0" baseline="-25000" dirty="0">
                          <a:solidFill>
                            <a:schemeClr val="tx1"/>
                          </a:solidFill>
                          <a:sym typeface="Wingdings" panose="05000000000000000000" pitchFamily="2" charset="2"/>
                        </a:rPr>
                        <a:t>2</a:t>
                      </a:r>
                      <a:r>
                        <a:rPr lang="en-US" b="0" dirty="0">
                          <a:solidFill>
                            <a:schemeClr val="tx1"/>
                          </a:solidFill>
                          <a:sym typeface="Wingdings" panose="05000000000000000000" pitchFamily="2" charset="2"/>
                        </a:rPr>
                        <a:t> charging (storing energy)</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11974053"/>
                  </a:ext>
                </a:extLst>
              </a:tr>
              <a:tr h="370840">
                <a:tc>
                  <a:txBody>
                    <a:bodyPr/>
                    <a:lstStyle/>
                    <a:p>
                      <a:r>
                        <a:rPr lang="en-US" dirty="0">
                          <a:sym typeface="Wingdings" panose="05000000000000000000" pitchFamily="2" charset="2"/>
                        </a:rPr>
                        <a:t>1 – D </a:t>
                      </a:r>
                      <a:endParaRPr lang="en-US" b="0" dirty="0">
                        <a:solidFill>
                          <a:schemeClr val="tx1"/>
                        </a:solidFill>
                      </a:endParaRPr>
                    </a:p>
                  </a:txBody>
                  <a:tcPr>
                    <a:lnL w="12700" cap="flat" cmpd="sng" algn="ctr">
                      <a:noFill/>
                      <a:prstDash val="solid"/>
                      <a:round/>
                      <a:headEnd type="none" w="med" len="med"/>
                      <a:tailEnd type="none" w="med" len="med"/>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sym typeface="Wingdings" panose="05000000000000000000" pitchFamily="2" charset="2"/>
                        </a:rPr>
                        <a:t></a:t>
                      </a:r>
                      <a:endParaRPr lang="en-US" b="0" dirty="0">
                        <a:solidFill>
                          <a:schemeClr val="tx1"/>
                        </a:solidFill>
                      </a:endParaRPr>
                    </a:p>
                  </a:txBody>
                  <a:tcP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L</a:t>
                      </a:r>
                      <a:r>
                        <a:rPr lang="en-US" baseline="-25000" dirty="0">
                          <a:sym typeface="Wingdings" panose="05000000000000000000" pitchFamily="2" charset="2"/>
                        </a:rPr>
                        <a:t>2</a:t>
                      </a:r>
                      <a:r>
                        <a:rPr lang="en-US" dirty="0">
                          <a:sym typeface="Wingdings" panose="05000000000000000000" pitchFamily="2" charset="2"/>
                        </a:rPr>
                        <a:t> and C</a:t>
                      </a:r>
                      <a:r>
                        <a:rPr lang="en-US" baseline="-25000" dirty="0">
                          <a:sym typeface="Wingdings" panose="05000000000000000000" pitchFamily="2" charset="2"/>
                        </a:rPr>
                        <a:t>2</a:t>
                      </a:r>
                      <a:r>
                        <a:rPr lang="en-US" dirty="0">
                          <a:sym typeface="Wingdings" panose="05000000000000000000" pitchFamily="2" charset="2"/>
                        </a:rPr>
                        <a:t> discharging (dispersing energy) </a:t>
                      </a:r>
                      <a:endParaRPr lang="en-US" dirty="0"/>
                    </a:p>
                  </a:txBody>
                  <a:tcPr>
                    <a:lnL w="12700" cmpd="sng">
                      <a:noFill/>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2978865"/>
                  </a:ext>
                </a:extLst>
              </a:tr>
            </a:tbl>
          </a:graphicData>
        </a:graphic>
      </p:graphicFrame>
      <p:grpSp>
        <p:nvGrpSpPr>
          <p:cNvPr id="8" name="Group 7"/>
          <p:cNvGrpSpPr/>
          <p:nvPr/>
        </p:nvGrpSpPr>
        <p:grpSpPr>
          <a:xfrm>
            <a:off x="6583680" y="3481251"/>
            <a:ext cx="1857661" cy="1691640"/>
            <a:chOff x="6583680" y="3481251"/>
            <a:chExt cx="1857661" cy="1691640"/>
          </a:xfrm>
        </p:grpSpPr>
        <p:sp>
          <p:nvSpPr>
            <p:cNvPr id="3" name="Right Brace 2"/>
            <p:cNvSpPr/>
            <p:nvPr/>
          </p:nvSpPr>
          <p:spPr>
            <a:xfrm>
              <a:off x="6583680" y="3481251"/>
              <a:ext cx="757645" cy="1691640"/>
            </a:xfrm>
            <a:prstGeom prst="rightBrace">
              <a:avLst/>
            </a:pr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7413621" y="4096238"/>
              <a:ext cx="1027720" cy="461665"/>
            </a:xfrm>
            <a:prstGeom prst="rect">
              <a:avLst/>
            </a:prstGeom>
            <a:noFill/>
          </p:spPr>
          <p:txBody>
            <a:bodyPr wrap="square" rtlCol="0">
              <a:spAutoFit/>
            </a:bodyPr>
            <a:lstStyle/>
            <a:p>
              <a:r>
                <a:rPr lang="en-US" sz="2400" dirty="0">
                  <a:solidFill>
                    <a:srgbClr val="00B0F0"/>
                  </a:solidFill>
                </a:rPr>
                <a:t>Plant</a:t>
              </a:r>
            </a:p>
          </p:txBody>
        </p:sp>
      </p:grpSp>
      <p:grpSp>
        <p:nvGrpSpPr>
          <p:cNvPr id="11" name="Group 10"/>
          <p:cNvGrpSpPr/>
          <p:nvPr/>
        </p:nvGrpSpPr>
        <p:grpSpPr>
          <a:xfrm>
            <a:off x="1608745" y="3615764"/>
            <a:ext cx="1215874" cy="1129553"/>
            <a:chOff x="7402388" y="3734526"/>
            <a:chExt cx="1242165" cy="1129553"/>
          </a:xfrm>
        </p:grpSpPr>
        <p:sp>
          <p:nvSpPr>
            <p:cNvPr id="12" name="Right Brace 11"/>
            <p:cNvSpPr/>
            <p:nvPr/>
          </p:nvSpPr>
          <p:spPr>
            <a:xfrm rot="10800000">
              <a:off x="8274630" y="3734526"/>
              <a:ext cx="369923" cy="1129553"/>
            </a:xfrm>
            <a:prstGeom prst="rightBrace">
              <a:avLst>
                <a:gd name="adj1" fmla="val 8333"/>
                <a:gd name="adj2" fmla="val 49646"/>
              </a:avLst>
            </a:prstGeom>
            <a:ln w="317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7402388" y="4056050"/>
              <a:ext cx="1027720" cy="461665"/>
            </a:xfrm>
            <a:prstGeom prst="rect">
              <a:avLst/>
            </a:prstGeom>
            <a:noFill/>
          </p:spPr>
          <p:txBody>
            <a:bodyPr wrap="square" rtlCol="0">
              <a:spAutoFit/>
            </a:bodyPr>
            <a:lstStyle/>
            <a:p>
              <a:r>
                <a:rPr lang="en-US" sz="2400" dirty="0">
                  <a:solidFill>
                    <a:schemeClr val="accent2">
                      <a:lumMod val="60000"/>
                      <a:lumOff val="40000"/>
                    </a:schemeClr>
                  </a:solidFill>
                </a:rPr>
                <a:t>PWM</a:t>
              </a:r>
            </a:p>
          </p:txBody>
        </p:sp>
      </p:grpSp>
      <p:sp>
        <p:nvSpPr>
          <p:cNvPr id="9" name="TextBox 8"/>
          <p:cNvSpPr txBox="1"/>
          <p:nvPr/>
        </p:nvSpPr>
        <p:spPr>
          <a:xfrm>
            <a:off x="6156362" y="1881331"/>
            <a:ext cx="567765" cy="661720"/>
          </a:xfrm>
          <a:prstGeom prst="rect">
            <a:avLst/>
          </a:prstGeom>
          <a:noFill/>
        </p:spPr>
        <p:txBody>
          <a:bodyPr wrap="square" rtlCol="0">
            <a:spAutoFit/>
          </a:bodyPr>
          <a:lstStyle/>
          <a:p>
            <a:pPr algn="ctr">
              <a:spcAft>
                <a:spcPts val="600"/>
              </a:spcAft>
            </a:pPr>
            <a:r>
              <a:rPr lang="en-US" sz="1600" b="1" i="1" dirty="0">
                <a:solidFill>
                  <a:schemeClr val="accent3">
                    <a:lumMod val="75000"/>
                  </a:schemeClr>
                </a:solidFill>
                <a:latin typeface="Times New Roman" panose="02020603050405020304" pitchFamily="18" charset="0"/>
                <a:cs typeface="Times New Roman" panose="02020603050405020304" pitchFamily="18" charset="0"/>
              </a:rPr>
              <a:t>I</a:t>
            </a:r>
            <a:r>
              <a:rPr lang="en-US" sz="1600" b="1" i="1" baseline="-25000" dirty="0">
                <a:solidFill>
                  <a:schemeClr val="accent3">
                    <a:lumMod val="75000"/>
                  </a:schemeClr>
                </a:solidFill>
                <a:latin typeface="Times New Roman" panose="02020603050405020304" pitchFamily="18" charset="0"/>
                <a:cs typeface="Times New Roman" panose="02020603050405020304" pitchFamily="18" charset="0"/>
              </a:rPr>
              <a:t>L</a:t>
            </a:r>
            <a:endParaRPr lang="en-US" sz="1600" b="1" i="1" dirty="0">
              <a:solidFill>
                <a:schemeClr val="accent3">
                  <a:lumMod val="75000"/>
                </a:schemeClr>
              </a:solidFill>
              <a:latin typeface="Times New Roman" panose="02020603050405020304" pitchFamily="18" charset="0"/>
              <a:cs typeface="Times New Roman" panose="02020603050405020304" pitchFamily="18" charset="0"/>
            </a:endParaRPr>
          </a:p>
          <a:p>
            <a:pPr algn="ctr">
              <a:spcAft>
                <a:spcPts val="600"/>
              </a:spcAft>
            </a:pPr>
            <a:r>
              <a:rPr lang="en-US" sz="1600" b="1" i="1" dirty="0">
                <a:solidFill>
                  <a:schemeClr val="accent3">
                    <a:lumMod val="75000"/>
                  </a:schemeClr>
                </a:solidFill>
                <a:latin typeface="Times New Roman" panose="02020603050405020304" pitchFamily="18" charset="0"/>
                <a:cs typeface="Times New Roman" panose="02020603050405020304" pitchFamily="18" charset="0"/>
              </a:rPr>
              <a:t>V</a:t>
            </a:r>
            <a:r>
              <a:rPr lang="en-US" sz="1600" b="1" i="1" baseline="-25000" dirty="0">
                <a:solidFill>
                  <a:schemeClr val="accent3">
                    <a:lumMod val="75000"/>
                  </a:schemeClr>
                </a:solidFill>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73083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3471" t="48541" r="7744" b="7393"/>
          <a:stretch/>
        </p:blipFill>
        <p:spPr>
          <a:xfrm>
            <a:off x="309125" y="3777742"/>
            <a:ext cx="4940300" cy="251460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471" r="7744" b="55393"/>
          <a:stretch/>
        </p:blipFill>
        <p:spPr>
          <a:xfrm>
            <a:off x="309125" y="1143880"/>
            <a:ext cx="4940300" cy="2545470"/>
          </a:xfrm>
          <a:prstGeom prst="rect">
            <a:avLst/>
          </a:prstGeom>
        </p:spPr>
      </p:pic>
      <p:sp>
        <p:nvSpPr>
          <p:cNvPr id="2" name="Title 1"/>
          <p:cNvSpPr>
            <a:spLocks noGrp="1"/>
          </p:cNvSpPr>
          <p:nvPr>
            <p:ph type="title"/>
          </p:nvPr>
        </p:nvSpPr>
        <p:spPr>
          <a:xfrm>
            <a:off x="457200" y="13171"/>
            <a:ext cx="8229600" cy="878512"/>
          </a:xfrm>
        </p:spPr>
        <p:txBody>
          <a:bodyPr/>
          <a:lstStyle/>
          <a:p>
            <a:r>
              <a:rPr lang="en-US" dirty="0"/>
              <a:t>Gating Signals</a:t>
            </a:r>
          </a:p>
        </p:txBody>
      </p:sp>
      <p:sp>
        <p:nvSpPr>
          <p:cNvPr id="4" name="Slide Number Placeholder 3"/>
          <p:cNvSpPr>
            <a:spLocks noGrp="1"/>
          </p:cNvSpPr>
          <p:nvPr>
            <p:ph type="sldNum" sz="quarter" idx="12"/>
          </p:nvPr>
        </p:nvSpPr>
        <p:spPr/>
        <p:txBody>
          <a:bodyPr/>
          <a:lstStyle/>
          <a:p>
            <a:fld id="{C0F325E9-493D-4743-B1E1-B25E1D42752C}" type="slidenum">
              <a:rPr lang="en-US" smtClean="0"/>
              <a:t>13</a:t>
            </a:fld>
            <a:endParaRPr lang="en-US"/>
          </a:p>
        </p:txBody>
      </p:sp>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29040" t="19940"/>
          <a:stretch/>
        </p:blipFill>
        <p:spPr>
          <a:xfrm>
            <a:off x="5449253" y="3621984"/>
            <a:ext cx="3351265" cy="2190157"/>
          </a:xfrm>
          <a:prstGeom prst="rect">
            <a:avLst/>
          </a:prstGeom>
        </p:spPr>
      </p:pic>
      <p:pic>
        <p:nvPicPr>
          <p:cNvPr id="8" name="Picture 7">
            <a:extLst>
              <a:ext uri="{FF2B5EF4-FFF2-40B4-BE49-F238E27FC236}">
                <a16:creationId xmlns:a16="http://schemas.microsoft.com/office/drawing/2014/main" id="{1358A42E-A496-4202-B5B4-B40030E928A6}"/>
              </a:ext>
            </a:extLst>
          </p:cNvPr>
          <p:cNvPicPr>
            <a:picLocks noChangeAspect="1"/>
          </p:cNvPicPr>
          <p:nvPr/>
        </p:nvPicPr>
        <p:blipFill rotWithShape="1">
          <a:blip r:embed="rId5">
            <a:extLst>
              <a:ext uri="{28A0092B-C50C-407E-A947-70E740481C1C}">
                <a14:useLocalDpi xmlns:a14="http://schemas.microsoft.com/office/drawing/2010/main" val="0"/>
              </a:ext>
            </a:extLst>
          </a:blip>
          <a:srcRect r="10808"/>
          <a:stretch/>
        </p:blipFill>
        <p:spPr>
          <a:xfrm>
            <a:off x="5449252" y="1306314"/>
            <a:ext cx="3539104" cy="1372878"/>
          </a:xfrm>
          <a:prstGeom prst="rect">
            <a:avLst/>
          </a:prstGeom>
        </p:spPr>
      </p:pic>
      <p:grpSp>
        <p:nvGrpSpPr>
          <p:cNvPr id="9" name="Group 8">
            <a:extLst>
              <a:ext uri="{FF2B5EF4-FFF2-40B4-BE49-F238E27FC236}">
                <a16:creationId xmlns:a16="http://schemas.microsoft.com/office/drawing/2014/main" id="{E360DFB6-B59B-4AD5-87FB-A0C1F07B6EA1}"/>
              </a:ext>
            </a:extLst>
          </p:cNvPr>
          <p:cNvGrpSpPr/>
          <p:nvPr/>
        </p:nvGrpSpPr>
        <p:grpSpPr>
          <a:xfrm>
            <a:off x="1250950" y="4561009"/>
            <a:ext cx="3973044" cy="338554"/>
            <a:chOff x="1250950" y="4502940"/>
            <a:chExt cx="3973044" cy="338554"/>
          </a:xfrm>
        </p:grpSpPr>
        <p:cxnSp>
          <p:nvCxnSpPr>
            <p:cNvPr id="6" name="Straight Connector 5"/>
            <p:cNvCxnSpPr>
              <a:cxnSpLocks/>
            </p:cNvCxnSpPr>
            <p:nvPr/>
          </p:nvCxnSpPr>
          <p:spPr>
            <a:xfrm>
              <a:off x="1250950" y="4795150"/>
              <a:ext cx="3873911" cy="0"/>
            </a:xfrm>
            <a:prstGeom prst="line">
              <a:avLst/>
            </a:prstGeom>
            <a:ln w="28575">
              <a:solidFill>
                <a:srgbClr val="00B0F0"/>
              </a:solidFill>
              <a:prstDash val="sysDash"/>
            </a:ln>
          </p:spPr>
          <p:style>
            <a:lnRef idx="1">
              <a:schemeClr val="accent4"/>
            </a:lnRef>
            <a:fillRef idx="0">
              <a:schemeClr val="accent4"/>
            </a:fillRef>
            <a:effectRef idx="0">
              <a:schemeClr val="accent4"/>
            </a:effectRef>
            <a:fontRef idx="minor">
              <a:schemeClr val="tx1"/>
            </a:fontRef>
          </p:style>
        </p:cxnSp>
        <p:sp>
          <p:nvSpPr>
            <p:cNvPr id="17" name="TextBox 16">
              <a:extLst>
                <a:ext uri="{FF2B5EF4-FFF2-40B4-BE49-F238E27FC236}">
                  <a16:creationId xmlns:a16="http://schemas.microsoft.com/office/drawing/2014/main" id="{3C07F0E4-549B-4251-A2EB-7C942D69C8E2}"/>
                </a:ext>
              </a:extLst>
            </p:cNvPr>
            <p:cNvSpPr txBox="1"/>
            <p:nvPr/>
          </p:nvSpPr>
          <p:spPr>
            <a:xfrm>
              <a:off x="4270136" y="4502940"/>
              <a:ext cx="953858" cy="338554"/>
            </a:xfrm>
            <a:prstGeom prst="rect">
              <a:avLst/>
            </a:prstGeom>
            <a:noFill/>
          </p:spPr>
          <p:txBody>
            <a:bodyPr wrap="square" rtlCol="0">
              <a:spAutoFit/>
            </a:bodyPr>
            <a:lstStyle/>
            <a:p>
              <a:r>
                <a:rPr lang="en-US" sz="1600" b="1" dirty="0"/>
                <a:t>Average</a:t>
              </a:r>
            </a:p>
          </p:txBody>
        </p:sp>
      </p:grpSp>
      <p:sp>
        <p:nvSpPr>
          <p:cNvPr id="10" name="TextBox 9">
            <a:extLst>
              <a:ext uri="{FF2B5EF4-FFF2-40B4-BE49-F238E27FC236}">
                <a16:creationId xmlns:a16="http://schemas.microsoft.com/office/drawing/2014/main" id="{873AEB6C-2ABA-4BEA-96C1-6DB3F09243F5}"/>
              </a:ext>
            </a:extLst>
          </p:cNvPr>
          <p:cNvSpPr txBox="1"/>
          <p:nvPr/>
        </p:nvSpPr>
        <p:spPr>
          <a:xfrm>
            <a:off x="1061793" y="593823"/>
            <a:ext cx="1717482" cy="461665"/>
          </a:xfrm>
          <a:prstGeom prst="rect">
            <a:avLst/>
          </a:prstGeom>
          <a:noFill/>
        </p:spPr>
        <p:txBody>
          <a:bodyPr wrap="square" rtlCol="0">
            <a:spAutoFit/>
          </a:bodyPr>
          <a:lstStyle/>
          <a:p>
            <a:r>
              <a:rPr lang="en-US" sz="2400" b="1" dirty="0"/>
              <a:t>D = 0.7</a:t>
            </a:r>
          </a:p>
        </p:txBody>
      </p:sp>
      <p:grpSp>
        <p:nvGrpSpPr>
          <p:cNvPr id="12" name="Group 11"/>
          <p:cNvGrpSpPr/>
          <p:nvPr/>
        </p:nvGrpSpPr>
        <p:grpSpPr>
          <a:xfrm>
            <a:off x="2502075" y="891683"/>
            <a:ext cx="2462130" cy="256408"/>
            <a:chOff x="2980775" y="2598597"/>
            <a:chExt cx="2106830" cy="256408"/>
          </a:xfrm>
        </p:grpSpPr>
        <p:cxnSp>
          <p:nvCxnSpPr>
            <p:cNvPr id="13" name="Straight Arrow Connector 12"/>
            <p:cNvCxnSpPr/>
            <p:nvPr/>
          </p:nvCxnSpPr>
          <p:spPr>
            <a:xfrm>
              <a:off x="2980775" y="2855005"/>
              <a:ext cx="1626581" cy="0"/>
            </a:xfrm>
            <a:prstGeom prst="straightConnector1">
              <a:avLst/>
            </a:prstGeom>
            <a:ln w="22225">
              <a:headEnd type="triangle"/>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FB6739BF-2B14-4BDE-8B28-17CD62C2916E}"/>
                </a:ext>
              </a:extLst>
            </p:cNvPr>
            <p:cNvSpPr txBox="1"/>
            <p:nvPr/>
          </p:nvSpPr>
          <p:spPr>
            <a:xfrm>
              <a:off x="3415892" y="2598597"/>
              <a:ext cx="1671713" cy="246221"/>
            </a:xfrm>
            <a:prstGeom prst="rect">
              <a:avLst/>
            </a:prstGeom>
            <a:noFill/>
          </p:spPr>
          <p:txBody>
            <a:bodyPr wrap="square" rtlCol="0">
              <a:spAutoFit/>
            </a:bodyPr>
            <a:lstStyle/>
            <a:p>
              <a:r>
                <a:rPr lang="en-US" sz="1000" b="1" dirty="0">
                  <a:latin typeface="Times New Roman" panose="02020603050405020304" pitchFamily="18" charset="0"/>
                  <a:cs typeface="Times New Roman" panose="02020603050405020304" pitchFamily="18" charset="0"/>
                </a:rPr>
                <a:t>Switch Cycle</a:t>
              </a:r>
            </a:p>
          </p:txBody>
        </p:sp>
      </p:grpSp>
      <p:cxnSp>
        <p:nvCxnSpPr>
          <p:cNvPr id="18" name="Straight Connector 17"/>
          <p:cNvCxnSpPr/>
          <p:nvPr/>
        </p:nvCxnSpPr>
        <p:spPr>
          <a:xfrm>
            <a:off x="2494054" y="1065803"/>
            <a:ext cx="0" cy="169607"/>
          </a:xfrm>
          <a:prstGeom prst="line">
            <a:avLst/>
          </a:prstGeom>
          <a:ln w="19050"/>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a:off x="4413522" y="1072600"/>
            <a:ext cx="0" cy="169607"/>
          </a:xfrm>
          <a:prstGeom prst="line">
            <a:avLst/>
          </a:prstGeom>
          <a:ln w="19050"/>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711723C0-0FFB-4F89-BC21-672412BABB6C}"/>
              </a:ext>
            </a:extLst>
          </p:cNvPr>
          <p:cNvCxnSpPr>
            <a:cxnSpLocks/>
          </p:cNvCxnSpPr>
          <p:nvPr/>
        </p:nvCxnSpPr>
        <p:spPr>
          <a:xfrm>
            <a:off x="4785360" y="2895600"/>
            <a:ext cx="782320" cy="1168400"/>
          </a:xfrm>
          <a:prstGeom prst="straightConnector1">
            <a:avLst/>
          </a:prstGeom>
          <a:ln w="38100">
            <a:solidFill>
              <a:srgbClr val="C0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6676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screenshot of a cell phone&#10;&#10;Description automatically generated">
            <a:extLst>
              <a:ext uri="{FF2B5EF4-FFF2-40B4-BE49-F238E27FC236}">
                <a16:creationId xmlns:a16="http://schemas.microsoft.com/office/drawing/2014/main" id="{A2C897A2-15E6-4F57-996B-43DBC6274DAD}"/>
              </a:ext>
            </a:extLst>
          </p:cNvPr>
          <p:cNvPicPr>
            <a:picLocks noChangeAspect="1"/>
          </p:cNvPicPr>
          <p:nvPr/>
        </p:nvPicPr>
        <p:blipFill rotWithShape="1">
          <a:blip r:embed="rId3"/>
          <a:srcRect l="3962"/>
          <a:stretch/>
        </p:blipFill>
        <p:spPr>
          <a:xfrm>
            <a:off x="62409" y="3924092"/>
            <a:ext cx="6919886" cy="2483595"/>
          </a:xfrm>
          <a:prstGeom prst="rect">
            <a:avLst/>
          </a:prstGeom>
          <a:ln>
            <a:noFill/>
          </a:ln>
        </p:spPr>
      </p:pic>
      <p:pic>
        <p:nvPicPr>
          <p:cNvPr id="48" name="Picture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576" y="804797"/>
            <a:ext cx="3726107" cy="2847594"/>
          </a:xfrm>
          <a:prstGeom prst="rect">
            <a:avLst/>
          </a:prstGeom>
        </p:spPr>
      </p:pic>
      <p:pic>
        <p:nvPicPr>
          <p:cNvPr id="46" name="Picture 45">
            <a:extLst>
              <a:ext uri="{FF2B5EF4-FFF2-40B4-BE49-F238E27FC236}">
                <a16:creationId xmlns:a16="http://schemas.microsoft.com/office/drawing/2014/main" id="{27D49269-279A-4448-B4CE-6A9D5961C297}"/>
              </a:ext>
            </a:extLst>
          </p:cNvPr>
          <p:cNvPicPr>
            <a:picLocks noChangeAspect="1"/>
          </p:cNvPicPr>
          <p:nvPr/>
        </p:nvPicPr>
        <p:blipFill>
          <a:blip r:embed="rId5"/>
          <a:stretch>
            <a:fillRect/>
          </a:stretch>
        </p:blipFill>
        <p:spPr>
          <a:xfrm>
            <a:off x="5584966" y="1059562"/>
            <a:ext cx="337972" cy="227257"/>
          </a:xfrm>
          <a:prstGeom prst="rect">
            <a:avLst/>
          </a:prstGeom>
        </p:spPr>
      </p:pic>
      <p:sp>
        <p:nvSpPr>
          <p:cNvPr id="2" name="Title 1"/>
          <p:cNvSpPr>
            <a:spLocks noGrp="1"/>
          </p:cNvSpPr>
          <p:nvPr>
            <p:ph type="title"/>
          </p:nvPr>
        </p:nvSpPr>
        <p:spPr>
          <a:xfrm>
            <a:off x="240280" y="55217"/>
            <a:ext cx="4156051" cy="1023383"/>
          </a:xfrm>
        </p:spPr>
        <p:txBody>
          <a:bodyPr/>
          <a:lstStyle/>
          <a:p>
            <a:r>
              <a:rPr lang="en-US" dirty="0"/>
              <a:t>Controller Design</a:t>
            </a:r>
          </a:p>
        </p:txBody>
      </p:sp>
      <p:sp>
        <p:nvSpPr>
          <p:cNvPr id="3" name="Content Placeholder 2"/>
          <p:cNvSpPr>
            <a:spLocks noGrp="1"/>
          </p:cNvSpPr>
          <p:nvPr>
            <p:ph idx="1"/>
          </p:nvPr>
        </p:nvSpPr>
        <p:spPr>
          <a:xfrm>
            <a:off x="410980" y="1155172"/>
            <a:ext cx="2258675" cy="417620"/>
          </a:xfrm>
        </p:spPr>
        <p:txBody>
          <a:bodyPr>
            <a:normAutofit fontScale="92500" lnSpcReduction="10000"/>
          </a:bodyPr>
          <a:lstStyle/>
          <a:p>
            <a:pPr marL="0" indent="0">
              <a:buNone/>
            </a:pPr>
            <a:endParaRPr lang="en-US" dirty="0"/>
          </a:p>
          <a:p>
            <a:endParaRPr lang="en-US" dirty="0"/>
          </a:p>
          <a:p>
            <a:pPr marL="0" indent="0">
              <a:buNone/>
            </a:pPr>
            <a:endParaRPr lang="en-US" dirty="0"/>
          </a:p>
          <a:p>
            <a:pPr marL="0" indent="0">
              <a:buNone/>
            </a:pPr>
            <a:endParaRPr lang="en-US" dirty="0"/>
          </a:p>
          <a:p>
            <a:pPr marL="0" indent="0">
              <a:buNone/>
            </a:pPr>
            <a:endParaRPr lang="en-US" dirty="0"/>
          </a:p>
          <a:p>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C0F325E9-493D-4743-B1E1-B25E1D42752C}" type="slidenum">
              <a:rPr lang="en-US" smtClean="0"/>
              <a:t>14</a:t>
            </a:fld>
            <a:endParaRPr lang="en-US"/>
          </a:p>
        </p:txBody>
      </p:sp>
      <mc:AlternateContent xmlns:mc="http://schemas.openxmlformats.org/markup-compatibility/2006" xmlns:a14="http://schemas.microsoft.com/office/drawing/2010/main">
        <mc:Choice Requires="a14">
          <p:sp>
            <p:nvSpPr>
              <p:cNvPr id="9" name="Rectangle 8"/>
              <p:cNvSpPr/>
              <p:nvPr/>
            </p:nvSpPr>
            <p:spPr>
              <a:xfrm>
                <a:off x="6611075" y="3495537"/>
                <a:ext cx="2924451" cy="2946448"/>
              </a:xfrm>
              <a:prstGeom prst="rect">
                <a:avLst/>
              </a:prstGeom>
            </p:spPr>
            <p:txBody>
              <a:bodyPr wrap="square">
                <a:spAutoFit/>
              </a:bodyPr>
              <a:lstStyle/>
              <a:p>
                <a:pPr algn="ctr">
                  <a:lnSpc>
                    <a:spcPct val="107000"/>
                  </a:lnSpc>
                  <a:spcAft>
                    <a:spcPts val="800"/>
                  </a:spcAft>
                </a:pPr>
                <a:r>
                  <a:rPr lang="en-US" sz="1600" b="1" dirty="0"/>
                  <a:t>Controller Equations:</a:t>
                </a:r>
              </a:p>
              <a:p>
                <a:pPr algn="just">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𝑃</m:t>
                          </m:r>
                        </m:e>
                        <m:sub>
                          <m:r>
                            <a:rPr lang="en-US" sz="1600" i="1">
                              <a:latin typeface="Cambria Math" panose="02040503050406030204" pitchFamily="18" charset="0"/>
                            </a:rPr>
                            <m:t>𝐷𝐶</m:t>
                          </m:r>
                        </m:sub>
                      </m:sSub>
                      <m:r>
                        <a:rPr lang="en-US" sz="1600" i="1">
                          <a:latin typeface="Cambria Math" panose="02040503050406030204" pitchFamily="18" charset="0"/>
                        </a:rPr>
                        <m:t>=</m:t>
                      </m:r>
                      <m:sSub>
                        <m:sSubPr>
                          <m:ctrlPr>
                            <a:rPr lang="en-US"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𝐼</m:t>
                          </m:r>
                        </m:e>
                        <m:sub>
                          <m:r>
                            <a:rPr lang="en-US"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𝐿</m:t>
                          </m:r>
                          <m:r>
                            <a:rPr lang="en-US"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𝑉</m:t>
                          </m:r>
                        </m:e>
                        <m:sub>
                          <m:r>
                            <a:rPr lang="en-US"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𝑏𝑢𝑠</m:t>
                          </m:r>
                        </m:sub>
                      </m:sSub>
                    </m:oMath>
                  </m:oMathPara>
                </a14:m>
                <a:endParaRPr lang="en-US" sz="1600" dirty="0">
                  <a:solidFill>
                    <a:srgbClr val="000000"/>
                  </a:solidFill>
                  <a:ea typeface="Calibri" panose="020F0502020204030204" pitchFamily="34" charset="0"/>
                  <a:cs typeface="Times New Roman" panose="02020603050405020304" pitchFamily="18" charset="0"/>
                </a:endParaRPr>
              </a:p>
              <a:p>
                <a:pPr algn="just">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𝑃</m:t>
                          </m:r>
                        </m:e>
                        <m:sub>
                          <m:r>
                            <a:rPr lang="en-US" sz="1600" i="1">
                              <a:latin typeface="Cambria Math" panose="02040503050406030204" pitchFamily="18" charset="0"/>
                            </a:rPr>
                            <m:t>𝑟𝑒𝑓</m:t>
                          </m:r>
                        </m:sub>
                      </m:sSub>
                      <m:r>
                        <a:rPr lang="en-US" sz="1600" b="0" i="1" smtClean="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𝑃</m:t>
                          </m:r>
                        </m:e>
                        <m:sub>
                          <m:r>
                            <a:rPr lang="en-US" sz="1600" i="1">
                              <a:latin typeface="Cambria Math" panose="02040503050406030204" pitchFamily="18" charset="0"/>
                            </a:rPr>
                            <m:t>𝐷𝐶</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acc>
                            <m:accPr>
                              <m:chr m:val="̅"/>
                              <m:ctrlPr>
                                <a:rPr lang="en-US" sz="1600" i="1">
                                  <a:latin typeface="Cambria Math" panose="02040503050406030204" pitchFamily="18" charset="0"/>
                                </a:rPr>
                              </m:ctrlPr>
                            </m:accPr>
                            <m:e>
                              <m:r>
                                <a:rPr lang="en-US" sz="1600" i="1">
                                  <a:latin typeface="Cambria Math" panose="02040503050406030204" pitchFamily="18" charset="0"/>
                                </a:rPr>
                                <m:t>𝑃</m:t>
                              </m:r>
                            </m:e>
                          </m:acc>
                        </m:e>
                        <m:sub>
                          <m:r>
                            <a:rPr lang="en-US" sz="1600" i="1">
                              <a:latin typeface="Cambria Math" panose="02040503050406030204" pitchFamily="18" charset="0"/>
                            </a:rPr>
                            <m:t>𝐷𝐶</m:t>
                          </m:r>
                        </m:sub>
                      </m:sSub>
                    </m:oMath>
                  </m:oMathPara>
                </a14:m>
                <a:endParaRPr lang="en-US" sz="1600" dirty="0">
                  <a:solidFill>
                    <a:srgbClr val="000000"/>
                  </a:solidFill>
                  <a:ea typeface="Calibri" panose="020F0502020204030204" pitchFamily="34" charset="0"/>
                  <a:cs typeface="Times New Roman" panose="02020603050405020304" pitchFamily="18" charset="0"/>
                </a:endParaRPr>
              </a:p>
              <a:p>
                <a:pPr algn="just">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n-US"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𝐼</m:t>
                          </m:r>
                        </m:e>
                        <m:sub>
                          <m:r>
                            <a:rPr lang="en-US"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𝑟𝑒𝑓</m:t>
                          </m:r>
                        </m:sub>
                      </m:sSub>
                      <m:r>
                        <a:rPr lang="en-US" sz="16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e>
                            <m:sub>
                              <m:r>
                                <a:rPr lang="en-US"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𝑟𝑒𝑓</m:t>
                              </m:r>
                            </m:sub>
                          </m:sSub>
                        </m:num>
                        <m:den>
                          <m:sSub>
                            <m:sSubPr>
                              <m:ctrlPr>
                                <a:rPr lang="en-US"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𝑉</m:t>
                              </m:r>
                            </m:e>
                            <m:sub>
                              <m:r>
                                <a:rPr lang="en-US" sz="16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𝐶</m:t>
                              </m:r>
                              <m:r>
                                <a:rPr lang="en-US" sz="16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b>
                          </m:sSub>
                        </m:den>
                      </m:f>
                    </m:oMath>
                  </m:oMathPara>
                </a14:m>
                <a:endParaRPr lang="en-US" sz="16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endParaRPr>
              </a:p>
              <a:p>
                <a:pPr algn="just">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n-US"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𝐼</m:t>
                          </m:r>
                        </m:e>
                        <m:sub>
                          <m:r>
                            <a:rPr lang="en-US" sz="16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𝑒𝑟𝑟𝑜𝑟</m:t>
                          </m:r>
                        </m:sub>
                      </m:sSub>
                      <m:r>
                        <a:rPr lang="en-US" sz="16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𝐼</m:t>
                          </m:r>
                        </m:e>
                        <m:sub>
                          <m:r>
                            <a:rPr lang="en-US"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𝑟𝑒𝑓</m:t>
                          </m:r>
                        </m:sub>
                      </m:sSub>
                      <m:r>
                        <a:rPr lang="en-US" sz="16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𝐼</m:t>
                          </m:r>
                        </m:e>
                        <m:sub>
                          <m:r>
                            <a:rPr lang="en-US" sz="16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𝐿</m:t>
                          </m:r>
                          <m:r>
                            <a:rPr lang="en-US" sz="16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b>
                      </m:sSub>
                    </m:oMath>
                  </m:oMathPara>
                </a14:m>
                <a:endParaRPr lang="en-US" sz="16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endParaRPr>
              </a:p>
              <a:p>
                <a:pPr algn="just">
                  <a:lnSpc>
                    <a:spcPct val="107000"/>
                  </a:lnSpc>
                  <a:spcAft>
                    <a:spcPts val="800"/>
                  </a:spcAft>
                </a:pPr>
                <a14:m>
                  <m:oMathPara xmlns:m="http://schemas.openxmlformats.org/officeDocument/2006/math">
                    <m:oMathParaPr>
                      <m:jc m:val="centerGroup"/>
                    </m:oMathParaPr>
                    <m:oMath xmlns:m="http://schemas.openxmlformats.org/officeDocument/2006/math">
                      <m:r>
                        <a:rPr lang="en-US"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𝐷</m:t>
                      </m:r>
                      <m:r>
                        <a:rPr lang="en-US" sz="16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𝐼</m:t>
                          </m:r>
                        </m:e>
                        <m:sub>
                          <m:r>
                            <a:rPr lang="en-US"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𝑒𝑟𝑟𝑜𝑟</m:t>
                          </m:r>
                        </m:sub>
                      </m:sSub>
                      <m:d>
                        <m:dPr>
                          <m:ctrlPr>
                            <a:rPr lang="en-US"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16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𝑘</m:t>
                              </m:r>
                            </m:e>
                            <m:sub>
                              <m:r>
                                <a:rPr lang="en-US"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𝑝</m:t>
                              </m:r>
                            </m:sub>
                          </m:sSub>
                          <m:r>
                            <a:rPr lang="en-US" sz="16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16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𝑘</m:t>
                                  </m:r>
                                </m:e>
                                <m:sub>
                                  <m:r>
                                    <a:rPr lang="en-US"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𝑖</m:t>
                                  </m:r>
                                </m:sub>
                              </m:sSub>
                            </m:num>
                            <m:den>
                              <m:r>
                                <a:rPr lang="en-US"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𝑠</m:t>
                              </m:r>
                            </m:den>
                          </m:f>
                        </m:e>
                      </m:d>
                    </m:oMath>
                  </m:oMathPara>
                </a14:m>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6611075" y="3495537"/>
                <a:ext cx="2924451" cy="2946448"/>
              </a:xfrm>
              <a:prstGeom prst="rect">
                <a:avLst/>
              </a:prstGeom>
              <a:blipFill>
                <a:blip r:embed="rId6"/>
                <a:stretch>
                  <a:fillRect t="-413"/>
                </a:stretch>
              </a:blipFill>
            </p:spPr>
            <p:txBody>
              <a:bodyPr/>
              <a:lstStyle/>
              <a:p>
                <a:r>
                  <a:rPr lang="en-US">
                    <a:noFill/>
                  </a:rPr>
                  <a:t> </a:t>
                </a:r>
              </a:p>
            </p:txBody>
          </p:sp>
        </mc:Fallback>
      </mc:AlternateContent>
      <p:graphicFrame>
        <p:nvGraphicFramePr>
          <p:cNvPr id="10" name="Table 9"/>
          <p:cNvGraphicFramePr>
            <a:graphicFrameLocks noGrp="1"/>
          </p:cNvGraphicFramePr>
          <p:nvPr>
            <p:extLst>
              <p:ext uri="{D42A27DB-BD31-4B8C-83A1-F6EECF244321}">
                <p14:modId xmlns:p14="http://schemas.microsoft.com/office/powerpoint/2010/main" val="3223574185"/>
              </p:ext>
            </p:extLst>
          </p:nvPr>
        </p:nvGraphicFramePr>
        <p:xfrm>
          <a:off x="5396588" y="617208"/>
          <a:ext cx="3524039" cy="426720"/>
        </p:xfrm>
        <a:graphic>
          <a:graphicData uri="http://schemas.openxmlformats.org/drawingml/2006/table">
            <a:tbl>
              <a:tblPr firstRow="1" firstCol="1" bandRow="1">
                <a:tableStyleId>{5C22544A-7EE6-4342-B048-85BDC9FD1C3A}</a:tableStyleId>
              </a:tblPr>
              <a:tblGrid>
                <a:gridCol w="815378">
                  <a:extLst>
                    <a:ext uri="{9D8B030D-6E8A-4147-A177-3AD203B41FA5}">
                      <a16:colId xmlns:a16="http://schemas.microsoft.com/office/drawing/2014/main" val="2786050631"/>
                    </a:ext>
                  </a:extLst>
                </a:gridCol>
                <a:gridCol w="2708661">
                  <a:extLst>
                    <a:ext uri="{9D8B030D-6E8A-4147-A177-3AD203B41FA5}">
                      <a16:colId xmlns:a16="http://schemas.microsoft.com/office/drawing/2014/main" val="1121034708"/>
                    </a:ext>
                  </a:extLst>
                </a:gridCol>
              </a:tblGrid>
              <a:tr h="195210">
                <a:tc>
                  <a:txBody>
                    <a:bodyPr/>
                    <a:lstStyle/>
                    <a:p>
                      <a:pPr algn="ctr"/>
                      <a:r>
                        <a:rPr lang="en-US" sz="1400" dirty="0">
                          <a:solidFill>
                            <a:schemeClr val="tx1"/>
                          </a:solidFill>
                        </a:rPr>
                        <a:t>Term</a:t>
                      </a: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dirty="0">
                          <a:solidFill>
                            <a:schemeClr val="tx1"/>
                          </a:solidFill>
                        </a:rPr>
                        <a:t>Definition</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3352200"/>
                  </a:ext>
                </a:extLst>
              </a:tr>
              <a:tr h="195210">
                <a:tc>
                  <a:txBody>
                    <a:bodyPr/>
                    <a:lstStyle/>
                    <a:p>
                      <a:pPr marL="0" marR="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dirty="0">
                          <a:solidFill>
                            <a:schemeClr val="tx1"/>
                          </a:solidFill>
                        </a:rPr>
                        <a:t>P</a:t>
                      </a:r>
                      <a:r>
                        <a:rPr lang="en-US" sz="1400" b="0" baseline="-25000" dirty="0">
                          <a:solidFill>
                            <a:schemeClr val="tx1"/>
                          </a:solidFill>
                        </a:rPr>
                        <a:t>DC</a:t>
                      </a:r>
                      <a:r>
                        <a:rPr lang="en-US" sz="1400" b="0" dirty="0">
                          <a:solidFill>
                            <a:schemeClr val="tx1"/>
                          </a:solidFill>
                        </a:rPr>
                        <a:t> </a:t>
                      </a: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t>Instantaneous DC Bus Power</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949071"/>
                  </a:ext>
                </a:extLst>
              </a:tr>
            </a:tbl>
          </a:graphicData>
        </a:graphic>
      </p:graphicFrame>
      <p:sp>
        <p:nvSpPr>
          <p:cNvPr id="14" name="Rectangle 13"/>
          <p:cNvSpPr/>
          <p:nvPr/>
        </p:nvSpPr>
        <p:spPr>
          <a:xfrm flipH="1">
            <a:off x="135638" y="4300384"/>
            <a:ext cx="1042286" cy="750145"/>
          </a:xfrm>
          <a:prstGeom prst="rect">
            <a:avLst/>
          </a:prstGeom>
          <a:solidFill>
            <a:schemeClr val="bg1">
              <a:alpha val="80000"/>
            </a:schemeClr>
          </a:solidFill>
          <a:ln w="3175">
            <a:noFill/>
          </a:ln>
        </p:spPr>
        <p:style>
          <a:lnRef idx="2">
            <a:schemeClr val="accent3"/>
          </a:lnRef>
          <a:fillRef idx="1">
            <a:schemeClr val="lt1"/>
          </a:fillRef>
          <a:effectRef idx="0">
            <a:schemeClr val="accent3"/>
          </a:effectRef>
          <a:fontRef idx="minor">
            <a:schemeClr val="dk1"/>
          </a:fontRef>
        </p:style>
        <p:txBody>
          <a:bodyPr rtlCol="0" anchor="ctr"/>
          <a:lstStyle/>
          <a:p>
            <a:pPr algn="r"/>
            <a:endParaRPr lang="en-US" dirty="0"/>
          </a:p>
        </p:txBody>
      </p:sp>
      <p:sp>
        <p:nvSpPr>
          <p:cNvPr id="18" name="Rectangle 17"/>
          <p:cNvSpPr/>
          <p:nvPr/>
        </p:nvSpPr>
        <p:spPr>
          <a:xfrm flipH="1">
            <a:off x="3310361" y="3902263"/>
            <a:ext cx="2072295" cy="1542518"/>
          </a:xfrm>
          <a:prstGeom prst="rect">
            <a:avLst/>
          </a:prstGeom>
          <a:solidFill>
            <a:schemeClr val="bg1">
              <a:alpha val="80000"/>
            </a:schemeClr>
          </a:solidFill>
          <a:ln w="3175">
            <a:noFill/>
          </a:ln>
        </p:spPr>
        <p:style>
          <a:lnRef idx="2">
            <a:schemeClr val="accent3"/>
          </a:lnRef>
          <a:fillRef idx="1">
            <a:schemeClr val="lt1"/>
          </a:fillRef>
          <a:effectRef idx="0">
            <a:schemeClr val="accent3"/>
          </a:effectRef>
          <a:fontRef idx="minor">
            <a:schemeClr val="dk1"/>
          </a:fontRef>
        </p:style>
        <p:txBody>
          <a:bodyPr rtlCol="0" anchor="ctr"/>
          <a:lstStyle/>
          <a:p>
            <a:pPr algn="r"/>
            <a:endParaRPr lang="en-US" dirty="0"/>
          </a:p>
        </p:txBody>
      </p:sp>
      <p:grpSp>
        <p:nvGrpSpPr>
          <p:cNvPr id="47" name="Group 46"/>
          <p:cNvGrpSpPr/>
          <p:nvPr/>
        </p:nvGrpSpPr>
        <p:grpSpPr>
          <a:xfrm>
            <a:off x="1162318" y="4054920"/>
            <a:ext cx="681758" cy="533024"/>
            <a:chOff x="1162318" y="4054920"/>
            <a:chExt cx="681758" cy="533024"/>
          </a:xfrm>
        </p:grpSpPr>
        <p:sp>
          <p:nvSpPr>
            <p:cNvPr id="15" name="Rectangle 14"/>
            <p:cNvSpPr/>
            <p:nvPr/>
          </p:nvSpPr>
          <p:spPr>
            <a:xfrm flipH="1">
              <a:off x="1162318" y="4071090"/>
              <a:ext cx="281928" cy="516854"/>
            </a:xfrm>
            <a:prstGeom prst="rect">
              <a:avLst/>
            </a:prstGeom>
            <a:solidFill>
              <a:schemeClr val="bg1">
                <a:alpha val="80000"/>
              </a:schemeClr>
            </a:solidFill>
            <a:ln w="3175">
              <a:noFill/>
            </a:ln>
          </p:spPr>
          <p:style>
            <a:lnRef idx="2">
              <a:schemeClr val="accent3"/>
            </a:lnRef>
            <a:fillRef idx="1">
              <a:schemeClr val="lt1"/>
            </a:fillRef>
            <a:effectRef idx="0">
              <a:schemeClr val="accent3"/>
            </a:effectRef>
            <a:fontRef idx="minor">
              <a:schemeClr val="dk1"/>
            </a:fontRef>
          </p:style>
          <p:txBody>
            <a:bodyPr rtlCol="0" anchor="ctr"/>
            <a:lstStyle/>
            <a:p>
              <a:pPr algn="r"/>
              <a:endParaRPr lang="en-US" dirty="0"/>
            </a:p>
          </p:txBody>
        </p:sp>
        <p:sp>
          <p:nvSpPr>
            <p:cNvPr id="20" name="Rectangle 19"/>
            <p:cNvSpPr/>
            <p:nvPr/>
          </p:nvSpPr>
          <p:spPr>
            <a:xfrm flipH="1">
              <a:off x="1444245" y="4054920"/>
              <a:ext cx="399831" cy="305044"/>
            </a:xfrm>
            <a:prstGeom prst="rect">
              <a:avLst/>
            </a:prstGeom>
            <a:solidFill>
              <a:schemeClr val="bg1">
                <a:alpha val="80000"/>
              </a:schemeClr>
            </a:solidFill>
            <a:ln w="3175">
              <a:noFill/>
            </a:ln>
          </p:spPr>
          <p:style>
            <a:lnRef idx="2">
              <a:schemeClr val="accent3"/>
            </a:lnRef>
            <a:fillRef idx="1">
              <a:schemeClr val="lt1"/>
            </a:fillRef>
            <a:effectRef idx="0">
              <a:schemeClr val="accent3"/>
            </a:effectRef>
            <a:fontRef idx="minor">
              <a:schemeClr val="dk1"/>
            </a:fontRef>
          </p:style>
          <p:txBody>
            <a:bodyPr rtlCol="0" anchor="ctr"/>
            <a:lstStyle/>
            <a:p>
              <a:pPr algn="r"/>
              <a:endParaRPr lang="en-US" dirty="0"/>
            </a:p>
          </p:txBody>
        </p:sp>
      </p:grpSp>
      <p:grpSp>
        <p:nvGrpSpPr>
          <p:cNvPr id="30" name="Group 29"/>
          <p:cNvGrpSpPr/>
          <p:nvPr/>
        </p:nvGrpSpPr>
        <p:grpSpPr>
          <a:xfrm>
            <a:off x="1841992" y="4125270"/>
            <a:ext cx="806926" cy="546895"/>
            <a:chOff x="2104850" y="4191044"/>
            <a:chExt cx="641804" cy="445943"/>
          </a:xfrm>
          <a:solidFill>
            <a:schemeClr val="bg1">
              <a:alpha val="80000"/>
            </a:schemeClr>
          </a:solidFill>
        </p:grpSpPr>
        <p:sp>
          <p:nvSpPr>
            <p:cNvPr id="19" name="Rectangle 18"/>
            <p:cNvSpPr/>
            <p:nvPr/>
          </p:nvSpPr>
          <p:spPr>
            <a:xfrm flipH="1">
              <a:off x="2104850" y="4272158"/>
              <a:ext cx="227541" cy="364829"/>
            </a:xfrm>
            <a:prstGeom prst="rect">
              <a:avLst/>
            </a:prstGeom>
            <a:grpFill/>
            <a:ln w="3175">
              <a:noFill/>
            </a:ln>
          </p:spPr>
          <p:style>
            <a:lnRef idx="2">
              <a:schemeClr val="accent3"/>
            </a:lnRef>
            <a:fillRef idx="1">
              <a:schemeClr val="lt1"/>
            </a:fillRef>
            <a:effectRef idx="0">
              <a:schemeClr val="accent3"/>
            </a:effectRef>
            <a:fontRef idx="minor">
              <a:schemeClr val="dk1"/>
            </a:fontRef>
          </p:style>
          <p:txBody>
            <a:bodyPr rtlCol="0" anchor="ctr"/>
            <a:lstStyle/>
            <a:p>
              <a:pPr algn="r"/>
              <a:endParaRPr lang="en-US" dirty="0"/>
            </a:p>
          </p:txBody>
        </p:sp>
        <p:sp>
          <p:nvSpPr>
            <p:cNvPr id="29" name="Rectangle 28"/>
            <p:cNvSpPr/>
            <p:nvPr/>
          </p:nvSpPr>
          <p:spPr>
            <a:xfrm flipH="1">
              <a:off x="2328442" y="4191044"/>
              <a:ext cx="418212" cy="241207"/>
            </a:xfrm>
            <a:prstGeom prst="rect">
              <a:avLst/>
            </a:prstGeom>
            <a:grpFill/>
            <a:ln w="3175">
              <a:noFill/>
            </a:ln>
          </p:spPr>
          <p:style>
            <a:lnRef idx="2">
              <a:schemeClr val="accent3"/>
            </a:lnRef>
            <a:fillRef idx="1">
              <a:schemeClr val="lt1"/>
            </a:fillRef>
            <a:effectRef idx="0">
              <a:schemeClr val="accent3"/>
            </a:effectRef>
            <a:fontRef idx="minor">
              <a:schemeClr val="dk1"/>
            </a:fontRef>
          </p:style>
          <p:txBody>
            <a:bodyPr rtlCol="0" anchor="ctr"/>
            <a:lstStyle/>
            <a:p>
              <a:pPr algn="r"/>
              <a:endParaRPr lang="en-US" dirty="0"/>
            </a:p>
          </p:txBody>
        </p:sp>
      </p:grpSp>
      <p:grpSp>
        <p:nvGrpSpPr>
          <p:cNvPr id="74" name="Group 73"/>
          <p:cNvGrpSpPr/>
          <p:nvPr/>
        </p:nvGrpSpPr>
        <p:grpSpPr>
          <a:xfrm>
            <a:off x="2206201" y="4429871"/>
            <a:ext cx="4480428" cy="1220564"/>
            <a:chOff x="2206201" y="4429871"/>
            <a:chExt cx="4480428" cy="1220564"/>
          </a:xfrm>
        </p:grpSpPr>
        <p:sp>
          <p:nvSpPr>
            <p:cNvPr id="6" name="Rectangle 5"/>
            <p:cNvSpPr/>
            <p:nvPr/>
          </p:nvSpPr>
          <p:spPr>
            <a:xfrm flipH="1">
              <a:off x="6606862" y="4663310"/>
              <a:ext cx="45719" cy="841206"/>
            </a:xfrm>
            <a:prstGeom prst="rect">
              <a:avLst/>
            </a:prstGeom>
            <a:solidFill>
              <a:schemeClr val="bg1">
                <a:alpha val="80000"/>
              </a:schemeClr>
            </a:solidFill>
            <a:ln w="3175">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2" name="Rectangle 21"/>
            <p:cNvSpPr/>
            <p:nvPr/>
          </p:nvSpPr>
          <p:spPr>
            <a:xfrm flipH="1">
              <a:off x="6529560" y="4559916"/>
              <a:ext cx="119032" cy="103394"/>
            </a:xfrm>
            <a:prstGeom prst="rect">
              <a:avLst/>
            </a:prstGeom>
            <a:solidFill>
              <a:schemeClr val="bg1">
                <a:alpha val="80000"/>
              </a:schemeClr>
            </a:solidFill>
            <a:ln w="3175">
              <a:noFill/>
            </a:ln>
          </p:spPr>
          <p:style>
            <a:lnRef idx="2">
              <a:schemeClr val="accent3"/>
            </a:lnRef>
            <a:fillRef idx="1">
              <a:schemeClr val="lt1"/>
            </a:fillRef>
            <a:effectRef idx="0">
              <a:schemeClr val="accent3"/>
            </a:effectRef>
            <a:fontRef idx="minor">
              <a:schemeClr val="dk1"/>
            </a:fontRef>
          </p:style>
          <p:txBody>
            <a:bodyPr rtlCol="0" anchor="ctr"/>
            <a:lstStyle/>
            <a:p>
              <a:pPr algn="r"/>
              <a:endParaRPr lang="en-US" dirty="0"/>
            </a:p>
          </p:txBody>
        </p:sp>
        <p:sp>
          <p:nvSpPr>
            <p:cNvPr id="12" name="Rectangle 11"/>
            <p:cNvSpPr/>
            <p:nvPr/>
          </p:nvSpPr>
          <p:spPr>
            <a:xfrm flipH="1">
              <a:off x="2206201" y="5504516"/>
              <a:ext cx="4480428" cy="145919"/>
            </a:xfrm>
            <a:prstGeom prst="rect">
              <a:avLst/>
            </a:prstGeom>
            <a:solidFill>
              <a:schemeClr val="bg1">
                <a:alpha val="80000"/>
              </a:schemeClr>
            </a:solidFill>
            <a:ln w="3175">
              <a:noFill/>
            </a:ln>
          </p:spPr>
          <p:style>
            <a:lnRef idx="2">
              <a:schemeClr val="accent3"/>
            </a:lnRef>
            <a:fillRef idx="1">
              <a:schemeClr val="lt1"/>
            </a:fillRef>
            <a:effectRef idx="0">
              <a:schemeClr val="accent3"/>
            </a:effectRef>
            <a:fontRef idx="minor">
              <a:schemeClr val="dk1"/>
            </a:fontRef>
          </p:style>
          <p:txBody>
            <a:bodyPr rtlCol="0" anchor="ctr"/>
            <a:lstStyle/>
            <a:p>
              <a:pPr algn="r"/>
              <a:endParaRPr lang="en-US" dirty="0"/>
            </a:p>
          </p:txBody>
        </p:sp>
        <p:sp>
          <p:nvSpPr>
            <p:cNvPr id="17" name="Rectangle 16"/>
            <p:cNvSpPr/>
            <p:nvPr/>
          </p:nvSpPr>
          <p:spPr>
            <a:xfrm flipH="1">
              <a:off x="2217219" y="4429871"/>
              <a:ext cx="428827" cy="1074645"/>
            </a:xfrm>
            <a:prstGeom prst="rect">
              <a:avLst/>
            </a:prstGeom>
            <a:solidFill>
              <a:schemeClr val="bg1">
                <a:alpha val="80000"/>
              </a:schemeClr>
            </a:solidFill>
            <a:ln w="3175">
              <a:noFill/>
            </a:ln>
          </p:spPr>
          <p:style>
            <a:lnRef idx="2">
              <a:schemeClr val="accent3"/>
            </a:lnRef>
            <a:fillRef idx="1">
              <a:schemeClr val="lt1"/>
            </a:fillRef>
            <a:effectRef idx="0">
              <a:schemeClr val="accent3"/>
            </a:effectRef>
            <a:fontRef idx="minor">
              <a:schemeClr val="dk1"/>
            </a:fontRef>
          </p:style>
          <p:txBody>
            <a:bodyPr rtlCol="0" anchor="ctr"/>
            <a:lstStyle/>
            <a:p>
              <a:pPr algn="r"/>
              <a:endParaRPr lang="en-US" dirty="0"/>
            </a:p>
          </p:txBody>
        </p:sp>
      </p:grpSp>
      <p:grpSp>
        <p:nvGrpSpPr>
          <p:cNvPr id="49" name="Group 48"/>
          <p:cNvGrpSpPr/>
          <p:nvPr/>
        </p:nvGrpSpPr>
        <p:grpSpPr>
          <a:xfrm>
            <a:off x="1437981" y="4391131"/>
            <a:ext cx="5287471" cy="1424526"/>
            <a:chOff x="1437981" y="4391131"/>
            <a:chExt cx="5287471" cy="1424526"/>
          </a:xfrm>
        </p:grpSpPr>
        <p:sp>
          <p:nvSpPr>
            <p:cNvPr id="16" name="Rectangle 15"/>
            <p:cNvSpPr/>
            <p:nvPr/>
          </p:nvSpPr>
          <p:spPr>
            <a:xfrm flipH="1">
              <a:off x="1437981" y="4391131"/>
              <a:ext cx="411059" cy="1357256"/>
            </a:xfrm>
            <a:prstGeom prst="rect">
              <a:avLst/>
            </a:prstGeom>
            <a:solidFill>
              <a:schemeClr val="bg1">
                <a:alpha val="80000"/>
              </a:schemeClr>
            </a:solidFill>
            <a:ln w="3175">
              <a:noFill/>
            </a:ln>
          </p:spPr>
          <p:style>
            <a:lnRef idx="2">
              <a:schemeClr val="accent3"/>
            </a:lnRef>
            <a:fillRef idx="1">
              <a:schemeClr val="lt1"/>
            </a:fillRef>
            <a:effectRef idx="0">
              <a:schemeClr val="accent3"/>
            </a:effectRef>
            <a:fontRef idx="minor">
              <a:schemeClr val="dk1"/>
            </a:fontRef>
          </p:style>
          <p:txBody>
            <a:bodyPr rtlCol="0" anchor="ctr"/>
            <a:lstStyle/>
            <a:p>
              <a:pPr algn="r"/>
              <a:endParaRPr lang="en-US" dirty="0"/>
            </a:p>
          </p:txBody>
        </p:sp>
        <p:sp>
          <p:nvSpPr>
            <p:cNvPr id="26" name="Rectangle 25"/>
            <p:cNvSpPr/>
            <p:nvPr/>
          </p:nvSpPr>
          <p:spPr>
            <a:xfrm flipH="1">
              <a:off x="1849039" y="5659225"/>
              <a:ext cx="4839109" cy="156432"/>
            </a:xfrm>
            <a:prstGeom prst="rect">
              <a:avLst/>
            </a:prstGeom>
            <a:solidFill>
              <a:schemeClr val="bg1">
                <a:alpha val="80000"/>
              </a:schemeClr>
            </a:solidFill>
            <a:ln w="3175">
              <a:noFill/>
            </a:ln>
          </p:spPr>
          <p:style>
            <a:lnRef idx="2">
              <a:schemeClr val="accent3"/>
            </a:lnRef>
            <a:fillRef idx="1">
              <a:schemeClr val="lt1"/>
            </a:fillRef>
            <a:effectRef idx="0">
              <a:schemeClr val="accent3"/>
            </a:effectRef>
            <a:fontRef idx="minor">
              <a:schemeClr val="dk1"/>
            </a:fontRef>
          </p:style>
          <p:txBody>
            <a:bodyPr rtlCol="0" anchor="ctr"/>
            <a:lstStyle/>
            <a:p>
              <a:pPr algn="r"/>
              <a:endParaRPr lang="en-US" dirty="0"/>
            </a:p>
          </p:txBody>
        </p:sp>
        <p:sp>
          <p:nvSpPr>
            <p:cNvPr id="24" name="Rectangle 23"/>
            <p:cNvSpPr/>
            <p:nvPr/>
          </p:nvSpPr>
          <p:spPr>
            <a:xfrm flipH="1">
              <a:off x="6524801" y="4492644"/>
              <a:ext cx="156998" cy="85181"/>
            </a:xfrm>
            <a:prstGeom prst="rect">
              <a:avLst/>
            </a:prstGeom>
            <a:solidFill>
              <a:schemeClr val="bg1">
                <a:alpha val="80000"/>
              </a:schemeClr>
            </a:solidFill>
            <a:ln w="3175">
              <a:noFill/>
            </a:ln>
          </p:spPr>
          <p:style>
            <a:lnRef idx="2">
              <a:schemeClr val="accent3"/>
            </a:lnRef>
            <a:fillRef idx="1">
              <a:schemeClr val="lt1"/>
            </a:fillRef>
            <a:effectRef idx="0">
              <a:schemeClr val="accent3"/>
            </a:effectRef>
            <a:fontRef idx="minor">
              <a:schemeClr val="dk1"/>
            </a:fontRef>
          </p:style>
          <p:txBody>
            <a:bodyPr rtlCol="0" anchor="ctr"/>
            <a:lstStyle/>
            <a:p>
              <a:pPr algn="r"/>
              <a:endParaRPr lang="en-US" dirty="0"/>
            </a:p>
          </p:txBody>
        </p:sp>
        <p:sp>
          <p:nvSpPr>
            <p:cNvPr id="25" name="Rectangle 24"/>
            <p:cNvSpPr/>
            <p:nvPr/>
          </p:nvSpPr>
          <p:spPr>
            <a:xfrm>
              <a:off x="6679733" y="4498376"/>
              <a:ext cx="45719" cy="1250009"/>
            </a:xfrm>
            <a:prstGeom prst="rect">
              <a:avLst/>
            </a:prstGeom>
            <a:solidFill>
              <a:schemeClr val="bg1">
                <a:alpha val="80000"/>
              </a:schemeClr>
            </a:solidFill>
            <a:ln w="3175">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sp>
        <p:nvSpPr>
          <p:cNvPr id="34" name="Rectangle 33"/>
          <p:cNvSpPr/>
          <p:nvPr/>
        </p:nvSpPr>
        <p:spPr>
          <a:xfrm flipH="1">
            <a:off x="2648917" y="4199224"/>
            <a:ext cx="664315" cy="447418"/>
          </a:xfrm>
          <a:prstGeom prst="rect">
            <a:avLst/>
          </a:prstGeom>
          <a:solidFill>
            <a:schemeClr val="bg1">
              <a:alpha val="80000"/>
            </a:schemeClr>
          </a:solidFill>
          <a:ln w="3175">
            <a:noFill/>
          </a:ln>
        </p:spPr>
        <p:style>
          <a:lnRef idx="2">
            <a:schemeClr val="accent3"/>
          </a:lnRef>
          <a:fillRef idx="1">
            <a:schemeClr val="lt1"/>
          </a:fillRef>
          <a:effectRef idx="0">
            <a:schemeClr val="accent3"/>
          </a:effectRef>
          <a:fontRef idx="minor">
            <a:schemeClr val="dk1"/>
          </a:fontRef>
        </p:style>
        <p:txBody>
          <a:bodyPr rtlCol="0" anchor="ctr"/>
          <a:lstStyle/>
          <a:p>
            <a:pPr algn="r"/>
            <a:endParaRPr lang="en-US" dirty="0"/>
          </a:p>
        </p:txBody>
      </p:sp>
      <p:grpSp>
        <p:nvGrpSpPr>
          <p:cNvPr id="40" name="Group 39"/>
          <p:cNvGrpSpPr/>
          <p:nvPr/>
        </p:nvGrpSpPr>
        <p:grpSpPr>
          <a:xfrm>
            <a:off x="1738937" y="816964"/>
            <a:ext cx="1439103" cy="2541429"/>
            <a:chOff x="2204847" y="904937"/>
            <a:chExt cx="1439103" cy="2541429"/>
          </a:xfrm>
        </p:grpSpPr>
        <p:sp>
          <p:nvSpPr>
            <p:cNvPr id="36" name="Rectangle 35"/>
            <p:cNvSpPr/>
            <p:nvPr/>
          </p:nvSpPr>
          <p:spPr>
            <a:xfrm flipH="1">
              <a:off x="2204847" y="1643170"/>
              <a:ext cx="431116" cy="1803196"/>
            </a:xfrm>
            <a:prstGeom prst="rect">
              <a:avLst/>
            </a:prstGeom>
            <a:solidFill>
              <a:schemeClr val="bg1"/>
            </a:solidFill>
            <a:ln w="3175">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r"/>
              <a:endParaRPr lang="en-US" dirty="0"/>
            </a:p>
          </p:txBody>
        </p:sp>
        <p:sp>
          <p:nvSpPr>
            <p:cNvPr id="39" name="Rectangle 38"/>
            <p:cNvSpPr/>
            <p:nvPr/>
          </p:nvSpPr>
          <p:spPr>
            <a:xfrm flipH="1">
              <a:off x="2386081" y="904937"/>
              <a:ext cx="1257869" cy="614743"/>
            </a:xfrm>
            <a:prstGeom prst="rect">
              <a:avLst/>
            </a:prstGeom>
            <a:solidFill>
              <a:schemeClr val="bg1"/>
            </a:solidFill>
            <a:ln w="3175">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r"/>
              <a:endParaRPr lang="en-US" dirty="0"/>
            </a:p>
          </p:txBody>
        </p:sp>
      </p:grpSp>
      <p:sp>
        <p:nvSpPr>
          <p:cNvPr id="41" name="Rectangle 40"/>
          <p:cNvSpPr/>
          <p:nvPr/>
        </p:nvSpPr>
        <p:spPr>
          <a:xfrm flipH="1">
            <a:off x="3425643" y="835644"/>
            <a:ext cx="1180958" cy="614743"/>
          </a:xfrm>
          <a:prstGeom prst="rect">
            <a:avLst/>
          </a:prstGeom>
          <a:solidFill>
            <a:schemeClr val="bg1"/>
          </a:solidFill>
          <a:ln w="3175">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r"/>
            <a:endParaRPr lang="en-US" dirty="0"/>
          </a:p>
        </p:txBody>
      </p:sp>
      <p:sp>
        <p:nvSpPr>
          <p:cNvPr id="42" name="Rectangle 41"/>
          <p:cNvSpPr/>
          <p:nvPr/>
        </p:nvSpPr>
        <p:spPr>
          <a:xfrm flipH="1">
            <a:off x="3141837" y="1560349"/>
            <a:ext cx="1282742" cy="610723"/>
          </a:xfrm>
          <a:prstGeom prst="rect">
            <a:avLst/>
          </a:prstGeom>
          <a:solidFill>
            <a:schemeClr val="bg1"/>
          </a:solidFill>
          <a:ln w="3175">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r"/>
            <a:endParaRPr lang="en-US" dirty="0"/>
          </a:p>
        </p:txBody>
      </p:sp>
      <p:sp>
        <p:nvSpPr>
          <p:cNvPr id="43" name="Rectangle 42"/>
          <p:cNvSpPr/>
          <p:nvPr/>
        </p:nvSpPr>
        <p:spPr>
          <a:xfrm flipH="1">
            <a:off x="4269844" y="2538336"/>
            <a:ext cx="282053" cy="1005744"/>
          </a:xfrm>
          <a:prstGeom prst="rect">
            <a:avLst/>
          </a:prstGeom>
          <a:solidFill>
            <a:schemeClr val="bg1"/>
          </a:solidFill>
          <a:ln w="3175">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r"/>
            <a:endParaRPr lang="en-US" dirty="0"/>
          </a:p>
        </p:txBody>
      </p:sp>
      <p:sp>
        <p:nvSpPr>
          <p:cNvPr id="44" name="Rectangle 43"/>
          <p:cNvSpPr/>
          <p:nvPr/>
        </p:nvSpPr>
        <p:spPr>
          <a:xfrm flipH="1">
            <a:off x="3410895" y="2652821"/>
            <a:ext cx="302756" cy="301690"/>
          </a:xfrm>
          <a:prstGeom prst="rect">
            <a:avLst/>
          </a:prstGeom>
          <a:solidFill>
            <a:schemeClr val="bg1"/>
          </a:solidFill>
          <a:ln w="3175">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r"/>
            <a:endParaRPr lang="en-US" dirty="0"/>
          </a:p>
        </p:txBody>
      </p:sp>
      <p:sp>
        <p:nvSpPr>
          <p:cNvPr id="5" name="Rectangle 4"/>
          <p:cNvSpPr/>
          <p:nvPr/>
        </p:nvSpPr>
        <p:spPr>
          <a:xfrm>
            <a:off x="3944678" y="6436560"/>
            <a:ext cx="4572000" cy="461665"/>
          </a:xfrm>
          <a:prstGeom prst="rect">
            <a:avLst/>
          </a:prstGeom>
        </p:spPr>
        <p:txBody>
          <a:bodyPr>
            <a:spAutoFit/>
          </a:bodyPr>
          <a:lstStyle/>
          <a:p>
            <a:pPr algn="ctr"/>
            <a:r>
              <a:rPr lang="en-US" sz="800" dirty="0">
                <a:solidFill>
                  <a:schemeClr val="bg1"/>
                </a:solidFill>
                <a:latin typeface="Arial" panose="020B0604020202020204" pitchFamily="34" charset="0"/>
              </a:rPr>
              <a:t>J. </a:t>
            </a:r>
            <a:r>
              <a:rPr lang="en-US" sz="800" dirty="0" err="1">
                <a:solidFill>
                  <a:schemeClr val="bg1"/>
                </a:solidFill>
                <a:latin typeface="Arial" panose="020B0604020202020204" pitchFamily="34" charset="0"/>
              </a:rPr>
              <a:t>Staiger</a:t>
            </a:r>
            <a:r>
              <a:rPr lang="en-US" sz="800" dirty="0">
                <a:solidFill>
                  <a:schemeClr val="bg1"/>
                </a:solidFill>
                <a:latin typeface="Arial" panose="020B0604020202020204" pitchFamily="34" charset="0"/>
              </a:rPr>
              <a:t>, S. Bosch, and H. Steinhart, “Application of a buck-boost converter for highly dynamic power smoothing in industrial applications,” in Power Conversion and Intelligent Motion Conference, Nuremberg, DE, 2017.</a:t>
            </a:r>
            <a:endParaRPr lang="en-US" sz="800" b="0" i="0" dirty="0">
              <a:solidFill>
                <a:schemeClr val="bg1"/>
              </a:solidFill>
              <a:effectLst/>
              <a:latin typeface="Arial" panose="020B0604020202020204" pitchFamily="34" charset="0"/>
            </a:endParaRPr>
          </a:p>
        </p:txBody>
      </p:sp>
      <p:sp>
        <p:nvSpPr>
          <p:cNvPr id="7" name="Rectangle 6"/>
          <p:cNvSpPr/>
          <p:nvPr/>
        </p:nvSpPr>
        <p:spPr>
          <a:xfrm>
            <a:off x="-39870" y="3671480"/>
            <a:ext cx="1284138" cy="388696"/>
          </a:xfrm>
          <a:prstGeom prst="rect">
            <a:avLst/>
          </a:prstGeom>
          <a:ln>
            <a:noFill/>
          </a:ln>
        </p:spPr>
        <p:txBody>
          <a:bodyPr wrap="square">
            <a:spAutoFit/>
          </a:bodyPr>
          <a:lstStyle/>
          <a:p>
            <a:pPr algn="ctr">
              <a:lnSpc>
                <a:spcPct val="107000"/>
              </a:lnSpc>
              <a:spcAft>
                <a:spcPts val="800"/>
              </a:spcAft>
            </a:pPr>
            <a:r>
              <a:rPr lang="en-US" b="1" dirty="0"/>
              <a:t>Controller:</a:t>
            </a:r>
          </a:p>
        </p:txBody>
      </p:sp>
      <p:grpSp>
        <p:nvGrpSpPr>
          <p:cNvPr id="38" name="Group 37"/>
          <p:cNvGrpSpPr/>
          <p:nvPr/>
        </p:nvGrpSpPr>
        <p:grpSpPr>
          <a:xfrm>
            <a:off x="62407" y="4082469"/>
            <a:ext cx="7020029" cy="2250443"/>
            <a:chOff x="62407" y="4082469"/>
            <a:chExt cx="7020029" cy="2250443"/>
          </a:xfrm>
        </p:grpSpPr>
        <p:sp>
          <p:nvSpPr>
            <p:cNvPr id="45" name="Rectangle 44"/>
            <p:cNvSpPr/>
            <p:nvPr/>
          </p:nvSpPr>
          <p:spPr>
            <a:xfrm flipH="1">
              <a:off x="62407" y="5819219"/>
              <a:ext cx="7020029" cy="513693"/>
            </a:xfrm>
            <a:prstGeom prst="rect">
              <a:avLst/>
            </a:prstGeom>
            <a:solidFill>
              <a:schemeClr val="bg1">
                <a:alpha val="80000"/>
              </a:schemeClr>
            </a:solidFill>
            <a:ln w="3175">
              <a:noFill/>
            </a:ln>
          </p:spPr>
          <p:style>
            <a:lnRef idx="2">
              <a:schemeClr val="accent3"/>
            </a:lnRef>
            <a:fillRef idx="1">
              <a:schemeClr val="lt1"/>
            </a:fillRef>
            <a:effectRef idx="0">
              <a:schemeClr val="accent3"/>
            </a:effectRef>
            <a:fontRef idx="minor">
              <a:schemeClr val="dk1"/>
            </a:fontRef>
          </p:style>
          <p:txBody>
            <a:bodyPr rtlCol="0" anchor="ctr"/>
            <a:lstStyle/>
            <a:p>
              <a:pPr algn="r"/>
              <a:endParaRPr lang="en-US" dirty="0"/>
            </a:p>
          </p:txBody>
        </p:sp>
        <p:sp>
          <p:nvSpPr>
            <p:cNvPr id="50" name="Rectangle 49"/>
            <p:cNvSpPr/>
            <p:nvPr/>
          </p:nvSpPr>
          <p:spPr>
            <a:xfrm flipH="1">
              <a:off x="6868787" y="4227279"/>
              <a:ext cx="136777" cy="1589870"/>
            </a:xfrm>
            <a:prstGeom prst="rect">
              <a:avLst/>
            </a:prstGeom>
            <a:solidFill>
              <a:schemeClr val="bg1">
                <a:alpha val="80000"/>
              </a:schemeClr>
            </a:solidFill>
            <a:ln w="3175">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1" name="Rectangle 50"/>
            <p:cNvSpPr/>
            <p:nvPr/>
          </p:nvSpPr>
          <p:spPr>
            <a:xfrm flipH="1">
              <a:off x="6529761" y="4265126"/>
              <a:ext cx="339026" cy="126003"/>
            </a:xfrm>
            <a:prstGeom prst="rect">
              <a:avLst/>
            </a:prstGeom>
            <a:solidFill>
              <a:schemeClr val="bg1">
                <a:alpha val="80000"/>
              </a:schemeClr>
            </a:solidFill>
            <a:ln w="3175">
              <a:noFill/>
            </a:ln>
          </p:spPr>
          <p:style>
            <a:lnRef idx="2">
              <a:schemeClr val="accent3"/>
            </a:lnRef>
            <a:fillRef idx="1">
              <a:schemeClr val="lt1"/>
            </a:fillRef>
            <a:effectRef idx="0">
              <a:schemeClr val="accent3"/>
            </a:effectRef>
            <a:fontRef idx="minor">
              <a:schemeClr val="dk1"/>
            </a:fontRef>
          </p:style>
          <p:txBody>
            <a:bodyPr rtlCol="0" anchor="ctr"/>
            <a:lstStyle/>
            <a:p>
              <a:pPr algn="r"/>
              <a:endParaRPr lang="en-US" dirty="0"/>
            </a:p>
          </p:txBody>
        </p:sp>
        <p:sp>
          <p:nvSpPr>
            <p:cNvPr id="52" name="Rectangle 51"/>
            <p:cNvSpPr/>
            <p:nvPr/>
          </p:nvSpPr>
          <p:spPr>
            <a:xfrm flipH="1">
              <a:off x="89597" y="4219285"/>
              <a:ext cx="45720" cy="1605180"/>
            </a:xfrm>
            <a:prstGeom prst="rect">
              <a:avLst/>
            </a:prstGeom>
            <a:solidFill>
              <a:schemeClr val="bg1">
                <a:alpha val="80000"/>
              </a:schemeClr>
            </a:solidFill>
            <a:ln w="3175">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3" name="Rectangle 52"/>
            <p:cNvSpPr/>
            <p:nvPr/>
          </p:nvSpPr>
          <p:spPr>
            <a:xfrm flipH="1">
              <a:off x="135316" y="4082469"/>
              <a:ext cx="1032637" cy="215373"/>
            </a:xfrm>
            <a:prstGeom prst="rect">
              <a:avLst/>
            </a:prstGeom>
            <a:solidFill>
              <a:schemeClr val="bg1">
                <a:alpha val="80000"/>
              </a:schemeClr>
            </a:solidFill>
            <a:ln w="3175">
              <a:noFill/>
            </a:ln>
          </p:spPr>
          <p:style>
            <a:lnRef idx="2">
              <a:schemeClr val="accent3"/>
            </a:lnRef>
            <a:fillRef idx="1">
              <a:schemeClr val="lt1"/>
            </a:fillRef>
            <a:effectRef idx="0">
              <a:schemeClr val="accent3"/>
            </a:effectRef>
            <a:fontRef idx="minor">
              <a:schemeClr val="dk1"/>
            </a:fontRef>
          </p:style>
          <p:txBody>
            <a:bodyPr rtlCol="0" anchor="ctr"/>
            <a:lstStyle/>
            <a:p>
              <a:pPr algn="r"/>
              <a:endParaRPr lang="en-US" dirty="0"/>
            </a:p>
          </p:txBody>
        </p:sp>
      </p:grpSp>
      <p:graphicFrame>
        <p:nvGraphicFramePr>
          <p:cNvPr id="23" name="Table 22"/>
          <p:cNvGraphicFramePr>
            <a:graphicFrameLocks noGrp="1"/>
          </p:cNvGraphicFramePr>
          <p:nvPr>
            <p:extLst>
              <p:ext uri="{D42A27DB-BD31-4B8C-83A1-F6EECF244321}">
                <p14:modId xmlns:p14="http://schemas.microsoft.com/office/powerpoint/2010/main" val="321687257"/>
              </p:ext>
            </p:extLst>
          </p:nvPr>
        </p:nvGraphicFramePr>
        <p:xfrm>
          <a:off x="5563671" y="1032142"/>
          <a:ext cx="2804029" cy="269114"/>
        </p:xfrm>
        <a:graphic>
          <a:graphicData uri="http://schemas.openxmlformats.org/drawingml/2006/table">
            <a:tbl>
              <a:tblPr firstRow="1" firstCol="1" bandRow="1">
                <a:tableStyleId>{5C22544A-7EE6-4342-B048-85BDC9FD1C3A}</a:tableStyleId>
              </a:tblPr>
              <a:tblGrid>
                <a:gridCol w="648785">
                  <a:extLst>
                    <a:ext uri="{9D8B030D-6E8A-4147-A177-3AD203B41FA5}">
                      <a16:colId xmlns:a16="http://schemas.microsoft.com/office/drawing/2014/main" val="347240828"/>
                    </a:ext>
                  </a:extLst>
                </a:gridCol>
                <a:gridCol w="2155244">
                  <a:extLst>
                    <a:ext uri="{9D8B030D-6E8A-4147-A177-3AD203B41FA5}">
                      <a16:colId xmlns:a16="http://schemas.microsoft.com/office/drawing/2014/main" val="1438131840"/>
                    </a:ext>
                  </a:extLst>
                </a:gridCol>
              </a:tblGrid>
              <a:tr h="269114">
                <a:tc>
                  <a:txBody>
                    <a:bodyPr/>
                    <a:lstStyle/>
                    <a:p>
                      <a:pPr marL="0" marR="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0" dirty="0">
                        <a:solidFill>
                          <a:schemeClr val="tx1"/>
                        </a:solidFill>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Font typeface="Arial" panose="020B0604020202020204" pitchFamily="34" charset="0"/>
                        <a:buNone/>
                      </a:pPr>
                      <a:r>
                        <a:rPr lang="en-US" sz="1400" b="0" baseline="0" dirty="0">
                          <a:solidFill>
                            <a:schemeClr val="tx1"/>
                          </a:solidFill>
                        </a:rPr>
                        <a:t>Average DC Bus Power</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3951881"/>
                  </a:ext>
                </a:extLst>
              </a:tr>
            </a:tbl>
          </a:graphicData>
        </a:graphic>
      </p:graphicFrame>
      <p:graphicFrame>
        <p:nvGraphicFramePr>
          <p:cNvPr id="28" name="Table 27"/>
          <p:cNvGraphicFramePr>
            <a:graphicFrameLocks noGrp="1"/>
          </p:cNvGraphicFramePr>
          <p:nvPr>
            <p:extLst>
              <p:ext uri="{D42A27DB-BD31-4B8C-83A1-F6EECF244321}">
                <p14:modId xmlns:p14="http://schemas.microsoft.com/office/powerpoint/2010/main" val="1726667493"/>
              </p:ext>
            </p:extLst>
          </p:nvPr>
        </p:nvGraphicFramePr>
        <p:xfrm>
          <a:off x="5396588" y="1289268"/>
          <a:ext cx="3524039" cy="213360"/>
        </p:xfrm>
        <a:graphic>
          <a:graphicData uri="http://schemas.openxmlformats.org/drawingml/2006/table">
            <a:tbl>
              <a:tblPr firstRow="1" firstCol="1" bandRow="1">
                <a:tableStyleId>{5C22544A-7EE6-4342-B048-85BDC9FD1C3A}</a:tableStyleId>
              </a:tblPr>
              <a:tblGrid>
                <a:gridCol w="815378">
                  <a:extLst>
                    <a:ext uri="{9D8B030D-6E8A-4147-A177-3AD203B41FA5}">
                      <a16:colId xmlns:a16="http://schemas.microsoft.com/office/drawing/2014/main" val="4155050416"/>
                    </a:ext>
                  </a:extLst>
                </a:gridCol>
                <a:gridCol w="2708661">
                  <a:extLst>
                    <a:ext uri="{9D8B030D-6E8A-4147-A177-3AD203B41FA5}">
                      <a16:colId xmlns:a16="http://schemas.microsoft.com/office/drawing/2014/main" val="2223345358"/>
                    </a:ext>
                  </a:extLst>
                </a:gridCol>
              </a:tblGrid>
              <a:tr h="195210">
                <a:tc>
                  <a:txBody>
                    <a:bodyPr/>
                    <a:lstStyle/>
                    <a:p>
                      <a:pPr marL="0" marR="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dirty="0">
                          <a:solidFill>
                            <a:schemeClr val="tx1"/>
                          </a:solidFill>
                        </a:rPr>
                        <a:t>P</a:t>
                      </a:r>
                      <a:r>
                        <a:rPr lang="en-US" sz="1400" b="0" baseline="-25000" dirty="0">
                          <a:solidFill>
                            <a:schemeClr val="tx1"/>
                          </a:solidFill>
                        </a:rPr>
                        <a:t>ref</a:t>
                      </a:r>
                      <a:r>
                        <a:rPr lang="en-US" sz="1400" b="0" dirty="0">
                          <a:solidFill>
                            <a:schemeClr val="tx1"/>
                          </a:solidFill>
                        </a:rPr>
                        <a:t> </a:t>
                      </a: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Font typeface="Arial" panose="020B0604020202020204" pitchFamily="34" charset="0"/>
                        <a:buNone/>
                      </a:pPr>
                      <a:r>
                        <a:rPr lang="en-US" sz="1400" b="0" baseline="0" dirty="0">
                          <a:solidFill>
                            <a:schemeClr val="tx1"/>
                          </a:solidFill>
                        </a:rPr>
                        <a:t>Reference Power</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0858311"/>
                  </a:ext>
                </a:extLst>
              </a:tr>
            </a:tbl>
          </a:graphicData>
        </a:graphic>
      </p:graphicFrame>
      <p:graphicFrame>
        <p:nvGraphicFramePr>
          <p:cNvPr id="55" name="Table 54"/>
          <p:cNvGraphicFramePr>
            <a:graphicFrameLocks noGrp="1"/>
          </p:cNvGraphicFramePr>
          <p:nvPr>
            <p:extLst>
              <p:ext uri="{D42A27DB-BD31-4B8C-83A1-F6EECF244321}">
                <p14:modId xmlns:p14="http://schemas.microsoft.com/office/powerpoint/2010/main" val="3379469815"/>
              </p:ext>
            </p:extLst>
          </p:nvPr>
        </p:nvGraphicFramePr>
        <p:xfrm>
          <a:off x="5396588" y="1715025"/>
          <a:ext cx="3524039" cy="426720"/>
        </p:xfrm>
        <a:graphic>
          <a:graphicData uri="http://schemas.openxmlformats.org/drawingml/2006/table">
            <a:tbl>
              <a:tblPr firstRow="1" firstCol="1" bandRow="1">
                <a:tableStyleId>{5C22544A-7EE6-4342-B048-85BDC9FD1C3A}</a:tableStyleId>
              </a:tblPr>
              <a:tblGrid>
                <a:gridCol w="815378">
                  <a:extLst>
                    <a:ext uri="{9D8B030D-6E8A-4147-A177-3AD203B41FA5}">
                      <a16:colId xmlns:a16="http://schemas.microsoft.com/office/drawing/2014/main" val="3988469603"/>
                    </a:ext>
                  </a:extLst>
                </a:gridCol>
                <a:gridCol w="2708661">
                  <a:extLst>
                    <a:ext uri="{9D8B030D-6E8A-4147-A177-3AD203B41FA5}">
                      <a16:colId xmlns:a16="http://schemas.microsoft.com/office/drawing/2014/main" val="4268944309"/>
                    </a:ext>
                  </a:extLst>
                </a:gridCol>
              </a:tblGrid>
              <a:tr h="195210">
                <a:tc>
                  <a:txBody>
                    <a:bodyPr/>
                    <a:lstStyle/>
                    <a:p>
                      <a:pPr marL="0" marR="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dirty="0" err="1">
                          <a:solidFill>
                            <a:schemeClr val="tx1"/>
                          </a:solidFill>
                        </a:rPr>
                        <a:t>I</a:t>
                      </a:r>
                      <a:r>
                        <a:rPr lang="en-US" sz="1400" b="0" baseline="-25000" dirty="0" err="1">
                          <a:solidFill>
                            <a:schemeClr val="tx1"/>
                          </a:solidFill>
                        </a:rPr>
                        <a:t>error</a:t>
                      </a:r>
                      <a:r>
                        <a:rPr lang="en-US" sz="1400" b="0" dirty="0">
                          <a:solidFill>
                            <a:schemeClr val="tx1"/>
                          </a:solidFill>
                        </a:rPr>
                        <a:t> </a:t>
                      </a: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Font typeface="Arial" panose="020B0604020202020204" pitchFamily="34" charset="0"/>
                        <a:buNone/>
                      </a:pPr>
                      <a:r>
                        <a:rPr lang="en-US" sz="1400" b="0" baseline="0" dirty="0">
                          <a:solidFill>
                            <a:schemeClr val="tx1"/>
                          </a:solidFill>
                        </a:rPr>
                        <a:t>Difference between measured and reference </a:t>
                      </a:r>
                      <a:r>
                        <a:rPr lang="en-US" sz="1400" b="0" baseline="0" dirty="0" err="1">
                          <a:solidFill>
                            <a:schemeClr val="tx1"/>
                          </a:solidFill>
                        </a:rPr>
                        <a:t>current</a:t>
                      </a:r>
                      <a:r>
                        <a:rPr lang="en-US" sz="1400" baseline="0" dirty="0" err="1"/>
                        <a:t>current</a:t>
                      </a:r>
                      <a:endParaRPr lang="en-US" sz="1400" baseline="0" dirty="0"/>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8080404"/>
                  </a:ext>
                </a:extLst>
              </a:tr>
            </a:tbl>
          </a:graphicData>
        </a:graphic>
      </p:graphicFrame>
      <p:graphicFrame>
        <p:nvGraphicFramePr>
          <p:cNvPr id="56" name="Table 55"/>
          <p:cNvGraphicFramePr>
            <a:graphicFrameLocks noGrp="1"/>
          </p:cNvGraphicFramePr>
          <p:nvPr>
            <p:extLst>
              <p:ext uri="{D42A27DB-BD31-4B8C-83A1-F6EECF244321}">
                <p14:modId xmlns:p14="http://schemas.microsoft.com/office/powerpoint/2010/main" val="2272185536"/>
              </p:ext>
            </p:extLst>
          </p:nvPr>
        </p:nvGraphicFramePr>
        <p:xfrm>
          <a:off x="5396586" y="2132748"/>
          <a:ext cx="3524039" cy="640080"/>
        </p:xfrm>
        <a:graphic>
          <a:graphicData uri="http://schemas.openxmlformats.org/drawingml/2006/table">
            <a:tbl>
              <a:tblPr firstRow="1" firstCol="1" bandRow="1">
                <a:tableStyleId>{5C22544A-7EE6-4342-B048-85BDC9FD1C3A}</a:tableStyleId>
              </a:tblPr>
              <a:tblGrid>
                <a:gridCol w="815378">
                  <a:extLst>
                    <a:ext uri="{9D8B030D-6E8A-4147-A177-3AD203B41FA5}">
                      <a16:colId xmlns:a16="http://schemas.microsoft.com/office/drawing/2014/main" val="1216838146"/>
                    </a:ext>
                  </a:extLst>
                </a:gridCol>
                <a:gridCol w="2708661">
                  <a:extLst>
                    <a:ext uri="{9D8B030D-6E8A-4147-A177-3AD203B41FA5}">
                      <a16:colId xmlns:a16="http://schemas.microsoft.com/office/drawing/2014/main" val="3072062399"/>
                    </a:ext>
                  </a:extLst>
                </a:gridCol>
              </a:tblGrid>
              <a:tr h="195210">
                <a:tc>
                  <a:txBody>
                    <a:bodyPr/>
                    <a:lstStyle/>
                    <a:p>
                      <a:pPr marL="0" indent="0" algn="ctr">
                        <a:buFont typeface="Arial" panose="020B0604020202020204" pitchFamily="34" charset="0"/>
                        <a:buNone/>
                      </a:pPr>
                      <a:r>
                        <a:rPr lang="en-US" sz="1400" b="0" dirty="0">
                          <a:solidFill>
                            <a:schemeClr val="tx1"/>
                          </a:solidFill>
                        </a:rPr>
                        <a:t>D</a:t>
                      </a: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Font typeface="Arial" panose="020B0604020202020204" pitchFamily="34" charset="0"/>
                        <a:buNone/>
                      </a:pPr>
                      <a:r>
                        <a:rPr lang="en-US" sz="1400" b="0" dirty="0">
                          <a:solidFill>
                            <a:schemeClr val="tx1"/>
                          </a:solidFill>
                        </a:rPr>
                        <a:t>Duty Ratio</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553769"/>
                  </a:ext>
                </a:extLst>
              </a:tr>
              <a:tr h="195210">
                <a:tc>
                  <a:txBody>
                    <a:bodyPr/>
                    <a:lstStyle/>
                    <a:p>
                      <a:pPr marL="0" marR="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dirty="0" err="1">
                          <a:solidFill>
                            <a:schemeClr val="tx1"/>
                          </a:solidFill>
                        </a:rPr>
                        <a:t>k</a:t>
                      </a:r>
                      <a:r>
                        <a:rPr lang="en-US" sz="1400" b="0" baseline="-25000" dirty="0" err="1">
                          <a:solidFill>
                            <a:schemeClr val="tx1"/>
                          </a:solidFill>
                        </a:rPr>
                        <a:t>p</a:t>
                      </a:r>
                      <a:endParaRPr lang="en-US" sz="1400" b="0" baseline="-25000" dirty="0">
                        <a:solidFill>
                          <a:schemeClr val="tx1"/>
                        </a:solidFill>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t>Proportional</a:t>
                      </a:r>
                      <a:r>
                        <a:rPr lang="en-US" sz="1400" baseline="0" dirty="0"/>
                        <a:t> Gain</a:t>
                      </a:r>
                      <a:endParaRPr lang="en-US" sz="1400" dirty="0"/>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4909288"/>
                  </a:ext>
                </a:extLst>
              </a:tr>
              <a:tr h="195210">
                <a:tc>
                  <a:txBody>
                    <a:bodyPr/>
                    <a:lstStyle/>
                    <a:p>
                      <a:pPr marL="0" marR="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dirty="0" err="1">
                          <a:solidFill>
                            <a:schemeClr val="tx1"/>
                          </a:solidFill>
                        </a:rPr>
                        <a:t>k</a:t>
                      </a:r>
                      <a:r>
                        <a:rPr lang="en-US" sz="1400" b="0" baseline="-25000" dirty="0" err="1">
                          <a:solidFill>
                            <a:schemeClr val="tx1"/>
                          </a:solidFill>
                        </a:rPr>
                        <a:t>i</a:t>
                      </a:r>
                      <a:r>
                        <a:rPr lang="en-US" sz="1400" b="0" dirty="0">
                          <a:solidFill>
                            <a:schemeClr val="tx1"/>
                          </a:solidFill>
                        </a:rPr>
                        <a:t> </a:t>
                      </a: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t>Integral Gain</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306080"/>
                  </a:ext>
                </a:extLst>
              </a:tr>
            </a:tbl>
          </a:graphicData>
        </a:graphic>
      </p:graphicFrame>
      <p:graphicFrame>
        <p:nvGraphicFramePr>
          <p:cNvPr id="57" name="Table 56"/>
          <p:cNvGraphicFramePr>
            <a:graphicFrameLocks noGrp="1"/>
          </p:cNvGraphicFramePr>
          <p:nvPr>
            <p:extLst>
              <p:ext uri="{D42A27DB-BD31-4B8C-83A1-F6EECF244321}">
                <p14:modId xmlns:p14="http://schemas.microsoft.com/office/powerpoint/2010/main" val="3993586177"/>
              </p:ext>
            </p:extLst>
          </p:nvPr>
        </p:nvGraphicFramePr>
        <p:xfrm>
          <a:off x="5396585" y="1503698"/>
          <a:ext cx="3524039" cy="213360"/>
        </p:xfrm>
        <a:graphic>
          <a:graphicData uri="http://schemas.openxmlformats.org/drawingml/2006/table">
            <a:tbl>
              <a:tblPr firstRow="1" firstCol="1" bandRow="1">
                <a:tableStyleId>{5C22544A-7EE6-4342-B048-85BDC9FD1C3A}</a:tableStyleId>
              </a:tblPr>
              <a:tblGrid>
                <a:gridCol w="815378">
                  <a:extLst>
                    <a:ext uri="{9D8B030D-6E8A-4147-A177-3AD203B41FA5}">
                      <a16:colId xmlns:a16="http://schemas.microsoft.com/office/drawing/2014/main" val="265415936"/>
                    </a:ext>
                  </a:extLst>
                </a:gridCol>
                <a:gridCol w="2708661">
                  <a:extLst>
                    <a:ext uri="{9D8B030D-6E8A-4147-A177-3AD203B41FA5}">
                      <a16:colId xmlns:a16="http://schemas.microsoft.com/office/drawing/2014/main" val="2223477477"/>
                    </a:ext>
                  </a:extLst>
                </a:gridCol>
              </a:tblGrid>
              <a:tr h="195210">
                <a:tc>
                  <a:txBody>
                    <a:bodyPr/>
                    <a:lstStyle/>
                    <a:p>
                      <a:pPr marL="0" marR="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dirty="0" err="1">
                          <a:solidFill>
                            <a:schemeClr val="tx1"/>
                          </a:solidFill>
                        </a:rPr>
                        <a:t>I</a:t>
                      </a:r>
                      <a:r>
                        <a:rPr lang="en-US" sz="1400" b="0" baseline="-25000" dirty="0" err="1">
                          <a:solidFill>
                            <a:schemeClr val="tx1"/>
                          </a:solidFill>
                        </a:rPr>
                        <a:t>ref</a:t>
                      </a:r>
                      <a:r>
                        <a:rPr lang="en-US" sz="1400" b="0" dirty="0">
                          <a:solidFill>
                            <a:schemeClr val="tx1"/>
                          </a:solidFill>
                        </a:rPr>
                        <a:t> </a:t>
                      </a: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Font typeface="Arial" panose="020B0604020202020204" pitchFamily="34" charset="0"/>
                        <a:buNone/>
                      </a:pPr>
                      <a:r>
                        <a:rPr lang="en-US" sz="1400" b="0" baseline="0" dirty="0">
                          <a:solidFill>
                            <a:schemeClr val="tx1"/>
                          </a:solidFill>
                        </a:rPr>
                        <a:t>Reference Current</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8532222"/>
                  </a:ext>
                </a:extLst>
              </a:tr>
            </a:tbl>
          </a:graphicData>
        </a:graphic>
      </p:graphicFrame>
      <p:sp>
        <p:nvSpPr>
          <p:cNvPr id="58" name="Rectangle 57"/>
          <p:cNvSpPr/>
          <p:nvPr/>
        </p:nvSpPr>
        <p:spPr>
          <a:xfrm flipH="1">
            <a:off x="7383541" y="3867905"/>
            <a:ext cx="1429686" cy="417128"/>
          </a:xfrm>
          <a:prstGeom prst="rect">
            <a:avLst/>
          </a:prstGeom>
          <a:solidFill>
            <a:schemeClr val="bg1">
              <a:alpha val="80000"/>
            </a:schemeClr>
          </a:solidFill>
          <a:ln w="3175">
            <a:noFill/>
          </a:ln>
        </p:spPr>
        <p:style>
          <a:lnRef idx="2">
            <a:schemeClr val="accent3"/>
          </a:lnRef>
          <a:fillRef idx="1">
            <a:schemeClr val="lt1"/>
          </a:fillRef>
          <a:effectRef idx="0">
            <a:schemeClr val="accent3"/>
          </a:effectRef>
          <a:fontRef idx="minor">
            <a:schemeClr val="dk1"/>
          </a:fontRef>
        </p:style>
        <p:txBody>
          <a:bodyPr rtlCol="0" anchor="ctr"/>
          <a:lstStyle/>
          <a:p>
            <a:pPr algn="r"/>
            <a:endParaRPr lang="en-US" dirty="0"/>
          </a:p>
        </p:txBody>
      </p:sp>
      <p:sp>
        <p:nvSpPr>
          <p:cNvPr id="59" name="Rectangle 58"/>
          <p:cNvSpPr/>
          <p:nvPr/>
        </p:nvSpPr>
        <p:spPr>
          <a:xfrm flipH="1">
            <a:off x="7188314" y="4228869"/>
            <a:ext cx="1715027" cy="417128"/>
          </a:xfrm>
          <a:prstGeom prst="rect">
            <a:avLst/>
          </a:prstGeom>
          <a:solidFill>
            <a:schemeClr val="bg1">
              <a:alpha val="80000"/>
            </a:schemeClr>
          </a:solidFill>
          <a:ln w="3175">
            <a:noFill/>
          </a:ln>
        </p:spPr>
        <p:style>
          <a:lnRef idx="2">
            <a:schemeClr val="accent3"/>
          </a:lnRef>
          <a:fillRef idx="1">
            <a:schemeClr val="lt1"/>
          </a:fillRef>
          <a:effectRef idx="0">
            <a:schemeClr val="accent3"/>
          </a:effectRef>
          <a:fontRef idx="minor">
            <a:schemeClr val="dk1"/>
          </a:fontRef>
        </p:style>
        <p:txBody>
          <a:bodyPr rtlCol="0" anchor="ctr"/>
          <a:lstStyle/>
          <a:p>
            <a:pPr algn="r"/>
            <a:endParaRPr lang="en-US" dirty="0"/>
          </a:p>
        </p:txBody>
      </p:sp>
      <p:sp>
        <p:nvSpPr>
          <p:cNvPr id="60" name="Rectangle 59"/>
          <p:cNvSpPr/>
          <p:nvPr/>
        </p:nvSpPr>
        <p:spPr>
          <a:xfrm flipH="1">
            <a:off x="7371000" y="4689797"/>
            <a:ext cx="1715027" cy="556761"/>
          </a:xfrm>
          <a:prstGeom prst="rect">
            <a:avLst/>
          </a:prstGeom>
          <a:solidFill>
            <a:schemeClr val="bg1">
              <a:alpha val="80000"/>
            </a:schemeClr>
          </a:solidFill>
          <a:ln w="3175">
            <a:noFill/>
          </a:ln>
        </p:spPr>
        <p:style>
          <a:lnRef idx="2">
            <a:schemeClr val="accent3"/>
          </a:lnRef>
          <a:fillRef idx="1">
            <a:schemeClr val="lt1"/>
          </a:fillRef>
          <a:effectRef idx="0">
            <a:schemeClr val="accent3"/>
          </a:effectRef>
          <a:fontRef idx="minor">
            <a:schemeClr val="dk1"/>
          </a:fontRef>
        </p:style>
        <p:txBody>
          <a:bodyPr rtlCol="0" anchor="ctr"/>
          <a:lstStyle/>
          <a:p>
            <a:pPr algn="r"/>
            <a:endParaRPr lang="en-US" dirty="0"/>
          </a:p>
        </p:txBody>
      </p:sp>
      <p:sp>
        <p:nvSpPr>
          <p:cNvPr id="61" name="Rectangle 60"/>
          <p:cNvSpPr/>
          <p:nvPr/>
        </p:nvSpPr>
        <p:spPr>
          <a:xfrm flipH="1">
            <a:off x="7159529" y="5182076"/>
            <a:ext cx="1786998" cy="525411"/>
          </a:xfrm>
          <a:prstGeom prst="rect">
            <a:avLst/>
          </a:prstGeom>
          <a:solidFill>
            <a:schemeClr val="bg1">
              <a:alpha val="80000"/>
            </a:schemeClr>
          </a:solidFill>
          <a:ln w="3175">
            <a:noFill/>
          </a:ln>
        </p:spPr>
        <p:style>
          <a:lnRef idx="2">
            <a:schemeClr val="accent3"/>
          </a:lnRef>
          <a:fillRef idx="1">
            <a:schemeClr val="lt1"/>
          </a:fillRef>
          <a:effectRef idx="0">
            <a:schemeClr val="accent3"/>
          </a:effectRef>
          <a:fontRef idx="minor">
            <a:schemeClr val="dk1"/>
          </a:fontRef>
        </p:style>
        <p:txBody>
          <a:bodyPr rtlCol="0" anchor="ctr"/>
          <a:lstStyle/>
          <a:p>
            <a:pPr algn="r"/>
            <a:endParaRPr lang="en-US" dirty="0"/>
          </a:p>
        </p:txBody>
      </p:sp>
      <p:sp>
        <p:nvSpPr>
          <p:cNvPr id="62" name="Rectangle 61"/>
          <p:cNvSpPr/>
          <p:nvPr/>
        </p:nvSpPr>
        <p:spPr>
          <a:xfrm flipH="1">
            <a:off x="5431720" y="841273"/>
            <a:ext cx="3041772" cy="202656"/>
          </a:xfrm>
          <a:prstGeom prst="rect">
            <a:avLst/>
          </a:prstGeom>
          <a:solidFill>
            <a:schemeClr val="bg1">
              <a:alpha val="80000"/>
            </a:schemeClr>
          </a:solidFill>
          <a:ln w="3175">
            <a:noFill/>
          </a:ln>
        </p:spPr>
        <p:style>
          <a:lnRef idx="2">
            <a:schemeClr val="accent3"/>
          </a:lnRef>
          <a:fillRef idx="1">
            <a:schemeClr val="lt1"/>
          </a:fillRef>
          <a:effectRef idx="0">
            <a:schemeClr val="accent3"/>
          </a:effectRef>
          <a:fontRef idx="minor">
            <a:schemeClr val="dk1"/>
          </a:fontRef>
        </p:style>
        <p:txBody>
          <a:bodyPr rtlCol="0" anchor="ctr"/>
          <a:lstStyle/>
          <a:p>
            <a:pPr algn="r"/>
            <a:endParaRPr lang="en-US" dirty="0"/>
          </a:p>
        </p:txBody>
      </p:sp>
      <p:sp>
        <p:nvSpPr>
          <p:cNvPr id="63" name="Rectangle 62"/>
          <p:cNvSpPr/>
          <p:nvPr/>
        </p:nvSpPr>
        <p:spPr>
          <a:xfrm flipH="1">
            <a:off x="5396582" y="1042910"/>
            <a:ext cx="3497973" cy="253223"/>
          </a:xfrm>
          <a:prstGeom prst="rect">
            <a:avLst/>
          </a:prstGeom>
          <a:solidFill>
            <a:schemeClr val="bg1">
              <a:alpha val="80000"/>
            </a:schemeClr>
          </a:solidFill>
          <a:ln w="3175">
            <a:noFill/>
          </a:ln>
        </p:spPr>
        <p:style>
          <a:lnRef idx="2">
            <a:schemeClr val="accent3"/>
          </a:lnRef>
          <a:fillRef idx="1">
            <a:schemeClr val="lt1"/>
          </a:fillRef>
          <a:effectRef idx="0">
            <a:schemeClr val="accent3"/>
          </a:effectRef>
          <a:fontRef idx="minor">
            <a:schemeClr val="dk1"/>
          </a:fontRef>
        </p:style>
        <p:txBody>
          <a:bodyPr rtlCol="0" anchor="ctr"/>
          <a:lstStyle/>
          <a:p>
            <a:pPr algn="r"/>
            <a:endParaRPr lang="en-US" dirty="0"/>
          </a:p>
        </p:txBody>
      </p:sp>
      <p:sp>
        <p:nvSpPr>
          <p:cNvPr id="64" name="Rectangle 63"/>
          <p:cNvSpPr/>
          <p:nvPr/>
        </p:nvSpPr>
        <p:spPr>
          <a:xfrm flipH="1">
            <a:off x="5493010" y="1296540"/>
            <a:ext cx="3041772" cy="231765"/>
          </a:xfrm>
          <a:prstGeom prst="rect">
            <a:avLst/>
          </a:prstGeom>
          <a:solidFill>
            <a:schemeClr val="bg1">
              <a:alpha val="80000"/>
            </a:schemeClr>
          </a:solidFill>
          <a:ln w="3175">
            <a:noFill/>
          </a:ln>
        </p:spPr>
        <p:style>
          <a:lnRef idx="2">
            <a:schemeClr val="accent3"/>
          </a:lnRef>
          <a:fillRef idx="1">
            <a:schemeClr val="lt1"/>
          </a:fillRef>
          <a:effectRef idx="0">
            <a:schemeClr val="accent3"/>
          </a:effectRef>
          <a:fontRef idx="minor">
            <a:schemeClr val="dk1"/>
          </a:fontRef>
        </p:style>
        <p:txBody>
          <a:bodyPr rtlCol="0" anchor="ctr"/>
          <a:lstStyle/>
          <a:p>
            <a:pPr algn="r"/>
            <a:endParaRPr lang="en-US" dirty="0"/>
          </a:p>
        </p:txBody>
      </p:sp>
      <p:sp>
        <p:nvSpPr>
          <p:cNvPr id="65" name="Rectangle 64"/>
          <p:cNvSpPr/>
          <p:nvPr/>
        </p:nvSpPr>
        <p:spPr>
          <a:xfrm flipH="1">
            <a:off x="5444799" y="1527911"/>
            <a:ext cx="3041772" cy="220505"/>
          </a:xfrm>
          <a:prstGeom prst="rect">
            <a:avLst/>
          </a:prstGeom>
          <a:solidFill>
            <a:schemeClr val="bg1">
              <a:alpha val="80000"/>
            </a:schemeClr>
          </a:solidFill>
          <a:ln w="3175">
            <a:noFill/>
          </a:ln>
        </p:spPr>
        <p:style>
          <a:lnRef idx="2">
            <a:schemeClr val="accent3"/>
          </a:lnRef>
          <a:fillRef idx="1">
            <a:schemeClr val="lt1"/>
          </a:fillRef>
          <a:effectRef idx="0">
            <a:schemeClr val="accent3"/>
          </a:effectRef>
          <a:fontRef idx="minor">
            <a:schemeClr val="dk1"/>
          </a:fontRef>
        </p:style>
        <p:txBody>
          <a:bodyPr rtlCol="0" anchor="ctr"/>
          <a:lstStyle/>
          <a:p>
            <a:pPr algn="r"/>
            <a:endParaRPr lang="en-US" dirty="0"/>
          </a:p>
        </p:txBody>
      </p:sp>
      <p:sp>
        <p:nvSpPr>
          <p:cNvPr id="66" name="Rectangle 65"/>
          <p:cNvSpPr/>
          <p:nvPr/>
        </p:nvSpPr>
        <p:spPr>
          <a:xfrm flipH="1">
            <a:off x="5392884" y="1744570"/>
            <a:ext cx="3506559" cy="406805"/>
          </a:xfrm>
          <a:prstGeom prst="rect">
            <a:avLst/>
          </a:prstGeom>
          <a:solidFill>
            <a:schemeClr val="bg1">
              <a:alpha val="80000"/>
            </a:schemeClr>
          </a:solidFill>
          <a:ln w="3175">
            <a:noFill/>
          </a:ln>
        </p:spPr>
        <p:style>
          <a:lnRef idx="2">
            <a:schemeClr val="accent3"/>
          </a:lnRef>
          <a:fillRef idx="1">
            <a:schemeClr val="lt1"/>
          </a:fillRef>
          <a:effectRef idx="0">
            <a:schemeClr val="accent3"/>
          </a:effectRef>
          <a:fontRef idx="minor">
            <a:schemeClr val="dk1"/>
          </a:fontRef>
        </p:style>
        <p:txBody>
          <a:bodyPr rtlCol="0" anchor="ctr"/>
          <a:lstStyle/>
          <a:p>
            <a:pPr algn="r"/>
            <a:endParaRPr lang="en-US" dirty="0"/>
          </a:p>
        </p:txBody>
      </p:sp>
      <p:grpSp>
        <p:nvGrpSpPr>
          <p:cNvPr id="76" name="Group 75"/>
          <p:cNvGrpSpPr/>
          <p:nvPr/>
        </p:nvGrpSpPr>
        <p:grpSpPr>
          <a:xfrm>
            <a:off x="5385322" y="4243576"/>
            <a:ext cx="1144237" cy="420534"/>
            <a:chOff x="5385322" y="4243576"/>
            <a:chExt cx="1144237" cy="420534"/>
          </a:xfrm>
        </p:grpSpPr>
        <p:sp>
          <p:nvSpPr>
            <p:cNvPr id="54" name="Rectangle 53"/>
            <p:cNvSpPr/>
            <p:nvPr/>
          </p:nvSpPr>
          <p:spPr>
            <a:xfrm flipH="1">
              <a:off x="6048816" y="4256153"/>
              <a:ext cx="480743" cy="407957"/>
            </a:xfrm>
            <a:prstGeom prst="rect">
              <a:avLst/>
            </a:prstGeom>
            <a:solidFill>
              <a:schemeClr val="bg1">
                <a:alpha val="80000"/>
              </a:schemeClr>
            </a:solidFill>
            <a:ln w="3175">
              <a:noFill/>
            </a:ln>
          </p:spPr>
          <p:style>
            <a:lnRef idx="2">
              <a:schemeClr val="accent3"/>
            </a:lnRef>
            <a:fillRef idx="1">
              <a:schemeClr val="lt1"/>
            </a:fillRef>
            <a:effectRef idx="0">
              <a:schemeClr val="accent3"/>
            </a:effectRef>
            <a:fontRef idx="minor">
              <a:schemeClr val="dk1"/>
            </a:fontRef>
          </p:style>
          <p:txBody>
            <a:bodyPr rtlCol="0" anchor="ctr"/>
            <a:lstStyle/>
            <a:p>
              <a:pPr algn="r"/>
              <a:endParaRPr lang="en-US" dirty="0"/>
            </a:p>
          </p:txBody>
        </p:sp>
        <p:sp>
          <p:nvSpPr>
            <p:cNvPr id="73" name="Rectangle 72"/>
            <p:cNvSpPr/>
            <p:nvPr/>
          </p:nvSpPr>
          <p:spPr>
            <a:xfrm flipH="1">
              <a:off x="5385322" y="4243576"/>
              <a:ext cx="663493" cy="407957"/>
            </a:xfrm>
            <a:prstGeom prst="rect">
              <a:avLst/>
            </a:prstGeom>
            <a:solidFill>
              <a:schemeClr val="bg1">
                <a:alpha val="80000"/>
              </a:schemeClr>
            </a:solidFill>
            <a:ln w="3175">
              <a:noFill/>
            </a:ln>
          </p:spPr>
          <p:style>
            <a:lnRef idx="2">
              <a:schemeClr val="accent3"/>
            </a:lnRef>
            <a:fillRef idx="1">
              <a:schemeClr val="lt1"/>
            </a:fillRef>
            <a:effectRef idx="0">
              <a:schemeClr val="accent3"/>
            </a:effectRef>
            <a:fontRef idx="minor">
              <a:schemeClr val="dk1"/>
            </a:fontRef>
          </p:style>
          <p:txBody>
            <a:bodyPr rtlCol="0" anchor="ctr"/>
            <a:lstStyle/>
            <a:p>
              <a:pPr algn="r"/>
              <a:endParaRPr lang="en-US" dirty="0"/>
            </a:p>
          </p:txBody>
        </p:sp>
      </p:grpSp>
      <p:sp>
        <p:nvSpPr>
          <p:cNvPr id="77" name="Rectangle 76"/>
          <p:cNvSpPr/>
          <p:nvPr/>
        </p:nvSpPr>
        <p:spPr>
          <a:xfrm>
            <a:off x="-39870" y="972351"/>
            <a:ext cx="890244" cy="388696"/>
          </a:xfrm>
          <a:prstGeom prst="rect">
            <a:avLst/>
          </a:prstGeom>
          <a:ln>
            <a:noFill/>
          </a:ln>
        </p:spPr>
        <p:txBody>
          <a:bodyPr wrap="square">
            <a:spAutoFit/>
          </a:bodyPr>
          <a:lstStyle/>
          <a:p>
            <a:pPr algn="ctr">
              <a:lnSpc>
                <a:spcPct val="107000"/>
              </a:lnSpc>
              <a:spcAft>
                <a:spcPts val="800"/>
              </a:spcAft>
            </a:pPr>
            <a:r>
              <a:rPr lang="en-US" b="1" dirty="0"/>
              <a:t>Plant: </a:t>
            </a:r>
          </a:p>
        </p:txBody>
      </p:sp>
      <p:sp>
        <p:nvSpPr>
          <p:cNvPr id="78" name="Rectangle 77"/>
          <p:cNvSpPr/>
          <p:nvPr/>
        </p:nvSpPr>
        <p:spPr>
          <a:xfrm>
            <a:off x="721946" y="3996315"/>
            <a:ext cx="350258" cy="316473"/>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0" name="Rectangle 79"/>
          <p:cNvSpPr/>
          <p:nvPr/>
        </p:nvSpPr>
        <p:spPr>
          <a:xfrm>
            <a:off x="794854" y="4359964"/>
            <a:ext cx="344195" cy="25762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1" name="Rectangle 80"/>
          <p:cNvSpPr/>
          <p:nvPr/>
        </p:nvSpPr>
        <p:spPr>
          <a:xfrm>
            <a:off x="1442022" y="4067664"/>
            <a:ext cx="344195" cy="25762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2" name="Rectangle 81"/>
          <p:cNvSpPr/>
          <p:nvPr/>
        </p:nvSpPr>
        <p:spPr>
          <a:xfrm>
            <a:off x="1442022" y="4417342"/>
            <a:ext cx="344195" cy="25762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3" name="Rectangle 82"/>
          <p:cNvSpPr/>
          <p:nvPr/>
        </p:nvSpPr>
        <p:spPr>
          <a:xfrm>
            <a:off x="2204569" y="4156221"/>
            <a:ext cx="344195" cy="25762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4" name="Rectangle 83"/>
          <p:cNvSpPr/>
          <p:nvPr/>
        </p:nvSpPr>
        <p:spPr>
          <a:xfrm>
            <a:off x="2217219" y="4466508"/>
            <a:ext cx="344195" cy="25762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5" name="Rectangle 84"/>
          <p:cNvSpPr/>
          <p:nvPr/>
        </p:nvSpPr>
        <p:spPr>
          <a:xfrm>
            <a:off x="2966778" y="4189930"/>
            <a:ext cx="344195" cy="25762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9427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0"/>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8"/>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76"/>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78"/>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xit"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9">
                                            <p:txEl>
                                              <p:pRg st="2" end="2"/>
                                            </p:txEl>
                                          </p:spTgt>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80"/>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47"/>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6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43"/>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81"/>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49"/>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8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30"/>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9">
                                            <p:txEl>
                                              <p:pRg st="3" end="3"/>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83"/>
                                        </p:tgtEl>
                                        <p:attrNameLst>
                                          <p:attrName>style.visibility</p:attrName>
                                        </p:attrNameLst>
                                      </p:cBhvr>
                                      <p:to>
                                        <p:strVal val="visible"/>
                                      </p:to>
                                    </p:set>
                                  </p:childTnLst>
                                </p:cTn>
                              </p:par>
                              <p:par>
                                <p:cTn id="77" presetID="1" presetClass="exit" presetSubtype="0" fill="hold" grpId="1" nodeType="withEffect">
                                  <p:stCondLst>
                                    <p:cond delay="0"/>
                                  </p:stCondLst>
                                  <p:childTnLst>
                                    <p:set>
                                      <p:cBhvr>
                                        <p:cTn id="78" dur="1" fill="hold">
                                          <p:stCondLst>
                                            <p:cond delay="0"/>
                                          </p:stCondLst>
                                        </p:cTn>
                                        <p:tgtEl>
                                          <p:spTgt spid="82"/>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83"/>
                                        </p:tgtEl>
                                        <p:attrNameLst>
                                          <p:attrName>style.visibility</p:attrName>
                                        </p:attrNameLst>
                                      </p:cBhvr>
                                      <p:to>
                                        <p:strVal val="hidden"/>
                                      </p:to>
                                    </p:set>
                                  </p:childTnLst>
                                </p:cTn>
                              </p:par>
                              <p:par>
                                <p:cTn id="83" presetID="1" presetClass="exit" presetSubtype="0" fill="hold" grpId="0" nodeType="withEffect">
                                  <p:stCondLst>
                                    <p:cond delay="0"/>
                                  </p:stCondLst>
                                  <p:childTnLst>
                                    <p:set>
                                      <p:cBhvr>
                                        <p:cTn id="84" dur="1" fill="hold">
                                          <p:stCondLst>
                                            <p:cond delay="0"/>
                                          </p:stCondLst>
                                        </p:cTn>
                                        <p:tgtEl>
                                          <p:spTgt spid="44"/>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74"/>
                                        </p:tgtEl>
                                        <p:attrNameLst>
                                          <p:attrName>style.visibility</p:attrName>
                                        </p:attrNameLst>
                                      </p:cBhvr>
                                      <p:to>
                                        <p:strVal val="hidden"/>
                                      </p:to>
                                    </p:set>
                                  </p:childTnLst>
                                </p:cTn>
                              </p:par>
                              <p:par>
                                <p:cTn id="87" presetID="1" presetClass="entr" presetSubtype="0" fill="hold" grpId="0" nodeType="withEffect">
                                  <p:stCondLst>
                                    <p:cond delay="0"/>
                                  </p:stCondLst>
                                  <p:childTnLst>
                                    <p:set>
                                      <p:cBhvr>
                                        <p:cTn id="88" dur="1" fill="hold">
                                          <p:stCondLst>
                                            <p:cond delay="0"/>
                                          </p:stCondLst>
                                        </p:cTn>
                                        <p:tgtEl>
                                          <p:spTgt spid="8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0" nodeType="clickEffect">
                                  <p:stCondLst>
                                    <p:cond delay="0"/>
                                  </p:stCondLst>
                                  <p:childTnLst>
                                    <p:set>
                                      <p:cBhvr>
                                        <p:cTn id="92" dur="1" fill="hold">
                                          <p:stCondLst>
                                            <p:cond delay="0"/>
                                          </p:stCondLst>
                                        </p:cTn>
                                        <p:tgtEl>
                                          <p:spTgt spid="34"/>
                                        </p:tgtEl>
                                        <p:attrNameLst>
                                          <p:attrName>style.visibility</p:attrName>
                                        </p:attrNameLst>
                                      </p:cBhvr>
                                      <p:to>
                                        <p:strVal val="hidden"/>
                                      </p:to>
                                    </p:set>
                                  </p:childTnLst>
                                </p:cTn>
                              </p:par>
                              <p:par>
                                <p:cTn id="93" presetID="1" presetClass="entr" presetSubtype="0" fill="hold" nodeType="withEffect">
                                  <p:stCondLst>
                                    <p:cond delay="0"/>
                                  </p:stCondLst>
                                  <p:childTnLst>
                                    <p:set>
                                      <p:cBhvr>
                                        <p:cTn id="94" dur="1" fill="hold">
                                          <p:stCondLst>
                                            <p:cond delay="0"/>
                                          </p:stCondLst>
                                        </p:cTn>
                                        <p:tgtEl>
                                          <p:spTgt spid="9">
                                            <p:txEl>
                                              <p:pRg st="4" end="4"/>
                                            </p:txEl>
                                          </p:spTgt>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65"/>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55"/>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60"/>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85"/>
                                        </p:tgtEl>
                                        <p:attrNameLst>
                                          <p:attrName>style.visibility</p:attrName>
                                        </p:attrNameLst>
                                      </p:cBhvr>
                                      <p:to>
                                        <p:strVal val="visible"/>
                                      </p:to>
                                    </p:set>
                                  </p:childTnLst>
                                </p:cTn>
                              </p:par>
                              <p:par>
                                <p:cTn id="103" presetID="1" presetClass="exit" presetSubtype="0" fill="hold" grpId="1" nodeType="withEffect">
                                  <p:stCondLst>
                                    <p:cond delay="0"/>
                                  </p:stCondLst>
                                  <p:childTnLst>
                                    <p:set>
                                      <p:cBhvr>
                                        <p:cTn id="104" dur="1" fill="hold">
                                          <p:stCondLst>
                                            <p:cond delay="0"/>
                                          </p:stCondLst>
                                        </p:cTn>
                                        <p:tgtEl>
                                          <p:spTgt spid="84"/>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xit" presetSubtype="0" fill="hold" grpId="0" nodeType="clickEffect">
                                  <p:stCondLst>
                                    <p:cond delay="0"/>
                                  </p:stCondLst>
                                  <p:childTnLst>
                                    <p:set>
                                      <p:cBhvr>
                                        <p:cTn id="108" dur="1" fill="hold">
                                          <p:stCondLst>
                                            <p:cond delay="0"/>
                                          </p:stCondLst>
                                        </p:cTn>
                                        <p:tgtEl>
                                          <p:spTgt spid="18"/>
                                        </p:tgtEl>
                                        <p:attrNameLst>
                                          <p:attrName>style.visibility</p:attrName>
                                        </p:attrNameLst>
                                      </p:cBhvr>
                                      <p:to>
                                        <p:strVal val="hidden"/>
                                      </p:to>
                                    </p:set>
                                  </p:childTnLst>
                                </p:cTn>
                              </p:par>
                              <p:par>
                                <p:cTn id="109" presetID="1" presetClass="entr" presetSubtype="0" fill="hold" nodeType="withEffect">
                                  <p:stCondLst>
                                    <p:cond delay="0"/>
                                  </p:stCondLst>
                                  <p:childTnLst>
                                    <p:set>
                                      <p:cBhvr>
                                        <p:cTn id="110" dur="1" fill="hold">
                                          <p:stCondLst>
                                            <p:cond delay="0"/>
                                          </p:stCondLst>
                                        </p:cTn>
                                        <p:tgtEl>
                                          <p:spTgt spid="56"/>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66"/>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61"/>
                                        </p:tgtEl>
                                        <p:attrNameLst>
                                          <p:attrName>style.visibility</p:attrName>
                                        </p:attrNameLst>
                                      </p:cBhvr>
                                      <p:to>
                                        <p:strVal val="visible"/>
                                      </p:to>
                                    </p:set>
                                  </p:childTnLst>
                                </p:cTn>
                              </p:par>
                              <p:par>
                                <p:cTn id="115" presetID="1" presetClass="exit" presetSubtype="0" fill="hold" grpId="1" nodeType="withEffect">
                                  <p:stCondLst>
                                    <p:cond delay="0"/>
                                  </p:stCondLst>
                                  <p:childTnLst>
                                    <p:set>
                                      <p:cBhvr>
                                        <p:cTn id="116" dur="1" fill="hold">
                                          <p:stCondLst>
                                            <p:cond delay="0"/>
                                          </p:stCondLst>
                                        </p:cTn>
                                        <p:tgtEl>
                                          <p:spTgt spid="85"/>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34" grpId="0" animBg="1"/>
      <p:bldP spid="41" grpId="0" animBg="1"/>
      <p:bldP spid="42" grpId="0" animBg="1"/>
      <p:bldP spid="43" grpId="0" animBg="1"/>
      <p:bldP spid="44" grpId="0" animBg="1"/>
      <p:bldP spid="58" grpId="0" animBg="1"/>
      <p:bldP spid="59" grpId="0" animBg="1"/>
      <p:bldP spid="60" grpId="0" animBg="1"/>
      <p:bldP spid="61" grpId="0" animBg="1"/>
      <p:bldP spid="62" grpId="0" animBg="1"/>
      <p:bldP spid="63" grpId="0" animBg="1"/>
      <p:bldP spid="64" grpId="0" animBg="1"/>
      <p:bldP spid="65" grpId="0" animBg="1"/>
      <p:bldP spid="66" grpId="0" animBg="1"/>
      <p:bldP spid="78" grpId="0" animBg="1"/>
      <p:bldP spid="78"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F08E5-C1A6-4069-BAFF-D4177C1025E6}"/>
              </a:ext>
            </a:extLst>
          </p:cNvPr>
          <p:cNvSpPr>
            <a:spLocks noGrp="1"/>
          </p:cNvSpPr>
          <p:nvPr>
            <p:ph type="title"/>
          </p:nvPr>
        </p:nvSpPr>
        <p:spPr/>
        <p:txBody>
          <a:bodyPr/>
          <a:lstStyle/>
          <a:p>
            <a:r>
              <a:rPr lang="en-US" dirty="0">
                <a:solidFill>
                  <a:schemeClr val="bg1"/>
                </a:solidFill>
              </a:rPr>
              <a:t>Overview</a:t>
            </a:r>
          </a:p>
        </p:txBody>
      </p:sp>
      <p:sp>
        <p:nvSpPr>
          <p:cNvPr id="4" name="Slide Number Placeholder 3">
            <a:extLst>
              <a:ext uri="{FF2B5EF4-FFF2-40B4-BE49-F238E27FC236}">
                <a16:creationId xmlns:a16="http://schemas.microsoft.com/office/drawing/2014/main" id="{A3A4F732-2642-41B1-B67B-DE8E3121D3B4}"/>
              </a:ext>
            </a:extLst>
          </p:cNvPr>
          <p:cNvSpPr>
            <a:spLocks noGrp="1"/>
          </p:cNvSpPr>
          <p:nvPr>
            <p:ph type="sldNum" sz="quarter" idx="12"/>
          </p:nvPr>
        </p:nvSpPr>
        <p:spPr/>
        <p:txBody>
          <a:bodyPr/>
          <a:lstStyle/>
          <a:p>
            <a:fld id="{C0F325E9-493D-4743-B1E1-B25E1D42752C}" type="slidenum">
              <a:rPr lang="en-US" smtClean="0"/>
              <a:t>15</a:t>
            </a:fld>
            <a:endParaRPr lang="en-US"/>
          </a:p>
        </p:txBody>
      </p:sp>
      <p:sp>
        <p:nvSpPr>
          <p:cNvPr id="5" name="Content Placeholder 2">
            <a:extLst>
              <a:ext uri="{FF2B5EF4-FFF2-40B4-BE49-F238E27FC236}">
                <a16:creationId xmlns:a16="http://schemas.microsoft.com/office/drawing/2014/main" id="{1FD69E0F-1432-464C-AE0F-AA7F0B96EF6A}"/>
              </a:ext>
            </a:extLst>
          </p:cNvPr>
          <p:cNvSpPr>
            <a:spLocks noGrp="1"/>
          </p:cNvSpPr>
          <p:nvPr>
            <p:ph idx="1"/>
          </p:nvPr>
        </p:nvSpPr>
        <p:spPr>
          <a:xfrm>
            <a:off x="127590" y="1535574"/>
            <a:ext cx="8888819" cy="3786852"/>
          </a:xfrm>
        </p:spPr>
        <p:txBody>
          <a:bodyPr>
            <a:normAutofit/>
          </a:bodyPr>
          <a:lstStyle/>
          <a:p>
            <a:pPr marL="457200" indent="-457200">
              <a:spcAft>
                <a:spcPts val="600"/>
              </a:spcAft>
              <a:buFont typeface="+mj-lt"/>
              <a:buAutoNum type="arabicPeriod"/>
            </a:pPr>
            <a:r>
              <a:rPr lang="en-US" sz="2600" dirty="0">
                <a:solidFill>
                  <a:schemeClr val="bg1"/>
                </a:solidFill>
              </a:rPr>
              <a:t>Develop a small-scale PSS in simulation </a:t>
            </a:r>
          </a:p>
          <a:p>
            <a:pPr marL="857250" lvl="1" indent="-457200">
              <a:spcAft>
                <a:spcPts val="600"/>
              </a:spcAft>
              <a:buFont typeface="Arial" panose="020B0604020202020204" pitchFamily="34" charset="0"/>
              <a:buChar char="•"/>
            </a:pPr>
            <a:r>
              <a:rPr lang="en-US" sz="2600" i="1" dirty="0">
                <a:solidFill>
                  <a:schemeClr val="bg1"/>
                </a:solidFill>
              </a:rPr>
              <a:t>Maximize</a:t>
            </a:r>
            <a:r>
              <a:rPr lang="en-US" sz="2600" dirty="0">
                <a:solidFill>
                  <a:schemeClr val="bg1"/>
                </a:solidFill>
              </a:rPr>
              <a:t> reduction in oscillating power</a:t>
            </a:r>
          </a:p>
          <a:p>
            <a:pPr marL="857250" lvl="1" indent="-457200">
              <a:spcAft>
                <a:spcPts val="600"/>
              </a:spcAft>
              <a:buFont typeface="Arial" panose="020B0604020202020204" pitchFamily="34" charset="0"/>
              <a:buChar char="•"/>
            </a:pPr>
            <a:r>
              <a:rPr lang="en-US" sz="2600" i="1" dirty="0">
                <a:solidFill>
                  <a:schemeClr val="bg1"/>
                </a:solidFill>
              </a:rPr>
              <a:t>Minimize</a:t>
            </a:r>
            <a:r>
              <a:rPr lang="en-US" sz="2600" dirty="0">
                <a:solidFill>
                  <a:schemeClr val="bg1"/>
                </a:solidFill>
              </a:rPr>
              <a:t> power losses, size, and cost</a:t>
            </a:r>
          </a:p>
          <a:p>
            <a:pPr marL="0" indent="0">
              <a:spcAft>
                <a:spcPts val="600"/>
              </a:spcAft>
              <a:buNone/>
            </a:pPr>
            <a:r>
              <a:rPr lang="en-US" sz="2600" dirty="0">
                <a:solidFill>
                  <a:schemeClr val="bg1"/>
                </a:solidFill>
              </a:rPr>
              <a:t>2. Validate simulation using experimental bench-top system</a:t>
            </a:r>
          </a:p>
          <a:p>
            <a:pPr marL="0" indent="0">
              <a:spcAft>
                <a:spcPts val="600"/>
              </a:spcAft>
              <a:buNone/>
            </a:pPr>
            <a:r>
              <a:rPr lang="en-US" sz="2600" dirty="0">
                <a:solidFill>
                  <a:schemeClr val="bg1"/>
                </a:solidFill>
              </a:rPr>
              <a:t>3. Use linearized model to quickly scale-up system</a:t>
            </a:r>
          </a:p>
          <a:p>
            <a:pPr marL="0" indent="0">
              <a:spcAft>
                <a:spcPts val="600"/>
              </a:spcAft>
              <a:buNone/>
            </a:pPr>
            <a:r>
              <a:rPr lang="en-US" sz="2600" dirty="0">
                <a:solidFill>
                  <a:schemeClr val="bg1"/>
                </a:solidFill>
              </a:rPr>
              <a:t>4. Analyze performance and cost of full-scale system</a:t>
            </a:r>
          </a:p>
        </p:txBody>
      </p:sp>
      <p:sp>
        <p:nvSpPr>
          <p:cNvPr id="7" name="Rectangle 6">
            <a:extLst>
              <a:ext uri="{FF2B5EF4-FFF2-40B4-BE49-F238E27FC236}">
                <a16:creationId xmlns:a16="http://schemas.microsoft.com/office/drawing/2014/main" id="{9762B54C-0105-4B8E-BC24-D2AF976C7210}"/>
              </a:ext>
            </a:extLst>
          </p:cNvPr>
          <p:cNvSpPr/>
          <p:nvPr/>
        </p:nvSpPr>
        <p:spPr>
          <a:xfrm>
            <a:off x="29879" y="1550902"/>
            <a:ext cx="8888818" cy="1709131"/>
          </a:xfrm>
          <a:prstGeom prst="rect">
            <a:avLst/>
          </a:prstGeom>
          <a:solidFill>
            <a:schemeClr val="tx2">
              <a:lumMod val="75000"/>
              <a:alpha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7EA2AA7-08E0-41B3-8CE7-9BB11B826CA4}"/>
              </a:ext>
            </a:extLst>
          </p:cNvPr>
          <p:cNvSpPr/>
          <p:nvPr/>
        </p:nvSpPr>
        <p:spPr>
          <a:xfrm>
            <a:off x="29879" y="3859636"/>
            <a:ext cx="8888818" cy="1358535"/>
          </a:xfrm>
          <a:prstGeom prst="rect">
            <a:avLst/>
          </a:prstGeom>
          <a:solidFill>
            <a:schemeClr val="tx2">
              <a:lumMod val="75000"/>
              <a:alpha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4122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Lab-scale Experimental Set-Up</a:t>
            </a:r>
          </a:p>
        </p:txBody>
      </p:sp>
      <p:sp>
        <p:nvSpPr>
          <p:cNvPr id="3" name="Content Placeholder 2"/>
          <p:cNvSpPr>
            <a:spLocks noGrp="1"/>
          </p:cNvSpPr>
          <p:nvPr>
            <p:ph idx="1"/>
          </p:nvPr>
        </p:nvSpPr>
        <p:spPr>
          <a:xfrm>
            <a:off x="1057947" y="1078637"/>
            <a:ext cx="7488454" cy="609071"/>
          </a:xfrm>
        </p:spPr>
        <p:txBody>
          <a:bodyPr>
            <a:normAutofit/>
          </a:bodyPr>
          <a:lstStyle/>
          <a:p>
            <a:pPr marL="0" indent="0">
              <a:buNone/>
            </a:pPr>
            <a:r>
              <a:rPr lang="en-US" sz="2000" dirty="0"/>
              <a:t>Environment used to test PSS is an abstraction of the DC bus </a:t>
            </a:r>
          </a:p>
        </p:txBody>
      </p:sp>
      <p:sp>
        <p:nvSpPr>
          <p:cNvPr id="4" name="Slide Number Placeholder 3"/>
          <p:cNvSpPr>
            <a:spLocks noGrp="1"/>
          </p:cNvSpPr>
          <p:nvPr>
            <p:ph type="sldNum" sz="quarter" idx="12"/>
          </p:nvPr>
        </p:nvSpPr>
        <p:spPr/>
        <p:txBody>
          <a:bodyPr/>
          <a:lstStyle/>
          <a:p>
            <a:fld id="{C0F325E9-493D-4743-B1E1-B25E1D42752C}" type="slidenum">
              <a:rPr lang="en-US" smtClean="0"/>
              <a:t>16</a:t>
            </a:fld>
            <a:endParaRPr lang="en-US"/>
          </a:p>
        </p:txBody>
      </p:sp>
      <p:sp>
        <p:nvSpPr>
          <p:cNvPr id="12" name="Rectangle 11"/>
          <p:cNvSpPr/>
          <p:nvPr/>
        </p:nvSpPr>
        <p:spPr>
          <a:xfrm>
            <a:off x="2079241" y="2912319"/>
            <a:ext cx="472730" cy="470962"/>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 name="Rectangle 12"/>
          <p:cNvSpPr/>
          <p:nvPr/>
        </p:nvSpPr>
        <p:spPr>
          <a:xfrm>
            <a:off x="3537225" y="3081297"/>
            <a:ext cx="472730" cy="470962"/>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Rectangle 13"/>
          <p:cNvSpPr/>
          <p:nvPr/>
        </p:nvSpPr>
        <p:spPr>
          <a:xfrm>
            <a:off x="4724355" y="3108961"/>
            <a:ext cx="472730" cy="470962"/>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 name="Rectangle 15"/>
          <p:cNvSpPr/>
          <p:nvPr/>
        </p:nvSpPr>
        <p:spPr>
          <a:xfrm>
            <a:off x="7304072" y="2873480"/>
            <a:ext cx="472730" cy="470962"/>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811" y="1797651"/>
            <a:ext cx="8782377" cy="1913143"/>
          </a:xfrm>
          <a:prstGeom prst="rect">
            <a:avLst/>
          </a:prstGeom>
        </p:spPr>
      </p:pic>
      <p:grpSp>
        <p:nvGrpSpPr>
          <p:cNvPr id="18" name="Group 17"/>
          <p:cNvGrpSpPr/>
          <p:nvPr/>
        </p:nvGrpSpPr>
        <p:grpSpPr>
          <a:xfrm>
            <a:off x="2820915" y="3644671"/>
            <a:ext cx="3450595" cy="2715451"/>
            <a:chOff x="2820915" y="3644671"/>
            <a:chExt cx="3450595" cy="2715451"/>
          </a:xfrm>
        </p:grpSpPr>
        <mc:AlternateContent xmlns:mc="http://schemas.openxmlformats.org/markup-compatibility/2006" xmlns:a14="http://schemas.microsoft.com/office/drawing/2010/main">
          <mc:Choice Requires="a14">
            <p:sp>
              <p:nvSpPr>
                <p:cNvPr id="6" name="Rectangle 5"/>
                <p:cNvSpPr/>
                <p:nvPr/>
              </p:nvSpPr>
              <p:spPr>
                <a:xfrm>
                  <a:off x="3759567" y="5990790"/>
                  <a:ext cx="124309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𝑖𝑛</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𝑜𝑢𝑡</m:t>
                            </m:r>
                          </m:sub>
                        </m:sSub>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3759567" y="5990790"/>
                  <a:ext cx="1243097" cy="369332"/>
                </a:xfrm>
                <a:prstGeom prst="rect">
                  <a:avLst/>
                </a:prstGeom>
                <a:blipFill>
                  <a:blip r:embed="rId4"/>
                  <a:stretch>
                    <a:fillRect b="-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09026E1-13CE-472C-BDEA-FDB834FBD820}"/>
                    </a:ext>
                  </a:extLst>
                </p:cNvPr>
                <p:cNvSpPr txBox="1"/>
                <p:nvPr/>
              </p:nvSpPr>
              <p:spPr>
                <a:xfrm>
                  <a:off x="4009955" y="5713791"/>
                  <a:ext cx="7423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𝑉𝐼</m:t>
                        </m:r>
                      </m:oMath>
                    </m:oMathPara>
                  </a14:m>
                  <a:endParaRPr lang="en-US" dirty="0"/>
                </a:p>
              </p:txBody>
            </p:sp>
          </mc:Choice>
          <mc:Fallback xmlns="">
            <p:sp>
              <p:nvSpPr>
                <p:cNvPr id="9" name="TextBox 8">
                  <a:extLst>
                    <a:ext uri="{FF2B5EF4-FFF2-40B4-BE49-F238E27FC236}">
                      <a16:creationId xmlns:a16="http://schemas.microsoft.com/office/drawing/2014/main" id="{809026E1-13CE-472C-BDEA-FDB834FBD820}"/>
                    </a:ext>
                  </a:extLst>
                </p:cNvPr>
                <p:cNvSpPr txBox="1">
                  <a:spLocks noRot="1" noChangeAspect="1" noMove="1" noResize="1" noEditPoints="1" noAdjustHandles="1" noChangeArrowheads="1" noChangeShapeType="1" noTextEdit="1"/>
                </p:cNvSpPr>
                <p:nvPr/>
              </p:nvSpPr>
              <p:spPr>
                <a:xfrm>
                  <a:off x="4009955" y="5713791"/>
                  <a:ext cx="742319" cy="276999"/>
                </a:xfrm>
                <a:prstGeom prst="rect">
                  <a:avLst/>
                </a:prstGeom>
                <a:blipFill>
                  <a:blip r:embed="rId5"/>
                  <a:stretch>
                    <a:fillRect l="-7377" r="-5738" b="-6522"/>
                  </a:stretch>
                </a:blipFill>
              </p:spPr>
              <p:txBody>
                <a:bodyPr/>
                <a:lstStyle/>
                <a:p>
                  <a:r>
                    <a:rPr lang="en-US">
                      <a:noFill/>
                    </a:rPr>
                    <a:t> </a:t>
                  </a:r>
                </a:p>
              </p:txBody>
            </p:sp>
          </mc:Fallback>
        </mc:AlternateContent>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0915" y="3644671"/>
              <a:ext cx="3450595" cy="2018139"/>
            </a:xfrm>
            <a:prstGeom prst="rect">
              <a:avLst/>
            </a:prstGeom>
          </p:spPr>
        </p:pic>
      </p:grpSp>
    </p:spTree>
    <p:extLst>
      <p:ext uri="{BB962C8B-B14F-4D97-AF65-F5344CB8AC3E}">
        <p14:creationId xmlns:p14="http://schemas.microsoft.com/office/powerpoint/2010/main" val="39122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942" y="1733549"/>
            <a:ext cx="8504409" cy="359410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942" y="1244600"/>
            <a:ext cx="8504409" cy="4457700"/>
          </a:xfrm>
          <a:prstGeom prst="rect">
            <a:avLst/>
          </a:prstGeom>
        </p:spPr>
      </p:pic>
      <p:sp>
        <p:nvSpPr>
          <p:cNvPr id="2" name="Title 1"/>
          <p:cNvSpPr>
            <a:spLocks noGrp="1"/>
          </p:cNvSpPr>
          <p:nvPr>
            <p:ph type="title"/>
          </p:nvPr>
        </p:nvSpPr>
        <p:spPr>
          <a:xfrm>
            <a:off x="457200" y="-143796"/>
            <a:ext cx="8229600" cy="1143000"/>
          </a:xfrm>
        </p:spPr>
        <p:txBody>
          <a:bodyPr>
            <a:normAutofit fontScale="90000"/>
          </a:bodyPr>
          <a:lstStyle/>
          <a:p>
            <a:r>
              <a:rPr lang="en-US" dirty="0"/>
              <a:t>Experimental Power Smoothing System</a:t>
            </a:r>
          </a:p>
        </p:txBody>
      </p:sp>
      <p:sp>
        <p:nvSpPr>
          <p:cNvPr id="4" name="Slide Number Placeholder 3"/>
          <p:cNvSpPr>
            <a:spLocks noGrp="1"/>
          </p:cNvSpPr>
          <p:nvPr>
            <p:ph type="sldNum" sz="quarter" idx="12"/>
          </p:nvPr>
        </p:nvSpPr>
        <p:spPr/>
        <p:txBody>
          <a:bodyPr/>
          <a:lstStyle/>
          <a:p>
            <a:fld id="{C0F325E9-493D-4743-B1E1-B25E1D42752C}" type="slidenum">
              <a:rPr lang="en-US" smtClean="0"/>
              <a:t>17</a:t>
            </a:fld>
            <a:endParaRPr lang="en-US"/>
          </a:p>
        </p:txBody>
      </p:sp>
      <p:grpSp>
        <p:nvGrpSpPr>
          <p:cNvPr id="5" name="Group 4"/>
          <p:cNvGrpSpPr/>
          <p:nvPr/>
        </p:nvGrpSpPr>
        <p:grpSpPr>
          <a:xfrm>
            <a:off x="1620981" y="1702054"/>
            <a:ext cx="5145579" cy="3304907"/>
            <a:chOff x="1620981" y="1734278"/>
            <a:chExt cx="5145579" cy="3304907"/>
          </a:xfrm>
        </p:grpSpPr>
        <p:sp>
          <p:nvSpPr>
            <p:cNvPr id="12" name="Rectangle 11">
              <a:extLst>
                <a:ext uri="{FF2B5EF4-FFF2-40B4-BE49-F238E27FC236}">
                  <a16:creationId xmlns:a16="http://schemas.microsoft.com/office/drawing/2014/main" id="{506051D5-11C7-43A5-A5C5-FAABF600884B}"/>
                </a:ext>
              </a:extLst>
            </p:cNvPr>
            <p:cNvSpPr/>
            <p:nvPr/>
          </p:nvSpPr>
          <p:spPr>
            <a:xfrm>
              <a:off x="1620981" y="2529249"/>
              <a:ext cx="5145579" cy="2509936"/>
            </a:xfrm>
            <a:prstGeom prst="rect">
              <a:avLst/>
            </a:prstGeom>
            <a:solidFill>
              <a:schemeClr val="lt1">
                <a:alpha val="7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506051D5-11C7-43A5-A5C5-FAABF600884B}"/>
                </a:ext>
              </a:extLst>
            </p:cNvPr>
            <p:cNvSpPr/>
            <p:nvPr/>
          </p:nvSpPr>
          <p:spPr>
            <a:xfrm>
              <a:off x="2879021" y="1734278"/>
              <a:ext cx="3023015" cy="794971"/>
            </a:xfrm>
            <a:prstGeom prst="rect">
              <a:avLst/>
            </a:prstGeom>
            <a:solidFill>
              <a:schemeClr val="lt1">
                <a:alpha val="7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sp>
        <p:nvSpPr>
          <p:cNvPr id="3" name="Rectangle 2">
            <a:extLst>
              <a:ext uri="{FF2B5EF4-FFF2-40B4-BE49-F238E27FC236}">
                <a16:creationId xmlns:a16="http://schemas.microsoft.com/office/drawing/2014/main" id="{D990AE3D-5BC9-48B0-9949-B25DD90E1C73}"/>
              </a:ext>
            </a:extLst>
          </p:cNvPr>
          <p:cNvSpPr/>
          <p:nvPr/>
        </p:nvSpPr>
        <p:spPr>
          <a:xfrm>
            <a:off x="5782767" y="2800350"/>
            <a:ext cx="1103063" cy="2352095"/>
          </a:xfrm>
          <a:prstGeom prst="rect">
            <a:avLst/>
          </a:prstGeom>
          <a:solidFill>
            <a:schemeClr val="accent6">
              <a:lumMod val="75000"/>
              <a:alpha val="2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3367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191" y="4254458"/>
            <a:ext cx="4855057" cy="2066355"/>
          </a:xfrm>
          <a:prstGeom prst="rect">
            <a:avLst/>
          </a:prstGeom>
        </p:spPr>
      </p:pic>
      <p:sp>
        <p:nvSpPr>
          <p:cNvPr id="2" name="Title 1"/>
          <p:cNvSpPr>
            <a:spLocks noGrp="1"/>
          </p:cNvSpPr>
          <p:nvPr>
            <p:ph type="title"/>
          </p:nvPr>
        </p:nvSpPr>
        <p:spPr>
          <a:xfrm>
            <a:off x="457200" y="-143796"/>
            <a:ext cx="8229600" cy="1143000"/>
          </a:xfrm>
        </p:spPr>
        <p:txBody>
          <a:bodyPr/>
          <a:lstStyle/>
          <a:p>
            <a:r>
              <a:rPr lang="en-US" dirty="0"/>
              <a:t>Lab-scale Power Smoothing System</a:t>
            </a:r>
          </a:p>
        </p:txBody>
      </p:sp>
      <p:sp>
        <p:nvSpPr>
          <p:cNvPr id="3" name="Content Placeholder 2"/>
          <p:cNvSpPr>
            <a:spLocks noGrp="1"/>
          </p:cNvSpPr>
          <p:nvPr>
            <p:ph idx="1"/>
          </p:nvPr>
        </p:nvSpPr>
        <p:spPr>
          <a:xfrm>
            <a:off x="5440748" y="1076121"/>
            <a:ext cx="3246052" cy="2166193"/>
          </a:xfrm>
        </p:spPr>
        <p:txBody>
          <a:bodyPr>
            <a:noAutofit/>
          </a:bodyPr>
          <a:lstStyle/>
          <a:p>
            <a:pPr marL="0" indent="0" algn="ctr">
              <a:spcBef>
                <a:spcPts val="0"/>
              </a:spcBef>
              <a:spcAft>
                <a:spcPts val="600"/>
              </a:spcAft>
              <a:buNone/>
            </a:pPr>
            <a:r>
              <a:rPr lang="en-US" sz="1800" b="1" dirty="0"/>
              <a:t>Simulation</a:t>
            </a:r>
          </a:p>
          <a:p>
            <a:pPr>
              <a:spcBef>
                <a:spcPts val="0"/>
              </a:spcBef>
              <a:spcAft>
                <a:spcPts val="600"/>
              </a:spcAft>
            </a:pPr>
            <a:r>
              <a:rPr lang="en-US" sz="1800" dirty="0" err="1"/>
              <a:t>Matlab</a:t>
            </a:r>
            <a:r>
              <a:rPr lang="en-US" sz="1800" dirty="0"/>
              <a:t> Simulink</a:t>
            </a:r>
          </a:p>
          <a:p>
            <a:pPr>
              <a:spcBef>
                <a:spcPts val="0"/>
              </a:spcBef>
              <a:spcAft>
                <a:spcPts val="600"/>
              </a:spcAft>
            </a:pPr>
            <a:r>
              <a:rPr lang="en-US" sz="1800" dirty="0"/>
              <a:t>Discrete time solver (1e-6)</a:t>
            </a:r>
          </a:p>
          <a:p>
            <a:pPr>
              <a:spcBef>
                <a:spcPts val="0"/>
              </a:spcBef>
              <a:spcAft>
                <a:spcPts val="600"/>
              </a:spcAft>
            </a:pPr>
            <a:r>
              <a:rPr lang="en-US" sz="1800" dirty="0"/>
              <a:t>Controller in a triggered subsystem</a:t>
            </a:r>
          </a:p>
          <a:p>
            <a:pPr>
              <a:spcBef>
                <a:spcPts val="0"/>
              </a:spcBef>
              <a:spcAft>
                <a:spcPts val="600"/>
              </a:spcAft>
            </a:pPr>
            <a:r>
              <a:rPr lang="en-US" sz="1800" dirty="0"/>
              <a:t>Includes all component internal series resistance (ESR)</a:t>
            </a:r>
          </a:p>
          <a:p>
            <a:pPr marL="0" indent="0">
              <a:buNone/>
            </a:pPr>
            <a:endParaRPr lang="en-US" sz="1800" dirty="0"/>
          </a:p>
        </p:txBody>
      </p:sp>
      <p:sp>
        <p:nvSpPr>
          <p:cNvPr id="4" name="Slide Number Placeholder 3"/>
          <p:cNvSpPr>
            <a:spLocks noGrp="1"/>
          </p:cNvSpPr>
          <p:nvPr>
            <p:ph type="sldNum" sz="quarter" idx="12"/>
          </p:nvPr>
        </p:nvSpPr>
        <p:spPr/>
        <p:txBody>
          <a:bodyPr/>
          <a:lstStyle/>
          <a:p>
            <a:fld id="{C0F325E9-493D-4743-B1E1-B25E1D42752C}" type="slidenum">
              <a:rPr lang="en-US" smtClean="0"/>
              <a:t>18</a:t>
            </a:fld>
            <a:endParaRPr lang="en-US"/>
          </a:p>
        </p:txBody>
      </p:sp>
      <p:sp>
        <p:nvSpPr>
          <p:cNvPr id="9" name="Rectangle 8"/>
          <p:cNvSpPr/>
          <p:nvPr/>
        </p:nvSpPr>
        <p:spPr>
          <a:xfrm>
            <a:off x="2094035" y="1149326"/>
            <a:ext cx="1289969" cy="400110"/>
          </a:xfrm>
          <a:prstGeom prst="rect">
            <a:avLst/>
          </a:prstGeom>
        </p:spPr>
        <p:txBody>
          <a:bodyPr wrap="none">
            <a:spAutoFit/>
          </a:bodyPr>
          <a:lstStyle/>
          <a:p>
            <a:r>
              <a:rPr lang="en-US" sz="2000" b="1" dirty="0"/>
              <a:t>Hardware</a:t>
            </a:r>
            <a:r>
              <a:rPr lang="en-US" sz="2000" dirty="0"/>
              <a:t> </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595" y="1769448"/>
            <a:ext cx="4373977" cy="2611405"/>
          </a:xfrm>
          <a:prstGeom prst="rect">
            <a:avLst/>
          </a:prstGeom>
        </p:spPr>
      </p:pic>
    </p:spTree>
    <p:extLst>
      <p:ext uri="{BB962C8B-B14F-4D97-AF65-F5344CB8AC3E}">
        <p14:creationId xmlns:p14="http://schemas.microsoft.com/office/powerpoint/2010/main" val="309630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165100" y="828752"/>
            <a:ext cx="4451350" cy="2815948"/>
            <a:chOff x="165100" y="828752"/>
            <a:chExt cx="4451350" cy="2815948"/>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1807" t="6667" r="8280" b="48241"/>
            <a:stretch/>
          </p:blipFill>
          <p:spPr>
            <a:xfrm>
              <a:off x="165100" y="828752"/>
              <a:ext cx="4451350" cy="2815948"/>
            </a:xfrm>
            <a:prstGeom prst="rect">
              <a:avLst/>
            </a:prstGeom>
          </p:spPr>
        </p:pic>
        <p:sp>
          <p:nvSpPr>
            <p:cNvPr id="27" name="TextBox 26">
              <a:extLst>
                <a:ext uri="{FF2B5EF4-FFF2-40B4-BE49-F238E27FC236}">
                  <a16:creationId xmlns:a16="http://schemas.microsoft.com/office/drawing/2014/main" id="{FB6739BF-2B14-4BDE-8B28-17CD62C2916E}"/>
                </a:ext>
              </a:extLst>
            </p:cNvPr>
            <p:cNvSpPr txBox="1"/>
            <p:nvPr/>
          </p:nvSpPr>
          <p:spPr>
            <a:xfrm>
              <a:off x="3491446" y="880750"/>
              <a:ext cx="1099638"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PSS Part II</a:t>
              </a:r>
            </a:p>
          </p:txBody>
        </p:sp>
      </p:grpSp>
      <p:sp>
        <p:nvSpPr>
          <p:cNvPr id="2" name="Title 1"/>
          <p:cNvSpPr>
            <a:spLocks noGrp="1"/>
          </p:cNvSpPr>
          <p:nvPr>
            <p:ph type="title"/>
          </p:nvPr>
        </p:nvSpPr>
        <p:spPr>
          <a:xfrm>
            <a:off x="1194037" y="40282"/>
            <a:ext cx="7091756" cy="721895"/>
          </a:xfrm>
        </p:spPr>
        <p:txBody>
          <a:bodyPr/>
          <a:lstStyle/>
          <a:p>
            <a:r>
              <a:rPr lang="en-US" dirty="0"/>
              <a:t>Results: Output Power</a:t>
            </a:r>
          </a:p>
        </p:txBody>
      </p:sp>
      <p:sp>
        <p:nvSpPr>
          <p:cNvPr id="4" name="Slide Number Placeholder 3"/>
          <p:cNvSpPr>
            <a:spLocks noGrp="1"/>
          </p:cNvSpPr>
          <p:nvPr>
            <p:ph type="sldNum" sz="quarter" idx="12"/>
          </p:nvPr>
        </p:nvSpPr>
        <p:spPr/>
        <p:txBody>
          <a:bodyPr/>
          <a:lstStyle/>
          <a:p>
            <a:fld id="{C0F325E9-493D-4743-B1E1-B25E1D42752C}" type="slidenum">
              <a:rPr lang="en-US" smtClean="0"/>
              <a:t>19</a:t>
            </a:fld>
            <a:endParaRPr lang="en-US"/>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0443" y="945459"/>
            <a:ext cx="3824975" cy="2237102"/>
          </a:xfrm>
          <a:prstGeom prst="rect">
            <a:avLst/>
          </a:prstGeom>
        </p:spPr>
      </p:pic>
      <p:grpSp>
        <p:nvGrpSpPr>
          <p:cNvPr id="29" name="Group 28"/>
          <p:cNvGrpSpPr/>
          <p:nvPr/>
        </p:nvGrpSpPr>
        <p:grpSpPr>
          <a:xfrm>
            <a:off x="169901" y="828844"/>
            <a:ext cx="3291366" cy="2815856"/>
            <a:chOff x="178664" y="828752"/>
            <a:chExt cx="3291366" cy="2815856"/>
          </a:xfrm>
        </p:grpSpPr>
        <p:grpSp>
          <p:nvGrpSpPr>
            <p:cNvPr id="30" name="Group 29"/>
            <p:cNvGrpSpPr/>
            <p:nvPr/>
          </p:nvGrpSpPr>
          <p:grpSpPr>
            <a:xfrm>
              <a:off x="178664" y="828752"/>
              <a:ext cx="3291366" cy="2576492"/>
              <a:chOff x="3360405" y="1049358"/>
              <a:chExt cx="3291366" cy="2576492"/>
            </a:xfrm>
          </p:grpSpPr>
          <p:pic>
            <p:nvPicPr>
              <p:cNvPr id="32" name="Picture 31"/>
              <p:cNvPicPr>
                <a:picLocks noChangeAspect="1"/>
              </p:cNvPicPr>
              <p:nvPr/>
            </p:nvPicPr>
            <p:blipFill rotWithShape="1">
              <a:blip r:embed="rId3">
                <a:extLst>
                  <a:ext uri="{28A0092B-C50C-407E-A947-70E740481C1C}">
                    <a14:useLocalDpi xmlns:a14="http://schemas.microsoft.com/office/drawing/2010/main" val="0"/>
                  </a:ext>
                </a:extLst>
              </a:blip>
              <a:srcRect l="11806" t="6666" r="29105" b="52066"/>
              <a:stretch/>
            </p:blipFill>
            <p:spPr>
              <a:xfrm>
                <a:off x="3360405" y="1049358"/>
                <a:ext cx="3291366" cy="2576492"/>
              </a:xfrm>
              <a:prstGeom prst="rect">
                <a:avLst/>
              </a:prstGeom>
            </p:spPr>
          </p:pic>
          <p:cxnSp>
            <p:nvCxnSpPr>
              <p:cNvPr id="33" name="Straight Connector 32"/>
              <p:cNvCxnSpPr/>
              <p:nvPr/>
            </p:nvCxnSpPr>
            <p:spPr>
              <a:xfrm>
                <a:off x="6651771" y="1132472"/>
                <a:ext cx="0" cy="2304288"/>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grpSp>
        <p:pic>
          <p:nvPicPr>
            <p:cNvPr id="31" name="Picture 30"/>
            <p:cNvPicPr>
              <a:picLocks noChangeAspect="1"/>
            </p:cNvPicPr>
            <p:nvPr/>
          </p:nvPicPr>
          <p:blipFill rotWithShape="1">
            <a:blip r:embed="rId3">
              <a:extLst>
                <a:ext uri="{28A0092B-C50C-407E-A947-70E740481C1C}">
                  <a14:useLocalDpi xmlns:a14="http://schemas.microsoft.com/office/drawing/2010/main" val="0"/>
                </a:ext>
              </a:extLst>
            </a:blip>
            <a:srcRect l="45162" t="47694" r="34183" b="48241"/>
            <a:stretch/>
          </p:blipFill>
          <p:spPr>
            <a:xfrm>
              <a:off x="1543041" y="3390816"/>
              <a:ext cx="1150537" cy="253792"/>
            </a:xfrm>
            <a:prstGeom prst="rect">
              <a:avLst/>
            </a:prstGeom>
          </p:spPr>
        </p:pic>
      </p:grpSp>
      <p:sp>
        <p:nvSpPr>
          <p:cNvPr id="34" name="TextBox 33">
            <a:extLst>
              <a:ext uri="{FF2B5EF4-FFF2-40B4-BE49-F238E27FC236}">
                <a16:creationId xmlns:a16="http://schemas.microsoft.com/office/drawing/2014/main" id="{FB6739BF-2B14-4BDE-8B28-17CD62C2916E}"/>
              </a:ext>
            </a:extLst>
          </p:cNvPr>
          <p:cNvSpPr txBox="1"/>
          <p:nvPr/>
        </p:nvSpPr>
        <p:spPr>
          <a:xfrm>
            <a:off x="2370392" y="880751"/>
            <a:ext cx="1099638"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PSS Part I</a:t>
            </a:r>
          </a:p>
        </p:txBody>
      </p:sp>
      <p:pic>
        <p:nvPicPr>
          <p:cNvPr id="25" name="Picture 24"/>
          <p:cNvPicPr>
            <a:picLocks noChangeAspect="1"/>
          </p:cNvPicPr>
          <p:nvPr/>
        </p:nvPicPr>
        <p:blipFill>
          <a:blip r:embed="rId5"/>
          <a:stretch>
            <a:fillRect/>
          </a:stretch>
        </p:blipFill>
        <p:spPr>
          <a:xfrm>
            <a:off x="783916" y="50442"/>
            <a:ext cx="1293070" cy="571357"/>
          </a:xfrm>
          <a:prstGeom prst="rect">
            <a:avLst/>
          </a:prstGeom>
        </p:spPr>
      </p:pic>
      <p:grpSp>
        <p:nvGrpSpPr>
          <p:cNvPr id="14" name="Group 13"/>
          <p:cNvGrpSpPr/>
          <p:nvPr/>
        </p:nvGrpSpPr>
        <p:grpSpPr>
          <a:xfrm>
            <a:off x="178664" y="828752"/>
            <a:ext cx="2030745" cy="2806513"/>
            <a:chOff x="178664" y="828752"/>
            <a:chExt cx="2030745" cy="2806513"/>
          </a:xfrm>
        </p:grpSpPr>
        <p:grpSp>
          <p:nvGrpSpPr>
            <p:cNvPr id="12" name="Group 11"/>
            <p:cNvGrpSpPr/>
            <p:nvPr/>
          </p:nvGrpSpPr>
          <p:grpSpPr>
            <a:xfrm>
              <a:off x="178664" y="828752"/>
              <a:ext cx="2030745" cy="2576492"/>
              <a:chOff x="3360405" y="1049358"/>
              <a:chExt cx="2030745" cy="2576492"/>
            </a:xfrm>
          </p:grpSpPr>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11807" t="6666" r="51736" b="52066"/>
              <a:stretch/>
            </p:blipFill>
            <p:spPr>
              <a:xfrm>
                <a:off x="3360405" y="1049358"/>
                <a:ext cx="2030745" cy="2576492"/>
              </a:xfrm>
              <a:prstGeom prst="rect">
                <a:avLst/>
              </a:prstGeom>
            </p:spPr>
          </p:pic>
          <p:cxnSp>
            <p:nvCxnSpPr>
              <p:cNvPr id="8" name="Straight Connector 7"/>
              <p:cNvCxnSpPr/>
              <p:nvPr/>
            </p:nvCxnSpPr>
            <p:spPr>
              <a:xfrm>
                <a:off x="5391150" y="1132472"/>
                <a:ext cx="0" cy="2304288"/>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grpSp>
        <p:pic>
          <p:nvPicPr>
            <p:cNvPr id="28" name="Picture 27"/>
            <p:cNvPicPr>
              <a:picLocks noChangeAspect="1"/>
            </p:cNvPicPr>
            <p:nvPr/>
          </p:nvPicPr>
          <p:blipFill rotWithShape="1">
            <a:blip r:embed="rId3">
              <a:extLst>
                <a:ext uri="{28A0092B-C50C-407E-A947-70E740481C1C}">
                  <a14:useLocalDpi xmlns:a14="http://schemas.microsoft.com/office/drawing/2010/main" val="0"/>
                </a:ext>
              </a:extLst>
            </a:blip>
            <a:srcRect l="45162" t="47694" r="34183" b="48241"/>
            <a:stretch/>
          </p:blipFill>
          <p:spPr>
            <a:xfrm>
              <a:off x="859754" y="3381473"/>
              <a:ext cx="1150537" cy="253792"/>
            </a:xfrm>
            <a:prstGeom prst="rect">
              <a:avLst/>
            </a:prstGeom>
          </p:spPr>
        </p:pic>
      </p:grpSp>
      <p:sp>
        <p:nvSpPr>
          <p:cNvPr id="35" name="TextBox 34">
            <a:extLst>
              <a:ext uri="{FF2B5EF4-FFF2-40B4-BE49-F238E27FC236}">
                <a16:creationId xmlns:a16="http://schemas.microsoft.com/office/drawing/2014/main" id="{FB6739BF-2B14-4BDE-8B28-17CD62C2916E}"/>
              </a:ext>
            </a:extLst>
          </p:cNvPr>
          <p:cNvSpPr txBox="1"/>
          <p:nvPr/>
        </p:nvSpPr>
        <p:spPr>
          <a:xfrm>
            <a:off x="954097" y="881607"/>
            <a:ext cx="1099638"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No PSS</a:t>
            </a:r>
          </a:p>
        </p:txBody>
      </p:sp>
      <p:grpSp>
        <p:nvGrpSpPr>
          <p:cNvPr id="40" name="Group 39"/>
          <p:cNvGrpSpPr/>
          <p:nvPr/>
        </p:nvGrpSpPr>
        <p:grpSpPr>
          <a:xfrm>
            <a:off x="644782" y="660927"/>
            <a:ext cx="1661303" cy="246221"/>
            <a:chOff x="644782" y="3007424"/>
            <a:chExt cx="1661303" cy="246221"/>
          </a:xfrm>
        </p:grpSpPr>
        <p:cxnSp>
          <p:nvCxnSpPr>
            <p:cNvPr id="37" name="Straight Arrow Connector 36"/>
            <p:cNvCxnSpPr/>
            <p:nvPr/>
          </p:nvCxnSpPr>
          <p:spPr>
            <a:xfrm>
              <a:off x="644782" y="3031147"/>
              <a:ext cx="1571339" cy="0"/>
            </a:xfrm>
            <a:prstGeom prst="straightConnector1">
              <a:avLst/>
            </a:prstGeom>
            <a:ln w="22225">
              <a:headEnd type="triangle"/>
              <a:tailEnd type="triangle"/>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FB6739BF-2B14-4BDE-8B28-17CD62C2916E}"/>
                </a:ext>
              </a:extLst>
            </p:cNvPr>
            <p:cNvSpPr txBox="1"/>
            <p:nvPr/>
          </p:nvSpPr>
          <p:spPr>
            <a:xfrm>
              <a:off x="715399" y="3007424"/>
              <a:ext cx="1590686" cy="246221"/>
            </a:xfrm>
            <a:prstGeom prst="rect">
              <a:avLst/>
            </a:prstGeom>
            <a:noFill/>
          </p:spPr>
          <p:txBody>
            <a:bodyPr wrap="square" rtlCol="0">
              <a:spAutoFit/>
            </a:bodyPr>
            <a:lstStyle/>
            <a:p>
              <a:r>
                <a:rPr lang="en-US" sz="1000" b="1" dirty="0">
                  <a:latin typeface="Times New Roman" panose="02020603050405020304" pitchFamily="18" charset="0"/>
                  <a:cs typeface="Times New Roman" panose="02020603050405020304" pitchFamily="18" charset="0"/>
                </a:rPr>
                <a:t>Full Turbine Rotation</a:t>
              </a:r>
            </a:p>
          </p:txBody>
        </p:sp>
      </p:grpSp>
      <p:pic>
        <p:nvPicPr>
          <p:cNvPr id="41" name="Picture 40"/>
          <p:cNvPicPr>
            <a:picLocks noChangeAspect="1"/>
          </p:cNvPicPr>
          <p:nvPr/>
        </p:nvPicPr>
        <p:blipFill rotWithShape="1">
          <a:blip r:embed="rId6">
            <a:extLst>
              <a:ext uri="{28A0092B-C50C-407E-A947-70E740481C1C}">
                <a14:useLocalDpi xmlns:a14="http://schemas.microsoft.com/office/drawing/2010/main" val="0"/>
              </a:ext>
            </a:extLst>
          </a:blip>
          <a:srcRect l="9473" t="51760" r="8539" b="3147"/>
          <a:stretch/>
        </p:blipFill>
        <p:spPr>
          <a:xfrm>
            <a:off x="36286" y="3642775"/>
            <a:ext cx="4554798" cy="2823340"/>
          </a:xfrm>
          <a:prstGeom prst="rect">
            <a:avLst/>
          </a:prstGeom>
        </p:spPr>
      </p:pic>
      <p:sp>
        <p:nvSpPr>
          <p:cNvPr id="3" name="TextBox 2"/>
          <p:cNvSpPr txBox="1"/>
          <p:nvPr/>
        </p:nvSpPr>
        <p:spPr>
          <a:xfrm>
            <a:off x="4041265" y="1895885"/>
            <a:ext cx="635789" cy="276999"/>
          </a:xfrm>
          <a:prstGeom prst="rect">
            <a:avLst/>
          </a:prstGeom>
          <a:noFill/>
        </p:spPr>
        <p:txBody>
          <a:bodyPr wrap="square" rtlCol="0">
            <a:spAutoFit/>
          </a:bodyPr>
          <a:lstStyle/>
          <a:p>
            <a:r>
              <a:rPr lang="en-US" sz="1200" b="1" dirty="0">
                <a:solidFill>
                  <a:srgbClr val="990000"/>
                </a:solidFill>
                <a:latin typeface="Times New Roman" panose="02020603050405020304" pitchFamily="18" charset="0"/>
                <a:cs typeface="Times New Roman" panose="02020603050405020304" pitchFamily="18" charset="0"/>
              </a:rPr>
              <a:t>10 W</a:t>
            </a:r>
          </a:p>
        </p:txBody>
      </p:sp>
      <p:cxnSp>
        <p:nvCxnSpPr>
          <p:cNvPr id="7" name="Straight Connector 6"/>
          <p:cNvCxnSpPr/>
          <p:nvPr/>
        </p:nvCxnSpPr>
        <p:spPr>
          <a:xfrm>
            <a:off x="644782" y="594236"/>
            <a:ext cx="0" cy="169607"/>
          </a:xfrm>
          <a:prstGeom prst="line">
            <a:avLst/>
          </a:prstGeom>
          <a:ln w="19050"/>
        </p:spPr>
        <p:style>
          <a:lnRef idx="1">
            <a:schemeClr val="dk1"/>
          </a:lnRef>
          <a:fillRef idx="0">
            <a:schemeClr val="dk1"/>
          </a:fillRef>
          <a:effectRef idx="0">
            <a:schemeClr val="dk1"/>
          </a:effectRef>
          <a:fontRef idx="minor">
            <a:schemeClr val="tx1"/>
          </a:fontRef>
        </p:style>
      </p:cxnSp>
      <p:cxnSp>
        <p:nvCxnSpPr>
          <p:cNvPr id="36" name="Straight Connector 35"/>
          <p:cNvCxnSpPr/>
          <p:nvPr/>
        </p:nvCxnSpPr>
        <p:spPr>
          <a:xfrm>
            <a:off x="2209409" y="601033"/>
            <a:ext cx="0" cy="169607"/>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2740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29"/>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F4BF179-0D98-4F07-BCBC-CA203F914619}"/>
              </a:ext>
            </a:extLst>
          </p:cNvPr>
          <p:cNvSpPr/>
          <p:nvPr/>
        </p:nvSpPr>
        <p:spPr>
          <a:xfrm>
            <a:off x="3464978" y="3371176"/>
            <a:ext cx="2189866" cy="25146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723" y="66842"/>
            <a:ext cx="8229600" cy="1143000"/>
          </a:xfrm>
        </p:spPr>
        <p:txBody>
          <a:bodyPr/>
          <a:lstStyle/>
          <a:p>
            <a:r>
              <a:rPr lang="en-US" dirty="0"/>
              <a:t>Motivation</a:t>
            </a:r>
          </a:p>
        </p:txBody>
      </p:sp>
      <p:sp>
        <p:nvSpPr>
          <p:cNvPr id="4" name="Slide Number Placeholder 3"/>
          <p:cNvSpPr>
            <a:spLocks noGrp="1"/>
          </p:cNvSpPr>
          <p:nvPr>
            <p:ph type="sldNum" sz="quarter" idx="12"/>
          </p:nvPr>
        </p:nvSpPr>
        <p:spPr/>
        <p:txBody>
          <a:bodyPr/>
          <a:lstStyle/>
          <a:p>
            <a:fld id="{C0F325E9-493D-4743-B1E1-B25E1D42752C}" type="slidenum">
              <a:rPr lang="en-US" smtClean="0"/>
              <a:t>2</a:t>
            </a:fld>
            <a:endParaRPr lang="en-US"/>
          </a:p>
        </p:txBody>
      </p:sp>
      <p:grpSp>
        <p:nvGrpSpPr>
          <p:cNvPr id="5" name="Group 4"/>
          <p:cNvGrpSpPr/>
          <p:nvPr/>
        </p:nvGrpSpPr>
        <p:grpSpPr>
          <a:xfrm>
            <a:off x="3137066" y="1301423"/>
            <a:ext cx="2839660" cy="4963005"/>
            <a:chOff x="6567560" y="754934"/>
            <a:chExt cx="2839660" cy="4963005"/>
          </a:xfrm>
        </p:grpSpPr>
        <p:sp>
          <p:nvSpPr>
            <p:cNvPr id="7" name="TextBox 6">
              <a:extLst>
                <a:ext uri="{FF2B5EF4-FFF2-40B4-BE49-F238E27FC236}">
                  <a16:creationId xmlns:a16="http://schemas.microsoft.com/office/drawing/2014/main" id="{DE17D0E8-99F6-4AD5-B0A5-F5A09CC9CA3D}"/>
                </a:ext>
              </a:extLst>
            </p:cNvPr>
            <p:cNvSpPr txBox="1"/>
            <p:nvPr/>
          </p:nvSpPr>
          <p:spPr>
            <a:xfrm>
              <a:off x="7980073" y="5379385"/>
              <a:ext cx="1427147" cy="338554"/>
            </a:xfrm>
            <a:prstGeom prst="rect">
              <a:avLst/>
            </a:prstGeom>
            <a:noFill/>
          </p:spPr>
          <p:txBody>
            <a:bodyPr wrap="square" rtlCol="0">
              <a:spAutoFit/>
            </a:bodyPr>
            <a:lstStyle/>
            <a:p>
              <a:pPr algn="ctr"/>
              <a:r>
                <a:rPr lang="en-US" sz="800" dirty="0"/>
                <a:t>Rendering courtesy of Hannah Ross</a:t>
              </a:r>
            </a:p>
          </p:txBody>
        </p:sp>
        <p:sp>
          <p:nvSpPr>
            <p:cNvPr id="8" name="TextBox 7">
              <a:extLst>
                <a:ext uri="{FF2B5EF4-FFF2-40B4-BE49-F238E27FC236}">
                  <a16:creationId xmlns:a16="http://schemas.microsoft.com/office/drawing/2014/main" id="{3723E050-B06B-4A43-B671-2FAF917B40F9}"/>
                </a:ext>
              </a:extLst>
            </p:cNvPr>
            <p:cNvSpPr txBox="1"/>
            <p:nvPr/>
          </p:nvSpPr>
          <p:spPr>
            <a:xfrm>
              <a:off x="6567560" y="754934"/>
              <a:ext cx="2825025" cy="369332"/>
            </a:xfrm>
            <a:prstGeom prst="rect">
              <a:avLst/>
            </a:prstGeom>
            <a:noFill/>
          </p:spPr>
          <p:txBody>
            <a:bodyPr wrap="square" rtlCol="0">
              <a:spAutoFit/>
            </a:bodyPr>
            <a:lstStyle/>
            <a:p>
              <a:pPr algn="ctr"/>
              <a:r>
                <a:rPr lang="en-US" b="1" dirty="0"/>
                <a:t>Cross-Flow Current Turbine</a:t>
              </a:r>
            </a:p>
          </p:txBody>
        </p:sp>
      </p:grpSp>
      <p:sp>
        <p:nvSpPr>
          <p:cNvPr id="9" name="Down Arrow 8"/>
          <p:cNvSpPr/>
          <p:nvPr/>
        </p:nvSpPr>
        <p:spPr>
          <a:xfrm rot="16200000">
            <a:off x="3716234" y="4078587"/>
            <a:ext cx="282388" cy="6589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9C6C91C-AC01-4347-BAE6-4DEAFC9F0993}"/>
              </a:ext>
            </a:extLst>
          </p:cNvPr>
          <p:cNvSpPr/>
          <p:nvPr/>
        </p:nvSpPr>
        <p:spPr>
          <a:xfrm>
            <a:off x="3443027" y="3142574"/>
            <a:ext cx="661737" cy="360947"/>
          </a:xfrm>
          <a:prstGeom prst="ellipse">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Oval 13">
            <a:extLst>
              <a:ext uri="{FF2B5EF4-FFF2-40B4-BE49-F238E27FC236}">
                <a16:creationId xmlns:a16="http://schemas.microsoft.com/office/drawing/2014/main" id="{313E07A5-C210-4D6E-98C8-341D676765FF}"/>
              </a:ext>
            </a:extLst>
          </p:cNvPr>
          <p:cNvSpPr/>
          <p:nvPr/>
        </p:nvSpPr>
        <p:spPr>
          <a:xfrm>
            <a:off x="4076693" y="3138560"/>
            <a:ext cx="661737" cy="360947"/>
          </a:xfrm>
          <a:prstGeom prst="ellipse">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 name="Oval 14">
            <a:extLst>
              <a:ext uri="{FF2B5EF4-FFF2-40B4-BE49-F238E27FC236}">
                <a16:creationId xmlns:a16="http://schemas.microsoft.com/office/drawing/2014/main" id="{DE2D9F9C-AE50-44B9-A2D7-09B8361A6A6F}"/>
              </a:ext>
            </a:extLst>
          </p:cNvPr>
          <p:cNvSpPr/>
          <p:nvPr/>
        </p:nvSpPr>
        <p:spPr>
          <a:xfrm>
            <a:off x="4722389" y="3146578"/>
            <a:ext cx="661737" cy="360947"/>
          </a:xfrm>
          <a:prstGeom prst="ellipse">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 name="Oval 15">
            <a:extLst>
              <a:ext uri="{FF2B5EF4-FFF2-40B4-BE49-F238E27FC236}">
                <a16:creationId xmlns:a16="http://schemas.microsoft.com/office/drawing/2014/main" id="{CAB6F2A3-3A18-43C0-9C13-07DB5D06A4C2}"/>
              </a:ext>
            </a:extLst>
          </p:cNvPr>
          <p:cNvSpPr/>
          <p:nvPr/>
        </p:nvSpPr>
        <p:spPr>
          <a:xfrm>
            <a:off x="5360062" y="3122514"/>
            <a:ext cx="661737" cy="360947"/>
          </a:xfrm>
          <a:prstGeom prst="ellipse">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7" name="TextBox 16">
            <a:extLst>
              <a:ext uri="{FF2B5EF4-FFF2-40B4-BE49-F238E27FC236}">
                <a16:creationId xmlns:a16="http://schemas.microsoft.com/office/drawing/2014/main" id="{EF6A319A-C80E-4BFA-B94F-4534126B1F2D}"/>
              </a:ext>
            </a:extLst>
          </p:cNvPr>
          <p:cNvSpPr txBox="1"/>
          <p:nvPr/>
        </p:nvSpPr>
        <p:spPr>
          <a:xfrm>
            <a:off x="3379794" y="4550272"/>
            <a:ext cx="955267" cy="923330"/>
          </a:xfrm>
          <a:prstGeom prst="rect">
            <a:avLst/>
          </a:prstGeom>
          <a:noFill/>
        </p:spPr>
        <p:txBody>
          <a:bodyPr wrap="square" rtlCol="0">
            <a:spAutoFit/>
          </a:bodyPr>
          <a:lstStyle/>
          <a:p>
            <a:pPr algn="ctr"/>
            <a:r>
              <a:rPr lang="en-US" dirty="0"/>
              <a:t>Free Stream Flow</a:t>
            </a:r>
          </a:p>
        </p:txBody>
      </p:sp>
      <p:pic>
        <p:nvPicPr>
          <p:cNvPr id="11" name="Picture 10" descr="A close up of a device&#10;&#10;Description automatically generated">
            <a:extLst>
              <a:ext uri="{FF2B5EF4-FFF2-40B4-BE49-F238E27FC236}">
                <a16:creationId xmlns:a16="http://schemas.microsoft.com/office/drawing/2014/main" id="{2A4C49EE-25B7-4B60-973C-63997E3B74F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770" b="92064" l="39017" r="60467">
                        <a14:foregroundMark x1="45083" y1="17264" x2="45083" y2="17264"/>
                        <a14:foregroundMark x1="39017" y1="17738" x2="60467" y2="18448"/>
                        <a14:foregroundMark x1="57317" y1="16790" x2="47450" y2="15161"/>
                        <a14:foregroundMark x1="47450" y1="15161" x2="47450" y2="15161"/>
                        <a14:foregroundMark x1="47183" y1="16790" x2="47183" y2="16790"/>
                        <a14:foregroundMark x1="45217" y1="16346" x2="45217" y2="16346"/>
                        <a14:foregroundMark x1="43767" y1="13770" x2="43767" y2="13770"/>
                        <a14:foregroundMark x1="51267" y1="92064" x2="48367" y2="92064"/>
                        <a14:foregroundMark x1="49283" y1="25674" x2="49683" y2="20995"/>
                        <a14:foregroundMark x1="51650" y1="25437" x2="51650" y2="25437"/>
                        <a14:foregroundMark x1="51650" y1="25437" x2="50600" y2="25437"/>
                        <a14:foregroundMark x1="50600" y1="25437" x2="52583" y2="25229"/>
                        <a14:foregroundMark x1="52583" y1="25229" x2="52583" y2="25229"/>
                        <a14:foregroundMark x1="47833" y1="24045" x2="46400" y2="24993"/>
                        <a14:foregroundMark x1="46650" y1="24993" x2="46650" y2="24993"/>
                        <a14:foregroundMark x1="46517" y1="25911" x2="46517" y2="25911"/>
                      </a14:backgroundRemoval>
                    </a14:imgEffect>
                  </a14:imgLayer>
                </a14:imgProps>
              </a:ext>
            </a:extLst>
          </a:blip>
          <a:srcRect l="37104" t="13063" r="38948" b="5816"/>
          <a:stretch/>
        </p:blipFill>
        <p:spPr>
          <a:xfrm>
            <a:off x="3466944" y="1735224"/>
            <a:ext cx="2189866" cy="4174958"/>
          </a:xfrm>
          <a:prstGeom prst="rect">
            <a:avLst/>
          </a:prstGeom>
        </p:spPr>
      </p:pic>
      <p:sp>
        <p:nvSpPr>
          <p:cNvPr id="3" name="Rectangle 2"/>
          <p:cNvSpPr/>
          <p:nvPr/>
        </p:nvSpPr>
        <p:spPr>
          <a:xfrm>
            <a:off x="3560205" y="3901529"/>
            <a:ext cx="516488" cy="369332"/>
          </a:xfrm>
          <a:prstGeom prst="rect">
            <a:avLst/>
          </a:prstGeom>
        </p:spPr>
        <p:txBody>
          <a:bodyPr wrap="none">
            <a:spAutoFit/>
          </a:bodyPr>
          <a:lstStyle/>
          <a:p>
            <a:pPr algn="ctr"/>
            <a:r>
              <a:rPr lang="en-US" b="1" dirty="0"/>
              <a:t>U</a:t>
            </a:r>
            <a:r>
              <a:rPr lang="en-US" b="1" baseline="-25000" dirty="0"/>
              <a:t>∞</a:t>
            </a:r>
            <a:r>
              <a:rPr lang="en-US" dirty="0"/>
              <a:t> </a:t>
            </a:r>
            <a:endParaRPr lang="en-US" baseline="-25000" dirty="0"/>
          </a:p>
        </p:txBody>
      </p:sp>
    </p:spTree>
    <p:extLst>
      <p:ext uri="{BB962C8B-B14F-4D97-AF65-F5344CB8AC3E}">
        <p14:creationId xmlns:p14="http://schemas.microsoft.com/office/powerpoint/2010/main" val="2591915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9473" t="51760" r="8539" b="3147"/>
          <a:stretch/>
        </p:blipFill>
        <p:spPr>
          <a:xfrm>
            <a:off x="36286" y="3642775"/>
            <a:ext cx="4554798" cy="2823340"/>
          </a:xfrm>
          <a:prstGeom prst="rect">
            <a:avLst/>
          </a:prstGeom>
        </p:spPr>
      </p:pic>
      <p:grpSp>
        <p:nvGrpSpPr>
          <p:cNvPr id="24" name="Group 23"/>
          <p:cNvGrpSpPr/>
          <p:nvPr/>
        </p:nvGrpSpPr>
        <p:grpSpPr>
          <a:xfrm>
            <a:off x="165100" y="828752"/>
            <a:ext cx="4451350" cy="2815948"/>
            <a:chOff x="165100" y="828752"/>
            <a:chExt cx="4451350" cy="2815948"/>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1807" t="6667" r="8280" b="48241"/>
            <a:stretch/>
          </p:blipFill>
          <p:spPr>
            <a:xfrm>
              <a:off x="165100" y="828752"/>
              <a:ext cx="4451350" cy="2815948"/>
            </a:xfrm>
            <a:prstGeom prst="rect">
              <a:avLst/>
            </a:prstGeom>
          </p:spPr>
        </p:pic>
        <p:sp>
          <p:nvSpPr>
            <p:cNvPr id="27" name="TextBox 26">
              <a:extLst>
                <a:ext uri="{FF2B5EF4-FFF2-40B4-BE49-F238E27FC236}">
                  <a16:creationId xmlns:a16="http://schemas.microsoft.com/office/drawing/2014/main" id="{FB6739BF-2B14-4BDE-8B28-17CD62C2916E}"/>
                </a:ext>
              </a:extLst>
            </p:cNvPr>
            <p:cNvSpPr txBox="1"/>
            <p:nvPr/>
          </p:nvSpPr>
          <p:spPr>
            <a:xfrm>
              <a:off x="3491446" y="880750"/>
              <a:ext cx="1099638"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PSS Part II</a:t>
              </a:r>
            </a:p>
          </p:txBody>
        </p:sp>
      </p:grpSp>
      <p:sp>
        <p:nvSpPr>
          <p:cNvPr id="2" name="Title 1"/>
          <p:cNvSpPr>
            <a:spLocks noGrp="1"/>
          </p:cNvSpPr>
          <p:nvPr>
            <p:ph type="title"/>
          </p:nvPr>
        </p:nvSpPr>
        <p:spPr>
          <a:xfrm>
            <a:off x="1194037" y="40282"/>
            <a:ext cx="7091756" cy="721895"/>
          </a:xfrm>
        </p:spPr>
        <p:txBody>
          <a:bodyPr/>
          <a:lstStyle/>
          <a:p>
            <a:r>
              <a:rPr lang="en-US" dirty="0"/>
              <a:t>Results: Output Power</a:t>
            </a:r>
          </a:p>
        </p:txBody>
      </p:sp>
      <p:sp>
        <p:nvSpPr>
          <p:cNvPr id="4" name="Slide Number Placeholder 3"/>
          <p:cNvSpPr>
            <a:spLocks noGrp="1"/>
          </p:cNvSpPr>
          <p:nvPr>
            <p:ph type="sldNum" sz="quarter" idx="12"/>
          </p:nvPr>
        </p:nvSpPr>
        <p:spPr/>
        <p:txBody>
          <a:bodyPr/>
          <a:lstStyle/>
          <a:p>
            <a:fld id="{C0F325E9-493D-4743-B1E1-B25E1D42752C}" type="slidenum">
              <a:rPr lang="en-US" smtClean="0"/>
              <a:t>20</a:t>
            </a:fld>
            <a:endParaRPr lang="en-US"/>
          </a:p>
        </p:txBody>
      </p:sp>
      <p:sp>
        <p:nvSpPr>
          <p:cNvPr id="34" name="TextBox 33">
            <a:extLst>
              <a:ext uri="{FF2B5EF4-FFF2-40B4-BE49-F238E27FC236}">
                <a16:creationId xmlns:a16="http://schemas.microsoft.com/office/drawing/2014/main" id="{FB6739BF-2B14-4BDE-8B28-17CD62C2916E}"/>
              </a:ext>
            </a:extLst>
          </p:cNvPr>
          <p:cNvSpPr txBox="1"/>
          <p:nvPr/>
        </p:nvSpPr>
        <p:spPr>
          <a:xfrm>
            <a:off x="2370392" y="880751"/>
            <a:ext cx="1099638"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PSS Part I</a:t>
            </a:r>
          </a:p>
        </p:txBody>
      </p:sp>
      <p:pic>
        <p:nvPicPr>
          <p:cNvPr id="25" name="Picture 24"/>
          <p:cNvPicPr>
            <a:picLocks noChangeAspect="1"/>
          </p:cNvPicPr>
          <p:nvPr/>
        </p:nvPicPr>
        <p:blipFill>
          <a:blip r:embed="rId5"/>
          <a:stretch>
            <a:fillRect/>
          </a:stretch>
        </p:blipFill>
        <p:spPr>
          <a:xfrm>
            <a:off x="783916" y="50442"/>
            <a:ext cx="1293070" cy="571357"/>
          </a:xfrm>
          <a:prstGeom prst="rect">
            <a:avLst/>
          </a:prstGeom>
        </p:spPr>
      </p:pic>
      <p:sp>
        <p:nvSpPr>
          <p:cNvPr id="35" name="TextBox 34">
            <a:extLst>
              <a:ext uri="{FF2B5EF4-FFF2-40B4-BE49-F238E27FC236}">
                <a16:creationId xmlns:a16="http://schemas.microsoft.com/office/drawing/2014/main" id="{FB6739BF-2B14-4BDE-8B28-17CD62C2916E}"/>
              </a:ext>
            </a:extLst>
          </p:cNvPr>
          <p:cNvSpPr txBox="1"/>
          <p:nvPr/>
        </p:nvSpPr>
        <p:spPr>
          <a:xfrm>
            <a:off x="954097" y="881607"/>
            <a:ext cx="1099638"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No PSS</a:t>
            </a:r>
          </a:p>
        </p:txBody>
      </p:sp>
      <p:grpSp>
        <p:nvGrpSpPr>
          <p:cNvPr id="40" name="Group 39"/>
          <p:cNvGrpSpPr/>
          <p:nvPr/>
        </p:nvGrpSpPr>
        <p:grpSpPr>
          <a:xfrm>
            <a:off x="644782" y="660927"/>
            <a:ext cx="1661303" cy="246221"/>
            <a:chOff x="644782" y="3007424"/>
            <a:chExt cx="1661303" cy="246221"/>
          </a:xfrm>
        </p:grpSpPr>
        <p:cxnSp>
          <p:nvCxnSpPr>
            <p:cNvPr id="37" name="Straight Arrow Connector 36"/>
            <p:cNvCxnSpPr/>
            <p:nvPr/>
          </p:nvCxnSpPr>
          <p:spPr>
            <a:xfrm>
              <a:off x="644782" y="3031147"/>
              <a:ext cx="1571339" cy="0"/>
            </a:xfrm>
            <a:prstGeom prst="straightConnector1">
              <a:avLst/>
            </a:prstGeom>
            <a:ln w="22225">
              <a:headEnd type="triangle"/>
              <a:tailEnd type="triangle"/>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FB6739BF-2B14-4BDE-8B28-17CD62C2916E}"/>
                </a:ext>
              </a:extLst>
            </p:cNvPr>
            <p:cNvSpPr txBox="1"/>
            <p:nvPr/>
          </p:nvSpPr>
          <p:spPr>
            <a:xfrm>
              <a:off x="715399" y="3007424"/>
              <a:ext cx="1590686" cy="246221"/>
            </a:xfrm>
            <a:prstGeom prst="rect">
              <a:avLst/>
            </a:prstGeom>
            <a:noFill/>
          </p:spPr>
          <p:txBody>
            <a:bodyPr wrap="square" rtlCol="0">
              <a:spAutoFit/>
            </a:bodyPr>
            <a:lstStyle/>
            <a:p>
              <a:r>
                <a:rPr lang="en-US" sz="1000" b="1" dirty="0">
                  <a:latin typeface="Times New Roman" panose="02020603050405020304" pitchFamily="18" charset="0"/>
                  <a:cs typeface="Times New Roman" panose="02020603050405020304" pitchFamily="18" charset="0"/>
                </a:rPr>
                <a:t>Full Turbine Rotation</a:t>
              </a:r>
            </a:p>
          </p:txBody>
        </p:sp>
      </p:grpSp>
      <mc:AlternateContent xmlns:mc="http://schemas.openxmlformats.org/markup-compatibility/2006" xmlns:a14="http://schemas.microsoft.com/office/drawing/2010/main">
        <mc:Choice Requires="a14">
          <p:sp>
            <p:nvSpPr>
              <p:cNvPr id="26" name="TextBox 25"/>
              <p:cNvSpPr txBox="1"/>
              <p:nvPr/>
            </p:nvSpPr>
            <p:spPr>
              <a:xfrm>
                <a:off x="4982393" y="3714209"/>
                <a:ext cx="4291200" cy="1471108"/>
              </a:xfrm>
              <a:prstGeom prst="rect">
                <a:avLst/>
              </a:prstGeom>
              <a:noFill/>
            </p:spPr>
            <p:txBody>
              <a:bodyPr wrap="square" rtlCol="0">
                <a:spAutoFit/>
              </a:bodyPr>
              <a:lstStyle/>
              <a:p>
                <a:r>
                  <a:rPr lang="en-US" b="1" dirty="0"/>
                  <a:t>Efficiency</a:t>
                </a:r>
              </a:p>
              <a:p>
                <a:endParaRPr lang="en-US" sz="1100" b="1" dirty="0"/>
              </a:p>
              <a:p>
                <a:pPr/>
                <a14:m>
                  <m:oMathPara xmlns:m="http://schemas.openxmlformats.org/officeDocument/2006/math">
                    <m:oMathParaPr>
                      <m:jc m:val="left"/>
                    </m:oMathParaPr>
                    <m:oMath xmlns:m="http://schemas.openxmlformats.org/officeDocument/2006/math">
                      <m:r>
                        <a:rPr lang="en-US" i="1">
                          <a:latin typeface="Cambria Math" panose="02040503050406030204" pitchFamily="18" charset="0"/>
                        </a:rPr>
                        <m:t>𝜂</m:t>
                      </m:r>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𝑃</m:t>
                                  </m:r>
                                </m:e>
                              </m:acc>
                            </m:e>
                            <m:sub>
                              <m:r>
                                <a:rPr lang="en-US" b="0" i="1" smtClean="0">
                                  <a:latin typeface="Cambria Math" panose="02040503050406030204" pitchFamily="18" charset="0"/>
                                </a:rPr>
                                <m:t>𝑜𝑢𝑡</m:t>
                              </m:r>
                            </m:sub>
                          </m:sSub>
                        </m:num>
                        <m:den>
                          <m:sSub>
                            <m:sSubPr>
                              <m:ctrlPr>
                                <a:rPr lang="en-US" i="1">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𝑃</m:t>
                                  </m:r>
                                </m:e>
                              </m:acc>
                            </m:e>
                            <m:sub>
                              <m:r>
                                <a:rPr lang="en-US" b="0" i="1" smtClean="0">
                                  <a:latin typeface="Cambria Math" panose="02040503050406030204" pitchFamily="18" charset="0"/>
                                </a:rPr>
                                <m:t>𝑖𝑛</m:t>
                              </m:r>
                            </m:sub>
                          </m:sSub>
                        </m:den>
                      </m:f>
                    </m:oMath>
                  </m:oMathPara>
                </a14:m>
                <a:endParaRPr lang="en-US" dirty="0"/>
              </a:p>
              <a:p>
                <a:endParaRPr lang="en-US" dirty="0"/>
              </a:p>
            </p:txBody>
          </p:sp>
        </mc:Choice>
        <mc:Fallback xmlns="">
          <p:sp>
            <p:nvSpPr>
              <p:cNvPr id="26" name="TextBox 25"/>
              <p:cNvSpPr txBox="1">
                <a:spLocks noRot="1" noChangeAspect="1" noMove="1" noResize="1" noEditPoints="1" noAdjustHandles="1" noChangeArrowheads="1" noChangeShapeType="1" noTextEdit="1"/>
              </p:cNvSpPr>
              <p:nvPr/>
            </p:nvSpPr>
            <p:spPr>
              <a:xfrm>
                <a:off x="4982393" y="3714209"/>
                <a:ext cx="4291200" cy="1471108"/>
              </a:xfrm>
              <a:prstGeom prst="rect">
                <a:avLst/>
              </a:prstGeom>
              <a:blipFill>
                <a:blip r:embed="rId6"/>
                <a:stretch>
                  <a:fillRect l="-1136" t="-2066"/>
                </a:stretch>
              </a:blipFill>
            </p:spPr>
            <p:txBody>
              <a:bodyPr/>
              <a:lstStyle/>
              <a:p>
                <a:r>
                  <a:rPr lang="en-US">
                    <a:noFill/>
                  </a:rPr>
                  <a:t> </a:t>
                </a:r>
              </a:p>
            </p:txBody>
          </p:sp>
        </mc:Fallback>
      </mc:AlternateContent>
      <p:graphicFrame>
        <p:nvGraphicFramePr>
          <p:cNvPr id="36" name="Table 35"/>
          <p:cNvGraphicFramePr>
            <a:graphicFrameLocks noGrp="1"/>
          </p:cNvGraphicFramePr>
          <p:nvPr>
            <p:extLst>
              <p:ext uri="{D42A27DB-BD31-4B8C-83A1-F6EECF244321}">
                <p14:modId xmlns:p14="http://schemas.microsoft.com/office/powerpoint/2010/main" val="3097489386"/>
              </p:ext>
            </p:extLst>
          </p:nvPr>
        </p:nvGraphicFramePr>
        <p:xfrm>
          <a:off x="5021887" y="5147583"/>
          <a:ext cx="3315600" cy="654558"/>
        </p:xfrm>
        <a:graphic>
          <a:graphicData uri="http://schemas.openxmlformats.org/drawingml/2006/table">
            <a:tbl>
              <a:tblPr firstRow="1" firstCol="1" bandRow="1">
                <a:tableStyleId>{5C22544A-7EE6-4342-B048-85BDC9FD1C3A}</a:tableStyleId>
              </a:tblPr>
              <a:tblGrid>
                <a:gridCol w="1105200">
                  <a:extLst>
                    <a:ext uri="{9D8B030D-6E8A-4147-A177-3AD203B41FA5}">
                      <a16:colId xmlns:a16="http://schemas.microsoft.com/office/drawing/2014/main" val="3560286436"/>
                    </a:ext>
                  </a:extLst>
                </a:gridCol>
                <a:gridCol w="1105200">
                  <a:extLst>
                    <a:ext uri="{9D8B030D-6E8A-4147-A177-3AD203B41FA5}">
                      <a16:colId xmlns:a16="http://schemas.microsoft.com/office/drawing/2014/main" val="3363636895"/>
                    </a:ext>
                  </a:extLst>
                </a:gridCol>
                <a:gridCol w="1105200">
                  <a:extLst>
                    <a:ext uri="{9D8B030D-6E8A-4147-A177-3AD203B41FA5}">
                      <a16:colId xmlns:a16="http://schemas.microsoft.com/office/drawing/2014/main" val="1615332409"/>
                    </a:ext>
                  </a:extLst>
                </a:gridCol>
              </a:tblGrid>
              <a:tr h="195210">
                <a:tc>
                  <a:txBody>
                    <a:bodyPr/>
                    <a:lstStyle/>
                    <a:p>
                      <a:pPr marL="0" marR="0" algn="ctr">
                        <a:lnSpc>
                          <a:spcPct val="107000"/>
                        </a:lnSpc>
                        <a:spcBef>
                          <a:spcPts val="0"/>
                        </a:spcBef>
                        <a:spcAft>
                          <a:spcPts val="0"/>
                        </a:spcAft>
                      </a:pPr>
                      <a:r>
                        <a:rPr lang="en-US" sz="1400" dirty="0">
                          <a:solidFill>
                            <a:schemeClr val="bg1"/>
                          </a:solidFill>
                          <a:effectLst/>
                        </a:rPr>
                        <a:t> </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400" b="1" dirty="0">
                          <a:solidFill>
                            <a:schemeClr val="bg1"/>
                          </a:solidFill>
                          <a:effectLst/>
                        </a:rPr>
                        <a:t>Simulation</a:t>
                      </a:r>
                      <a:endParaRPr lang="en-US"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marL="0" marR="0" algn="ctr">
                        <a:lnSpc>
                          <a:spcPct val="107000"/>
                        </a:lnSpc>
                        <a:spcBef>
                          <a:spcPts val="0"/>
                        </a:spcBef>
                        <a:spcAft>
                          <a:spcPts val="0"/>
                        </a:spcAft>
                      </a:pPr>
                      <a:r>
                        <a:rPr lang="en-US" sz="1400" b="1" dirty="0">
                          <a:solidFill>
                            <a:schemeClr val="bg1"/>
                          </a:solidFill>
                          <a:effectLst/>
                        </a:rPr>
                        <a:t>Experiment</a:t>
                      </a:r>
                      <a:endParaRPr lang="en-US"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extLst>
                  <a:ext uri="{0D108BD9-81ED-4DB2-BD59-A6C34878D82A}">
                    <a16:rowId xmlns:a16="http://schemas.microsoft.com/office/drawing/2014/main" val="3737008280"/>
                  </a:ext>
                </a:extLst>
              </a:tr>
              <a:tr h="195210">
                <a:tc>
                  <a:txBody>
                    <a:bodyPr/>
                    <a:lstStyle/>
                    <a:p>
                      <a:pPr marL="0" marR="0" algn="ctr">
                        <a:lnSpc>
                          <a:spcPct val="107000"/>
                        </a:lnSpc>
                        <a:spcBef>
                          <a:spcPts val="0"/>
                        </a:spcBef>
                        <a:spcAft>
                          <a:spcPts val="0"/>
                        </a:spcAft>
                      </a:pPr>
                      <a:r>
                        <a:rPr lang="en-US" sz="1400" b="1" dirty="0">
                          <a:solidFill>
                            <a:schemeClr val="tx1"/>
                          </a:solidFill>
                          <a:effectLst/>
                        </a:rPr>
                        <a:t>PSS Part I</a:t>
                      </a: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lumMod val="60000"/>
                        <a:lumOff val="40000"/>
                      </a:schemeClr>
                    </a:solidFill>
                  </a:tcPr>
                </a:tc>
                <a:tc>
                  <a:txBody>
                    <a:bodyPr/>
                    <a:lstStyle/>
                    <a:p>
                      <a:pPr marL="0" marR="0" algn="ctr">
                        <a:lnSpc>
                          <a:spcPct val="107000"/>
                        </a:lnSpc>
                        <a:spcBef>
                          <a:spcPts val="0"/>
                        </a:spcBef>
                        <a:spcAft>
                          <a:spcPts val="0"/>
                        </a:spcAft>
                      </a:pPr>
                      <a:r>
                        <a:rPr lang="en-US" sz="1400" dirty="0">
                          <a:effectLst/>
                        </a:rPr>
                        <a:t>100 %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400" dirty="0">
                          <a:effectLst/>
                        </a:rPr>
                        <a:t>99.7 %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64917444"/>
                  </a:ext>
                </a:extLst>
              </a:tr>
              <a:tr h="195210">
                <a:tc>
                  <a:txBody>
                    <a:bodyPr/>
                    <a:lstStyle/>
                    <a:p>
                      <a:pPr marL="0" marR="0" algn="ctr">
                        <a:lnSpc>
                          <a:spcPct val="107000"/>
                        </a:lnSpc>
                        <a:spcBef>
                          <a:spcPts val="0"/>
                        </a:spcBef>
                        <a:spcAft>
                          <a:spcPts val="0"/>
                        </a:spcAft>
                      </a:pPr>
                      <a:r>
                        <a:rPr lang="en-US" sz="1400" b="1" dirty="0">
                          <a:solidFill>
                            <a:schemeClr val="tx1"/>
                          </a:solidFill>
                          <a:effectLst/>
                        </a:rPr>
                        <a:t>PSS Part II</a:t>
                      </a: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marL="0" marR="0" algn="ctr">
                        <a:lnSpc>
                          <a:spcPct val="107000"/>
                        </a:lnSpc>
                        <a:spcBef>
                          <a:spcPts val="0"/>
                        </a:spcBef>
                        <a:spcAft>
                          <a:spcPts val="0"/>
                        </a:spcAft>
                      </a:pPr>
                      <a:r>
                        <a:rPr lang="en-US" sz="1400" dirty="0">
                          <a:effectLst/>
                        </a:rPr>
                        <a:t>99.8 %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400" dirty="0">
                          <a:effectLst/>
                        </a:rPr>
                        <a:t>89.5 %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4786105"/>
                  </a:ext>
                </a:extLst>
              </a:tr>
            </a:tbl>
          </a:graphicData>
        </a:graphic>
      </p:graphicFrame>
      <p:sp>
        <p:nvSpPr>
          <p:cNvPr id="38" name="TextBox 37"/>
          <p:cNvSpPr txBox="1"/>
          <p:nvPr/>
        </p:nvSpPr>
        <p:spPr>
          <a:xfrm>
            <a:off x="4907216" y="1180232"/>
            <a:ext cx="4045493" cy="1708160"/>
          </a:xfrm>
          <a:prstGeom prst="rect">
            <a:avLst/>
          </a:prstGeom>
          <a:noFill/>
        </p:spPr>
        <p:txBody>
          <a:bodyPr wrap="square" rtlCol="0">
            <a:spAutoFit/>
          </a:bodyPr>
          <a:lstStyle/>
          <a:p>
            <a:pPr>
              <a:spcAft>
                <a:spcPts val="600"/>
              </a:spcAft>
            </a:pPr>
            <a:r>
              <a:rPr lang="en-US" b="1" dirty="0"/>
              <a:t>Hardware Complications</a:t>
            </a:r>
          </a:p>
          <a:p>
            <a:pPr marL="285750" indent="-285750">
              <a:spcAft>
                <a:spcPts val="600"/>
              </a:spcAft>
              <a:buFont typeface="Arial" panose="020B0604020202020204" pitchFamily="34" charset="0"/>
              <a:buChar char="•"/>
            </a:pPr>
            <a:r>
              <a:rPr lang="en-US" dirty="0"/>
              <a:t>Sensor noise</a:t>
            </a:r>
          </a:p>
          <a:p>
            <a:pPr marL="285750" indent="-285750">
              <a:spcAft>
                <a:spcPts val="600"/>
              </a:spcAft>
              <a:buFont typeface="Arial" panose="020B0604020202020204" pitchFamily="34" charset="0"/>
              <a:buChar char="•"/>
            </a:pPr>
            <a:r>
              <a:rPr lang="en-US" dirty="0"/>
              <a:t>Switch-node ringing </a:t>
            </a:r>
          </a:p>
          <a:p>
            <a:pPr marL="285750" indent="-285750">
              <a:spcAft>
                <a:spcPts val="600"/>
              </a:spcAft>
              <a:buFont typeface="Arial" panose="020B0604020202020204" pitchFamily="34" charset="0"/>
              <a:buChar char="•"/>
            </a:pPr>
            <a:r>
              <a:rPr lang="en-US" dirty="0">
                <a:solidFill>
                  <a:srgbClr val="C00000"/>
                </a:solidFill>
              </a:rPr>
              <a:t>Non-zero turn-on and turn-off times of converter switches</a:t>
            </a:r>
          </a:p>
        </p:txBody>
      </p:sp>
      <mc:AlternateContent xmlns:mc="http://schemas.openxmlformats.org/markup-compatibility/2006" xmlns:a14="http://schemas.microsoft.com/office/drawing/2010/main">
        <mc:Choice Requires="a14">
          <p:sp>
            <p:nvSpPr>
              <p:cNvPr id="41" name="Rectangle 40"/>
              <p:cNvSpPr/>
              <p:nvPr/>
            </p:nvSpPr>
            <p:spPr>
              <a:xfrm>
                <a:off x="7043270" y="4088088"/>
                <a:ext cx="1733551" cy="800219"/>
              </a:xfrm>
              <a:prstGeom prst="rect">
                <a:avLst/>
              </a:prstGeom>
            </p:spPr>
            <p:txBody>
              <a:bodyPr wrap="none">
                <a:spAutoFit/>
              </a:bodyPr>
              <a:lstStyle/>
              <a:p>
                <a:pPr>
                  <a:spcAft>
                    <a:spcPts val="600"/>
                  </a:spcAft>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i="1">
                              <a:latin typeface="Cambria Math" panose="02040503050406030204" pitchFamily="18" charset="0"/>
                            </a:rPr>
                            <m:t>𝑜𝑢𝑡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𝑉</m:t>
                          </m:r>
                        </m:e>
                        <m:sub>
                          <m:r>
                            <a:rPr lang="en-US" i="1">
                              <a:latin typeface="Cambria Math" panose="02040503050406030204" pitchFamily="18" charset="0"/>
                            </a:rPr>
                            <m:t>𝑜𝑢𝑡</m:t>
                          </m:r>
                        </m:sub>
                      </m:sSub>
                      <m:sSub>
                        <m:sSubPr>
                          <m:ctrlPr>
                            <a:rPr lang="en-US" i="1">
                              <a:latin typeface="Cambria Math" panose="02040503050406030204" pitchFamily="18" charset="0"/>
                            </a:rPr>
                          </m:ctrlPr>
                        </m:sSubPr>
                        <m:e>
                          <m:r>
                            <a:rPr lang="en-US" b="0" i="1" smtClean="0">
                              <a:latin typeface="Cambria Math" panose="02040503050406030204" pitchFamily="18" charset="0"/>
                            </a:rPr>
                            <m:t>𝐼</m:t>
                          </m:r>
                        </m:e>
                        <m:sub>
                          <m:r>
                            <a:rPr lang="en-US" i="1">
                              <a:latin typeface="Cambria Math" panose="02040503050406030204" pitchFamily="18" charset="0"/>
                            </a:rPr>
                            <m:t>𝑜𝑢𝑡</m:t>
                          </m:r>
                        </m:sub>
                      </m:sSub>
                    </m:oMath>
                  </m:oMathPara>
                </a14:m>
                <a:endParaRPr lang="en-US" dirty="0"/>
              </a:p>
              <a:p>
                <a:pPr>
                  <a:spcAft>
                    <a:spcPts val="600"/>
                  </a:spcAf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b="0" i="1" smtClean="0">
                              <a:latin typeface="Cambria Math" panose="02040503050406030204" pitchFamily="18" charset="0"/>
                            </a:rPr>
                            <m:t>𝑖𝑛</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b="0" i="1" smtClean="0">
                              <a:latin typeface="Cambria Math" panose="02040503050406030204" pitchFamily="18" charset="0"/>
                            </a:rPr>
                            <m:t>𝑖𝑛</m:t>
                          </m:r>
                        </m:sub>
                      </m:sSub>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b="0" i="1" smtClean="0">
                              <a:latin typeface="Cambria Math" panose="02040503050406030204" pitchFamily="18" charset="0"/>
                            </a:rPr>
                            <m:t>𝑖𝑛</m:t>
                          </m:r>
                        </m:sub>
                      </m:sSub>
                    </m:oMath>
                  </m:oMathPara>
                </a14:m>
                <a:endParaRPr lang="en-US" dirty="0"/>
              </a:p>
            </p:txBody>
          </p:sp>
        </mc:Choice>
        <mc:Fallback xmlns="">
          <p:sp>
            <p:nvSpPr>
              <p:cNvPr id="41" name="Rectangle 40"/>
              <p:cNvSpPr>
                <a:spLocks noRot="1" noChangeAspect="1" noMove="1" noResize="1" noEditPoints="1" noAdjustHandles="1" noChangeArrowheads="1" noChangeShapeType="1" noTextEdit="1"/>
              </p:cNvSpPr>
              <p:nvPr/>
            </p:nvSpPr>
            <p:spPr>
              <a:xfrm>
                <a:off x="7043270" y="4088088"/>
                <a:ext cx="1733551" cy="800219"/>
              </a:xfrm>
              <a:prstGeom prst="rect">
                <a:avLst/>
              </a:prstGeom>
              <a:blipFill>
                <a:blip r:embed="rId7"/>
                <a:stretch>
                  <a:fillRect/>
                </a:stretch>
              </a:blipFill>
            </p:spPr>
            <p:txBody>
              <a:bodyPr/>
              <a:lstStyle/>
              <a:p>
                <a:r>
                  <a:rPr lang="en-US">
                    <a:noFill/>
                  </a:rPr>
                  <a:t> </a:t>
                </a:r>
              </a:p>
            </p:txBody>
          </p:sp>
        </mc:Fallback>
      </mc:AlternateContent>
      <p:sp>
        <p:nvSpPr>
          <p:cNvPr id="18" name="TextBox 17"/>
          <p:cNvSpPr txBox="1"/>
          <p:nvPr/>
        </p:nvSpPr>
        <p:spPr>
          <a:xfrm>
            <a:off x="4041265" y="1895885"/>
            <a:ext cx="635789" cy="276999"/>
          </a:xfrm>
          <a:prstGeom prst="rect">
            <a:avLst/>
          </a:prstGeom>
          <a:noFill/>
        </p:spPr>
        <p:txBody>
          <a:bodyPr wrap="square" rtlCol="0">
            <a:spAutoFit/>
          </a:bodyPr>
          <a:lstStyle/>
          <a:p>
            <a:r>
              <a:rPr lang="en-US" sz="1200" b="1" dirty="0">
                <a:solidFill>
                  <a:srgbClr val="990000"/>
                </a:solidFill>
                <a:latin typeface="Times New Roman" panose="02020603050405020304" pitchFamily="18" charset="0"/>
                <a:cs typeface="Times New Roman" panose="02020603050405020304" pitchFamily="18" charset="0"/>
              </a:rPr>
              <a:t>10 W</a:t>
            </a:r>
          </a:p>
        </p:txBody>
      </p:sp>
    </p:spTree>
    <p:extLst>
      <p:ext uri="{BB962C8B-B14F-4D97-AF65-F5344CB8AC3E}">
        <p14:creationId xmlns:p14="http://schemas.microsoft.com/office/powerpoint/2010/main" val="45554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1060" y="89922"/>
            <a:ext cx="5977890" cy="878512"/>
          </a:xfrm>
        </p:spPr>
        <p:txBody>
          <a:bodyPr/>
          <a:lstStyle/>
          <a:p>
            <a:r>
              <a:rPr lang="en-US" dirty="0"/>
              <a:t>Controller Performance</a:t>
            </a:r>
          </a:p>
        </p:txBody>
      </p:sp>
      <p:sp>
        <p:nvSpPr>
          <p:cNvPr id="4" name="Slide Number Placeholder 3"/>
          <p:cNvSpPr>
            <a:spLocks noGrp="1"/>
          </p:cNvSpPr>
          <p:nvPr>
            <p:ph type="sldNum" sz="quarter" idx="12"/>
          </p:nvPr>
        </p:nvSpPr>
        <p:spPr/>
        <p:txBody>
          <a:bodyPr/>
          <a:lstStyle/>
          <a:p>
            <a:fld id="{C0F325E9-493D-4743-B1E1-B25E1D42752C}" type="slidenum">
              <a:rPr lang="en-US" smtClean="0"/>
              <a:t>21</a:t>
            </a:fld>
            <a:endParaRPr lang="en-US"/>
          </a:p>
        </p:txBody>
      </p:sp>
      <p:graphicFrame>
        <p:nvGraphicFramePr>
          <p:cNvPr id="10" name="Table 9"/>
          <p:cNvGraphicFramePr>
            <a:graphicFrameLocks noGrp="1"/>
          </p:cNvGraphicFramePr>
          <p:nvPr>
            <p:extLst>
              <p:ext uri="{D42A27DB-BD31-4B8C-83A1-F6EECF244321}">
                <p14:modId xmlns:p14="http://schemas.microsoft.com/office/powerpoint/2010/main" val="222695700"/>
              </p:ext>
            </p:extLst>
          </p:nvPr>
        </p:nvGraphicFramePr>
        <p:xfrm>
          <a:off x="3276287" y="5735715"/>
          <a:ext cx="2736000" cy="436372"/>
        </p:xfrm>
        <a:graphic>
          <a:graphicData uri="http://schemas.openxmlformats.org/drawingml/2006/table">
            <a:tbl>
              <a:tblPr firstRow="1" firstCol="1" bandRow="1">
                <a:tableStyleId>{5C22544A-7EE6-4342-B048-85BDC9FD1C3A}</a:tableStyleId>
              </a:tblPr>
              <a:tblGrid>
                <a:gridCol w="1368000">
                  <a:extLst>
                    <a:ext uri="{9D8B030D-6E8A-4147-A177-3AD203B41FA5}">
                      <a16:colId xmlns:a16="http://schemas.microsoft.com/office/drawing/2014/main" val="2786050631"/>
                    </a:ext>
                  </a:extLst>
                </a:gridCol>
                <a:gridCol w="1368000">
                  <a:extLst>
                    <a:ext uri="{9D8B030D-6E8A-4147-A177-3AD203B41FA5}">
                      <a16:colId xmlns:a16="http://schemas.microsoft.com/office/drawing/2014/main" val="1121034708"/>
                    </a:ext>
                  </a:extLst>
                </a:gridCol>
              </a:tblGrid>
              <a:tr h="195210">
                <a:tc>
                  <a:txBody>
                    <a:bodyPr/>
                    <a:lstStyle/>
                    <a:p>
                      <a:pPr marL="0" marR="0" algn="ctr">
                        <a:lnSpc>
                          <a:spcPct val="107000"/>
                        </a:lnSpc>
                        <a:spcBef>
                          <a:spcPts val="0"/>
                        </a:spcBef>
                        <a:spcAft>
                          <a:spcPts val="0"/>
                        </a:spcAft>
                      </a:pPr>
                      <a:r>
                        <a:rPr lang="en-US" sz="1400" b="1" dirty="0">
                          <a:solidFill>
                            <a:schemeClr val="tx1"/>
                          </a:solidFill>
                          <a:effectLst/>
                          <a:latin typeface="+mn-lt"/>
                          <a:ea typeface="+mn-ea"/>
                          <a:cs typeface="+mn-cs"/>
                        </a:rPr>
                        <a:t>Simulation</a:t>
                      </a: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Experiment</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3352200"/>
                  </a:ext>
                </a:extLst>
              </a:tr>
              <a:tr h="19521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7.1</a:t>
                      </a: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32.5</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949071"/>
                  </a:ext>
                </a:extLst>
              </a:tr>
            </a:tbl>
          </a:graphicData>
        </a:graphic>
      </p:graphicFrame>
      <p:sp>
        <p:nvSpPr>
          <p:cNvPr id="6" name="TextBox 5"/>
          <p:cNvSpPr txBox="1"/>
          <p:nvPr/>
        </p:nvSpPr>
        <p:spPr>
          <a:xfrm>
            <a:off x="3173265" y="5080796"/>
            <a:ext cx="2891540" cy="646331"/>
          </a:xfrm>
          <a:prstGeom prst="rect">
            <a:avLst/>
          </a:prstGeom>
          <a:noFill/>
        </p:spPr>
        <p:txBody>
          <a:bodyPr wrap="square" rtlCol="0">
            <a:spAutoFit/>
          </a:bodyPr>
          <a:lstStyle/>
          <a:p>
            <a:pPr algn="ctr"/>
            <a:r>
              <a:rPr lang="en-US" b="1" dirty="0"/>
              <a:t>Average RMS Error per Cycle [mA]</a:t>
            </a:r>
          </a:p>
        </p:txBody>
      </p:sp>
      <p:grpSp>
        <p:nvGrpSpPr>
          <p:cNvPr id="17" name="Group 16"/>
          <p:cNvGrpSpPr/>
          <p:nvPr/>
        </p:nvGrpSpPr>
        <p:grpSpPr>
          <a:xfrm>
            <a:off x="346172" y="1291092"/>
            <a:ext cx="4062055" cy="3433204"/>
            <a:chOff x="257460" y="1154612"/>
            <a:chExt cx="4062055" cy="3433204"/>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5287" t="5952" r="4284" b="48476"/>
            <a:stretch/>
          </p:blipFill>
          <p:spPr>
            <a:xfrm>
              <a:off x="257460" y="1434560"/>
              <a:ext cx="4062055" cy="3153256"/>
            </a:xfrm>
            <a:prstGeom prst="rect">
              <a:avLst/>
            </a:prstGeom>
          </p:spPr>
        </p:pic>
        <p:sp>
          <p:nvSpPr>
            <p:cNvPr id="15" name="TextBox 14"/>
            <p:cNvSpPr txBox="1"/>
            <p:nvPr/>
          </p:nvSpPr>
          <p:spPr>
            <a:xfrm>
              <a:off x="1841368" y="1154612"/>
              <a:ext cx="1436176"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Simulation</a:t>
              </a:r>
            </a:p>
          </p:txBody>
        </p:sp>
      </p:grpSp>
      <p:grpSp>
        <p:nvGrpSpPr>
          <p:cNvPr id="18" name="Group 17"/>
          <p:cNvGrpSpPr/>
          <p:nvPr/>
        </p:nvGrpSpPr>
        <p:grpSpPr>
          <a:xfrm>
            <a:off x="4716228" y="1306481"/>
            <a:ext cx="4062055" cy="3386796"/>
            <a:chOff x="4627516" y="1170001"/>
            <a:chExt cx="4062055" cy="3386796"/>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5287" t="51590" r="4284" b="3336"/>
            <a:stretch/>
          </p:blipFill>
          <p:spPr>
            <a:xfrm>
              <a:off x="4627516" y="1465580"/>
              <a:ext cx="4062055" cy="3091217"/>
            </a:xfrm>
            <a:prstGeom prst="rect">
              <a:avLst/>
            </a:prstGeom>
          </p:spPr>
        </p:pic>
        <p:sp>
          <p:nvSpPr>
            <p:cNvPr id="16" name="TextBox 15"/>
            <p:cNvSpPr txBox="1"/>
            <p:nvPr/>
          </p:nvSpPr>
          <p:spPr>
            <a:xfrm>
              <a:off x="6282506" y="1170001"/>
              <a:ext cx="1539922"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Experiment</a:t>
              </a:r>
            </a:p>
          </p:txBody>
        </p:sp>
      </p:grpSp>
    </p:spTree>
    <p:extLst>
      <p:ext uri="{BB962C8B-B14F-4D97-AF65-F5344CB8AC3E}">
        <p14:creationId xmlns:p14="http://schemas.microsoft.com/office/powerpoint/2010/main" val="72531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F08E5-C1A6-4069-BAFF-D4177C1025E6}"/>
              </a:ext>
            </a:extLst>
          </p:cNvPr>
          <p:cNvSpPr>
            <a:spLocks noGrp="1"/>
          </p:cNvSpPr>
          <p:nvPr>
            <p:ph type="title"/>
          </p:nvPr>
        </p:nvSpPr>
        <p:spPr/>
        <p:txBody>
          <a:bodyPr/>
          <a:lstStyle/>
          <a:p>
            <a:r>
              <a:rPr lang="en-US" dirty="0">
                <a:solidFill>
                  <a:schemeClr val="bg1"/>
                </a:solidFill>
              </a:rPr>
              <a:t>Overview</a:t>
            </a:r>
          </a:p>
        </p:txBody>
      </p:sp>
      <p:sp>
        <p:nvSpPr>
          <p:cNvPr id="4" name="Slide Number Placeholder 3">
            <a:extLst>
              <a:ext uri="{FF2B5EF4-FFF2-40B4-BE49-F238E27FC236}">
                <a16:creationId xmlns:a16="http://schemas.microsoft.com/office/drawing/2014/main" id="{A3A4F732-2642-41B1-B67B-DE8E3121D3B4}"/>
              </a:ext>
            </a:extLst>
          </p:cNvPr>
          <p:cNvSpPr>
            <a:spLocks noGrp="1"/>
          </p:cNvSpPr>
          <p:nvPr>
            <p:ph type="sldNum" sz="quarter" idx="12"/>
          </p:nvPr>
        </p:nvSpPr>
        <p:spPr/>
        <p:txBody>
          <a:bodyPr/>
          <a:lstStyle/>
          <a:p>
            <a:fld id="{C0F325E9-493D-4743-B1E1-B25E1D42752C}" type="slidenum">
              <a:rPr lang="en-US" smtClean="0"/>
              <a:t>22</a:t>
            </a:fld>
            <a:endParaRPr lang="en-US"/>
          </a:p>
        </p:txBody>
      </p:sp>
      <p:sp>
        <p:nvSpPr>
          <p:cNvPr id="5" name="Content Placeholder 2">
            <a:extLst>
              <a:ext uri="{FF2B5EF4-FFF2-40B4-BE49-F238E27FC236}">
                <a16:creationId xmlns:a16="http://schemas.microsoft.com/office/drawing/2014/main" id="{1FD69E0F-1432-464C-AE0F-AA7F0B96EF6A}"/>
              </a:ext>
            </a:extLst>
          </p:cNvPr>
          <p:cNvSpPr>
            <a:spLocks noGrp="1"/>
          </p:cNvSpPr>
          <p:nvPr>
            <p:ph idx="1"/>
          </p:nvPr>
        </p:nvSpPr>
        <p:spPr>
          <a:xfrm>
            <a:off x="127590" y="1535574"/>
            <a:ext cx="8888819" cy="3786852"/>
          </a:xfrm>
        </p:spPr>
        <p:txBody>
          <a:bodyPr>
            <a:normAutofit/>
          </a:bodyPr>
          <a:lstStyle/>
          <a:p>
            <a:pPr marL="457200" indent="-457200">
              <a:spcAft>
                <a:spcPts val="600"/>
              </a:spcAft>
              <a:buFont typeface="+mj-lt"/>
              <a:buAutoNum type="arabicPeriod"/>
            </a:pPr>
            <a:r>
              <a:rPr lang="en-US" sz="2600" dirty="0">
                <a:solidFill>
                  <a:schemeClr val="bg1"/>
                </a:solidFill>
              </a:rPr>
              <a:t>Develop a small-scale PSS in simulation </a:t>
            </a:r>
          </a:p>
          <a:p>
            <a:pPr marL="857250" lvl="1" indent="-457200">
              <a:spcAft>
                <a:spcPts val="600"/>
              </a:spcAft>
              <a:buFont typeface="Arial" panose="020B0604020202020204" pitchFamily="34" charset="0"/>
              <a:buChar char="•"/>
            </a:pPr>
            <a:r>
              <a:rPr lang="en-US" sz="2600" i="1" dirty="0">
                <a:solidFill>
                  <a:schemeClr val="bg1"/>
                </a:solidFill>
              </a:rPr>
              <a:t>Maximize</a:t>
            </a:r>
            <a:r>
              <a:rPr lang="en-US" sz="2600" dirty="0">
                <a:solidFill>
                  <a:schemeClr val="bg1"/>
                </a:solidFill>
              </a:rPr>
              <a:t> reduction in oscillating power</a:t>
            </a:r>
          </a:p>
          <a:p>
            <a:pPr marL="857250" lvl="1" indent="-457200">
              <a:spcAft>
                <a:spcPts val="600"/>
              </a:spcAft>
              <a:buFont typeface="Arial" panose="020B0604020202020204" pitchFamily="34" charset="0"/>
              <a:buChar char="•"/>
            </a:pPr>
            <a:r>
              <a:rPr lang="en-US" sz="2600" i="1" dirty="0">
                <a:solidFill>
                  <a:schemeClr val="bg1"/>
                </a:solidFill>
              </a:rPr>
              <a:t>Minimize</a:t>
            </a:r>
            <a:r>
              <a:rPr lang="en-US" sz="2600" dirty="0">
                <a:solidFill>
                  <a:schemeClr val="bg1"/>
                </a:solidFill>
              </a:rPr>
              <a:t> power losses, size, and cost</a:t>
            </a:r>
          </a:p>
          <a:p>
            <a:pPr marL="0" indent="0">
              <a:spcAft>
                <a:spcPts val="600"/>
              </a:spcAft>
              <a:buNone/>
            </a:pPr>
            <a:r>
              <a:rPr lang="en-US" sz="2600" dirty="0">
                <a:solidFill>
                  <a:schemeClr val="bg1"/>
                </a:solidFill>
              </a:rPr>
              <a:t>2. Validate simulation using experimental bench-top system</a:t>
            </a:r>
          </a:p>
          <a:p>
            <a:pPr marL="0" indent="0">
              <a:spcAft>
                <a:spcPts val="600"/>
              </a:spcAft>
              <a:buNone/>
            </a:pPr>
            <a:r>
              <a:rPr lang="en-US" sz="2600" dirty="0">
                <a:solidFill>
                  <a:schemeClr val="bg1"/>
                </a:solidFill>
              </a:rPr>
              <a:t>3. Use linearized model to quickly scale-up system</a:t>
            </a:r>
          </a:p>
          <a:p>
            <a:pPr marL="0" indent="0">
              <a:spcAft>
                <a:spcPts val="600"/>
              </a:spcAft>
              <a:buNone/>
            </a:pPr>
            <a:r>
              <a:rPr lang="en-US" sz="2600" dirty="0">
                <a:solidFill>
                  <a:schemeClr val="bg1"/>
                </a:solidFill>
              </a:rPr>
              <a:t>4. Analyze performance and cost of full-scale system</a:t>
            </a:r>
          </a:p>
        </p:txBody>
      </p:sp>
      <p:sp>
        <p:nvSpPr>
          <p:cNvPr id="7" name="Rectangle 6">
            <a:extLst>
              <a:ext uri="{FF2B5EF4-FFF2-40B4-BE49-F238E27FC236}">
                <a16:creationId xmlns:a16="http://schemas.microsoft.com/office/drawing/2014/main" id="{9762B54C-0105-4B8E-BC24-D2AF976C7210}"/>
              </a:ext>
            </a:extLst>
          </p:cNvPr>
          <p:cNvSpPr/>
          <p:nvPr/>
        </p:nvSpPr>
        <p:spPr>
          <a:xfrm>
            <a:off x="127591" y="1535574"/>
            <a:ext cx="8888818" cy="2166332"/>
          </a:xfrm>
          <a:prstGeom prst="rect">
            <a:avLst/>
          </a:prstGeom>
          <a:solidFill>
            <a:schemeClr val="tx2">
              <a:lumMod val="75000"/>
              <a:alpha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7EA2AA7-08E0-41B3-8CE7-9BB11B826CA4}"/>
              </a:ext>
            </a:extLst>
          </p:cNvPr>
          <p:cNvSpPr/>
          <p:nvPr/>
        </p:nvSpPr>
        <p:spPr>
          <a:xfrm>
            <a:off x="29879" y="4395861"/>
            <a:ext cx="8888818" cy="822310"/>
          </a:xfrm>
          <a:prstGeom prst="rect">
            <a:avLst/>
          </a:prstGeom>
          <a:solidFill>
            <a:schemeClr val="tx2">
              <a:lumMod val="75000"/>
              <a:alpha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22351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8951" y="-175583"/>
            <a:ext cx="8229600" cy="1143000"/>
          </a:xfrm>
        </p:spPr>
        <p:txBody>
          <a:bodyPr/>
          <a:lstStyle/>
          <a:p>
            <a:r>
              <a:rPr lang="en-US" dirty="0"/>
              <a:t>Linearization</a:t>
            </a:r>
          </a:p>
        </p:txBody>
      </p:sp>
      <p:sp>
        <p:nvSpPr>
          <p:cNvPr id="4" name="Slide Number Placeholder 3"/>
          <p:cNvSpPr>
            <a:spLocks noGrp="1"/>
          </p:cNvSpPr>
          <p:nvPr>
            <p:ph type="sldNum" sz="quarter" idx="12"/>
          </p:nvPr>
        </p:nvSpPr>
        <p:spPr/>
        <p:txBody>
          <a:bodyPr/>
          <a:lstStyle/>
          <a:p>
            <a:fld id="{C0F325E9-493D-4743-B1E1-B25E1D42752C}" type="slidenum">
              <a:rPr lang="en-US" smtClean="0"/>
              <a:t>23</a:t>
            </a:fld>
            <a:endParaRPr lang="en-US"/>
          </a:p>
        </p:txBody>
      </p:sp>
      <p:sp>
        <p:nvSpPr>
          <p:cNvPr id="21" name="TextBox 20"/>
          <p:cNvSpPr txBox="1"/>
          <p:nvPr/>
        </p:nvSpPr>
        <p:spPr>
          <a:xfrm>
            <a:off x="296949" y="815517"/>
            <a:ext cx="4294839" cy="1354217"/>
          </a:xfrm>
          <a:prstGeom prst="rect">
            <a:avLst/>
          </a:prstGeom>
          <a:noFill/>
        </p:spPr>
        <p:txBody>
          <a:bodyPr wrap="square" rtlCol="0">
            <a:spAutoFit/>
          </a:bodyPr>
          <a:lstStyle/>
          <a:p>
            <a:pPr>
              <a:spcAft>
                <a:spcPts val="600"/>
              </a:spcAft>
            </a:pPr>
            <a:r>
              <a:rPr lang="en-US" b="1" dirty="0"/>
              <a:t>Objective:</a:t>
            </a:r>
          </a:p>
          <a:p>
            <a:pPr marL="285750" indent="-285750">
              <a:spcAft>
                <a:spcPts val="600"/>
              </a:spcAft>
              <a:buFont typeface="Arial" panose="020B0604020202020204" pitchFamily="34" charset="0"/>
              <a:buChar char="•"/>
            </a:pPr>
            <a:r>
              <a:rPr lang="en-US" dirty="0"/>
              <a:t>Create switch-averaged model</a:t>
            </a:r>
          </a:p>
          <a:p>
            <a:pPr marL="285750" indent="-285750">
              <a:spcAft>
                <a:spcPts val="600"/>
              </a:spcAft>
              <a:buFont typeface="Arial" panose="020B0604020202020204" pitchFamily="34" charset="0"/>
              <a:buChar char="•"/>
            </a:pPr>
            <a:r>
              <a:rPr lang="en-US" dirty="0"/>
              <a:t>Reduce switching converter (“Plant”) to a system of six differential equations</a:t>
            </a:r>
          </a:p>
        </p:txBody>
      </p:sp>
      <mc:AlternateContent xmlns:mc="http://schemas.openxmlformats.org/markup-compatibility/2006" xmlns:a14="http://schemas.microsoft.com/office/drawing/2010/main">
        <mc:Choice Requires="a14">
          <p:sp>
            <p:nvSpPr>
              <p:cNvPr id="23" name="TextBox 22"/>
              <p:cNvSpPr txBox="1"/>
              <p:nvPr/>
            </p:nvSpPr>
            <p:spPr>
              <a:xfrm>
                <a:off x="2851297" y="5356981"/>
                <a:ext cx="3717834" cy="1088952"/>
              </a:xfrm>
              <a:prstGeom prst="rect">
                <a:avLst/>
              </a:prstGeom>
              <a:noFill/>
            </p:spPr>
            <p:txBody>
              <a:bodyPr wrap="square" rtlCol="0">
                <a:spAutoFit/>
              </a:bodyPr>
              <a:lstStyle/>
              <a:p>
                <a:pPr algn="ctr">
                  <a:spcAft>
                    <a:spcPts val="600"/>
                  </a:spcAft>
                </a:pPr>
                <a:r>
                  <a:rPr lang="en-US" b="1" dirty="0"/>
                  <a:t>Combine equations using Duty Cycle:</a:t>
                </a:r>
              </a:p>
              <a:p>
                <a:pPr>
                  <a:spcAft>
                    <a:spcPts val="600"/>
                  </a:spcAft>
                </a:pPr>
                <a14:m>
                  <m:oMathPara xmlns:m="http://schemas.openxmlformats.org/officeDocument/2006/math">
                    <m:oMathParaPr>
                      <m:jc m:val="center"/>
                    </m:oMathParaPr>
                    <m:oMath xmlns:m="http://schemas.openxmlformats.org/officeDocument/2006/math">
                      <m:sSub>
                        <m:sSubPr>
                          <m:ctrlPr>
                            <a:rPr lang="en-US" b="1" i="1">
                              <a:latin typeface="Cambria Math" panose="02040503050406030204" pitchFamily="18" charset="0"/>
                            </a:rPr>
                          </m:ctrlPr>
                        </m:sSubPr>
                        <m:e>
                          <m:acc>
                            <m:accPr>
                              <m:chr m:val="̇"/>
                              <m:ctrlPr>
                                <a:rPr lang="en-US" b="1" i="1">
                                  <a:latin typeface="Cambria Math" panose="02040503050406030204" pitchFamily="18" charset="0"/>
                                </a:rPr>
                              </m:ctrlPr>
                            </m:accPr>
                            <m:e>
                              <m:sSub>
                                <m:sSubPr>
                                  <m:ctrlPr>
                                    <a:rPr lang="en-US" b="1" i="1">
                                      <a:latin typeface="Cambria Math" panose="02040503050406030204" pitchFamily="18" charset="0"/>
                                    </a:rPr>
                                  </m:ctrlPr>
                                </m:sSubPr>
                                <m:e>
                                  <m:r>
                                    <a:rPr lang="en-US" b="1" i="1">
                                      <a:latin typeface="Cambria Math" panose="02040503050406030204" pitchFamily="18" charset="0"/>
                                    </a:rPr>
                                    <m:t>𝑰</m:t>
                                  </m:r>
                                </m:e>
                                <m:sub>
                                  <m:r>
                                    <a:rPr lang="en-US" b="1" i="1">
                                      <a:latin typeface="Cambria Math" panose="02040503050406030204" pitchFamily="18" charset="0"/>
                                    </a:rPr>
                                    <m:t>𝑳</m:t>
                                  </m:r>
                                  <m:r>
                                    <a:rPr lang="en-US" b="1" i="1">
                                      <a:latin typeface="Cambria Math" panose="02040503050406030204" pitchFamily="18" charset="0"/>
                                    </a:rPr>
                                    <m:t>𝟐</m:t>
                                  </m:r>
                                </m:sub>
                              </m:sSub>
                              <m:r>
                                <a:rPr lang="en-US" b="1" i="1">
                                  <a:latin typeface="Cambria Math" panose="02040503050406030204" pitchFamily="18" charset="0"/>
                                </a:rPr>
                                <m:t>=</m:t>
                              </m:r>
                            </m:e>
                          </m:acc>
                          <m:f>
                            <m:fPr>
                              <m:ctrlPr>
                                <a:rPr lang="en-US" i="1">
                                  <a:latin typeface="Cambria Math" panose="02040503050406030204" pitchFamily="18" charset="0"/>
                                </a:rPr>
                              </m:ctrlPr>
                            </m:fPr>
                            <m:num>
                              <m:r>
                                <a:rPr lang="en-US" i="1">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2</m:t>
                                  </m:r>
                                </m:sub>
                              </m:sSub>
                            </m:den>
                          </m:f>
                          <m:r>
                            <a:rPr lang="en-US" i="1">
                              <a:latin typeface="Cambria Math" panose="02040503050406030204" pitchFamily="18" charset="0"/>
                            </a:rPr>
                            <m:t>(</m:t>
                          </m:r>
                          <m:r>
                            <a:rPr lang="en-US" b="1" i="1" smtClean="0">
                              <a:solidFill>
                                <a:srgbClr val="FFC000"/>
                              </a:solidFill>
                              <a:latin typeface="Cambria Math" panose="02040503050406030204" pitchFamily="18" charset="0"/>
                            </a:rPr>
                            <m:t>𝑫</m:t>
                          </m:r>
                          <m:r>
                            <a:rPr lang="en-US" b="1" i="1">
                              <a:solidFill>
                                <a:srgbClr val="FF0000"/>
                              </a:solidFill>
                              <a:latin typeface="Cambria Math" panose="02040503050406030204" pitchFamily="18" charset="0"/>
                            </a:rPr>
                            <m:t>𝑽</m:t>
                          </m:r>
                        </m:e>
                        <m:sub>
                          <m:r>
                            <a:rPr lang="en-US" b="1" i="1">
                              <a:solidFill>
                                <a:srgbClr val="FF0000"/>
                              </a:solidFill>
                              <a:latin typeface="Cambria Math" panose="02040503050406030204" pitchFamily="18" charset="0"/>
                            </a:rPr>
                            <m:t>𝑪</m:t>
                          </m:r>
                          <m:r>
                            <a:rPr lang="en-US" b="1" i="1">
                              <a:solidFill>
                                <a:srgbClr val="FF0000"/>
                              </a:solidFill>
                              <a:latin typeface="Cambria Math" panose="02040503050406030204" pitchFamily="18" charset="0"/>
                            </a:rPr>
                            <m:t>𝟑</m:t>
                          </m:r>
                        </m:sub>
                      </m:sSub>
                      <m:r>
                        <a:rPr lang="en-US" i="1">
                          <a:latin typeface="Cambria Math" panose="02040503050406030204" pitchFamily="18" charset="0"/>
                        </a:rPr>
                        <m:t>−</m:t>
                      </m:r>
                      <m:sSub>
                        <m:sSubPr>
                          <m:ctrlPr>
                            <a:rPr lang="en-US" b="1" i="1">
                              <a:solidFill>
                                <a:srgbClr val="FF0000"/>
                              </a:solidFill>
                              <a:latin typeface="Cambria Math" panose="02040503050406030204" pitchFamily="18" charset="0"/>
                            </a:rPr>
                          </m:ctrlPr>
                        </m:sSubPr>
                        <m:e>
                          <m:r>
                            <a:rPr lang="en-US" b="1" i="1">
                              <a:solidFill>
                                <a:srgbClr val="FF0000"/>
                              </a:solidFill>
                              <a:latin typeface="Cambria Math" panose="02040503050406030204" pitchFamily="18" charset="0"/>
                            </a:rPr>
                            <m:t>𝑽</m:t>
                          </m:r>
                        </m:e>
                        <m:sub>
                          <m:r>
                            <a:rPr lang="en-US" b="1" i="1">
                              <a:solidFill>
                                <a:srgbClr val="FF0000"/>
                              </a:solidFill>
                              <a:latin typeface="Cambria Math" panose="02040503050406030204" pitchFamily="18" charset="0"/>
                            </a:rPr>
                            <m:t>𝑪</m:t>
                          </m:r>
                          <m:r>
                            <a:rPr lang="en-US" b="1" i="1">
                              <a:solidFill>
                                <a:srgbClr val="FF0000"/>
                              </a:solidFill>
                              <a:latin typeface="Cambria Math" panose="02040503050406030204" pitchFamily="18" charset="0"/>
                            </a:rPr>
                            <m:t>𝟐</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𝐿</m:t>
                          </m:r>
                          <m:r>
                            <a:rPr lang="en-US" i="1">
                              <a:latin typeface="Cambria Math" panose="02040503050406030204" pitchFamily="18" charset="0"/>
                            </a:rPr>
                            <m:t>2</m:t>
                          </m:r>
                        </m:sub>
                      </m:sSub>
                      <m:sSub>
                        <m:sSubPr>
                          <m:ctrlPr>
                            <a:rPr lang="en-US" b="1" i="1">
                              <a:solidFill>
                                <a:srgbClr val="FF0000"/>
                              </a:solidFill>
                              <a:latin typeface="Cambria Math" panose="02040503050406030204" pitchFamily="18" charset="0"/>
                            </a:rPr>
                          </m:ctrlPr>
                        </m:sSubPr>
                        <m:e>
                          <m:r>
                            <a:rPr lang="en-US" b="1" i="1">
                              <a:solidFill>
                                <a:srgbClr val="FF0000"/>
                              </a:solidFill>
                              <a:latin typeface="Cambria Math" panose="02040503050406030204" pitchFamily="18" charset="0"/>
                            </a:rPr>
                            <m:t>𝑰</m:t>
                          </m:r>
                        </m:e>
                        <m:sub>
                          <m:r>
                            <a:rPr lang="en-US" b="1" i="1">
                              <a:solidFill>
                                <a:srgbClr val="FF0000"/>
                              </a:solidFill>
                              <a:latin typeface="Cambria Math" panose="02040503050406030204" pitchFamily="18" charset="0"/>
                            </a:rPr>
                            <m:t>𝑳</m:t>
                          </m:r>
                          <m:r>
                            <a:rPr lang="en-US" b="1" i="1">
                              <a:solidFill>
                                <a:srgbClr val="FF0000"/>
                              </a:solidFill>
                              <a:latin typeface="Cambria Math" panose="02040503050406030204" pitchFamily="18" charset="0"/>
                            </a:rPr>
                            <m:t>𝟐</m:t>
                          </m:r>
                        </m:sub>
                      </m:sSub>
                      <m:r>
                        <a:rPr lang="en-US" i="1">
                          <a:latin typeface="Cambria Math" panose="02040503050406030204" pitchFamily="18" charset="0"/>
                        </a:rPr>
                        <m:t>)</m:t>
                      </m:r>
                    </m:oMath>
                  </m:oMathPara>
                </a14:m>
                <a:endParaRPr lang="en-US" dirty="0"/>
              </a:p>
            </p:txBody>
          </p:sp>
        </mc:Choice>
        <mc:Fallback xmlns="">
          <p:sp>
            <p:nvSpPr>
              <p:cNvPr id="23" name="TextBox 22"/>
              <p:cNvSpPr txBox="1">
                <a:spLocks noRot="1" noChangeAspect="1" noMove="1" noResize="1" noEditPoints="1" noAdjustHandles="1" noChangeArrowheads="1" noChangeShapeType="1" noTextEdit="1"/>
              </p:cNvSpPr>
              <p:nvPr/>
            </p:nvSpPr>
            <p:spPr>
              <a:xfrm>
                <a:off x="2851297" y="5356981"/>
                <a:ext cx="3717834" cy="1088952"/>
              </a:xfrm>
              <a:prstGeom prst="rect">
                <a:avLst/>
              </a:prstGeom>
              <a:blipFill>
                <a:blip r:embed="rId3"/>
                <a:stretch>
                  <a:fillRect l="-1148" t="-3371" r="-820"/>
                </a:stretch>
              </a:blipFill>
            </p:spPr>
            <p:txBody>
              <a:bodyPr/>
              <a:lstStyle/>
              <a:p>
                <a:r>
                  <a:rPr lang="en-US">
                    <a:noFill/>
                  </a:rPr>
                  <a:t> </a:t>
                </a:r>
              </a:p>
            </p:txBody>
          </p:sp>
        </mc:Fallback>
      </mc:AlternateContent>
      <p:grpSp>
        <p:nvGrpSpPr>
          <p:cNvPr id="7" name="Group 6"/>
          <p:cNvGrpSpPr/>
          <p:nvPr/>
        </p:nvGrpSpPr>
        <p:grpSpPr>
          <a:xfrm>
            <a:off x="4710214" y="100879"/>
            <a:ext cx="4250411" cy="1985305"/>
            <a:chOff x="4749589" y="250675"/>
            <a:chExt cx="4250411" cy="1985305"/>
          </a:xfrm>
        </p:grpSpPr>
        <p:grpSp>
          <p:nvGrpSpPr>
            <p:cNvPr id="29" name="Group 28"/>
            <p:cNvGrpSpPr/>
            <p:nvPr/>
          </p:nvGrpSpPr>
          <p:grpSpPr>
            <a:xfrm>
              <a:off x="4841020" y="250675"/>
              <a:ext cx="4031916" cy="1912712"/>
              <a:chOff x="4841020" y="404519"/>
              <a:chExt cx="4031916" cy="1912712"/>
            </a:xfrm>
          </p:grpSpPr>
          <mc:AlternateContent xmlns:mc="http://schemas.openxmlformats.org/markup-compatibility/2006" xmlns:a14="http://schemas.microsoft.com/office/drawing/2010/main">
            <mc:Choice Requires="a14">
              <p:sp>
                <p:nvSpPr>
                  <p:cNvPr id="24" name="TextBox 23"/>
                  <p:cNvSpPr txBox="1"/>
                  <p:nvPr/>
                </p:nvSpPr>
                <p:spPr>
                  <a:xfrm>
                    <a:off x="4905821" y="988246"/>
                    <a:ext cx="2651944" cy="6707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𝐾𝐶𝐿</m:t>
                          </m:r>
                          <m:r>
                            <a:rPr lang="en-US" b="0" i="1" smtClean="0">
                              <a:latin typeface="Cambria Math" panose="02040503050406030204" pitchFamily="18" charset="0"/>
                            </a:rPr>
                            <m:t>: </m:t>
                          </m:r>
                          <m:nary>
                            <m:naryPr>
                              <m:chr m:val="∑"/>
                              <m:subHide m:val="on"/>
                              <m:supHide m:val="on"/>
                              <m:ctrlPr>
                                <a:rPr lang="en-US" b="0" i="1" smtClean="0">
                                  <a:latin typeface="Cambria Math" panose="02040503050406030204" pitchFamily="18" charset="0"/>
                                </a:rPr>
                              </m:ctrlPr>
                            </m:naryP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𝑖𝑛</m:t>
                                  </m:r>
                                </m:sub>
                              </m:sSub>
                              <m:r>
                                <a:rPr lang="en-US" b="0" i="1" smtClean="0">
                                  <a:latin typeface="Cambria Math" panose="02040503050406030204" pitchFamily="18" charset="0"/>
                                </a:rPr>
                                <m:t>−</m:t>
                              </m:r>
                              <m:nary>
                                <m:naryPr>
                                  <m:chr m:val="∑"/>
                                  <m:subHide m:val="on"/>
                                  <m:supHide m:val="on"/>
                                  <m:ctrlPr>
                                    <a:rPr lang="en-US" b="0" i="1" smtClean="0">
                                      <a:latin typeface="Cambria Math" panose="02040503050406030204" pitchFamily="18" charset="0"/>
                                    </a:rPr>
                                  </m:ctrlPr>
                                </m:naryP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𝑜𝑢𝑡</m:t>
                                      </m:r>
                                    </m:sub>
                                  </m:sSub>
                                </m:e>
                              </m:nary>
                            </m:e>
                          </m:nary>
                          <m:r>
                            <a:rPr lang="en-US" b="0" i="1" smtClean="0">
                              <a:latin typeface="Cambria Math" panose="02040503050406030204" pitchFamily="18" charset="0"/>
                            </a:rPr>
                            <m:t>=0</m:t>
                          </m:r>
                        </m:oMath>
                      </m:oMathPara>
                    </a14:m>
                    <a:endParaRPr lang="en-US" dirty="0"/>
                  </a:p>
                </p:txBody>
              </p:sp>
            </mc:Choice>
            <mc:Fallback xmlns="">
              <p:sp>
                <p:nvSpPr>
                  <p:cNvPr id="24" name="TextBox 23"/>
                  <p:cNvSpPr txBox="1">
                    <a:spLocks noRot="1" noChangeAspect="1" noMove="1" noResize="1" noEditPoints="1" noAdjustHandles="1" noChangeArrowheads="1" noChangeShapeType="1" noTextEdit="1"/>
                  </p:cNvSpPr>
                  <p:nvPr/>
                </p:nvSpPr>
                <p:spPr>
                  <a:xfrm>
                    <a:off x="4905821" y="988246"/>
                    <a:ext cx="2651944" cy="67076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4905821" y="1646470"/>
                    <a:ext cx="1563569" cy="6707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𝐾𝑉𝐿</m:t>
                          </m:r>
                          <m:r>
                            <a:rPr lang="en-US" b="0" i="1" smtClean="0">
                              <a:latin typeface="Cambria Math" panose="02040503050406030204" pitchFamily="18" charset="0"/>
                            </a:rPr>
                            <m:t>: </m:t>
                          </m:r>
                          <m:nary>
                            <m:naryPr>
                              <m:chr m:val="∑"/>
                              <m:subHide m:val="on"/>
                              <m:supHide m:val="on"/>
                              <m:ctrlPr>
                                <a:rPr lang="en-US" b="0" i="1" smtClean="0">
                                  <a:latin typeface="Cambria Math" panose="02040503050406030204" pitchFamily="18" charset="0"/>
                                </a:rPr>
                              </m:ctrlPr>
                            </m:naryPr>
                            <m:sub/>
                            <m:sup/>
                            <m:e>
                              <m:r>
                                <a:rPr lang="en-US" b="0" i="1" smtClean="0">
                                  <a:latin typeface="Cambria Math" panose="02040503050406030204" pitchFamily="18" charset="0"/>
                                </a:rPr>
                                <m:t>𝑉</m:t>
                              </m:r>
                            </m:e>
                          </m:nary>
                          <m:r>
                            <a:rPr lang="en-US" b="0" i="1" smtClean="0">
                              <a:latin typeface="Cambria Math" panose="02040503050406030204" pitchFamily="18" charset="0"/>
                            </a:rPr>
                            <m:t>=0</m:t>
                          </m:r>
                        </m:oMath>
                      </m:oMathPara>
                    </a14:m>
                    <a:endParaRPr lang="en-US" dirty="0"/>
                  </a:p>
                </p:txBody>
              </p:sp>
            </mc:Choice>
            <mc:Fallback xmlns="">
              <p:sp>
                <p:nvSpPr>
                  <p:cNvPr id="25" name="TextBox 24"/>
                  <p:cNvSpPr txBox="1">
                    <a:spLocks noRot="1" noChangeAspect="1" noMove="1" noResize="1" noEditPoints="1" noAdjustHandles="1" noChangeArrowheads="1" noChangeShapeType="1" noTextEdit="1"/>
                  </p:cNvSpPr>
                  <p:nvPr/>
                </p:nvSpPr>
                <p:spPr>
                  <a:xfrm>
                    <a:off x="4905821" y="1646470"/>
                    <a:ext cx="1563569" cy="670761"/>
                  </a:xfrm>
                  <a:prstGeom prst="rect">
                    <a:avLst/>
                  </a:prstGeom>
                  <a:blipFill>
                    <a:blip r:embed="rId5"/>
                    <a:stretch>
                      <a:fillRect/>
                    </a:stretch>
                  </a:blipFill>
                </p:spPr>
                <p:txBody>
                  <a:bodyPr/>
                  <a:lstStyle/>
                  <a:p>
                    <a:r>
                      <a:rPr lang="en-US">
                        <a:noFill/>
                      </a:rPr>
                      <a:t> </a:t>
                    </a:r>
                  </a:p>
                </p:txBody>
              </p:sp>
            </mc:Fallback>
          </mc:AlternateContent>
          <p:sp>
            <p:nvSpPr>
              <p:cNvPr id="26" name="TextBox 25"/>
              <p:cNvSpPr txBox="1"/>
              <p:nvPr/>
            </p:nvSpPr>
            <p:spPr>
              <a:xfrm>
                <a:off x="4841020" y="404519"/>
                <a:ext cx="1994400" cy="369332"/>
              </a:xfrm>
              <a:prstGeom prst="rect">
                <a:avLst/>
              </a:prstGeom>
              <a:noFill/>
            </p:spPr>
            <p:txBody>
              <a:bodyPr wrap="square" rtlCol="0">
                <a:spAutoFit/>
              </a:bodyPr>
              <a:lstStyle/>
              <a:p>
                <a:r>
                  <a:rPr lang="en-US" b="1" dirty="0"/>
                  <a:t>Refresher: </a:t>
                </a:r>
              </a:p>
            </p:txBody>
          </p:sp>
          <mc:AlternateContent xmlns:mc="http://schemas.openxmlformats.org/markup-compatibility/2006" xmlns:a14="http://schemas.microsoft.com/office/drawing/2010/main">
            <mc:Choice Requires="a14">
              <p:sp>
                <p:nvSpPr>
                  <p:cNvPr id="27" name="TextBox 26"/>
                  <p:cNvSpPr txBox="1"/>
                  <p:nvPr/>
                </p:nvSpPr>
                <p:spPr>
                  <a:xfrm>
                    <a:off x="7750190" y="1023230"/>
                    <a:ext cx="1060354" cy="5241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𝐿</m:t>
                              </m:r>
                            </m:sub>
                          </m:sSub>
                          <m:r>
                            <a:rPr lang="en-US" b="0" i="1" smtClean="0">
                              <a:latin typeface="Cambria Math" panose="02040503050406030204" pitchFamily="18" charset="0"/>
                            </a:rPr>
                            <m:t>=</m:t>
                          </m:r>
                          <m:r>
                            <a:rPr lang="en-US" b="0" i="1" smtClean="0">
                              <a:latin typeface="Cambria Math" panose="02040503050406030204" pitchFamily="18" charset="0"/>
                            </a:rPr>
                            <m:t>𝐿</m:t>
                          </m:r>
                          <m:f>
                            <m:fPr>
                              <m:ctrlPr>
                                <a:rPr lang="en-US" b="0" i="1" smtClean="0">
                                  <a:latin typeface="Cambria Math" panose="02040503050406030204" pitchFamily="18" charset="0"/>
                                </a:rPr>
                              </m:ctrlPr>
                            </m:fPr>
                            <m:num>
                              <m:r>
                                <a:rPr lang="en-US" b="0" i="1" smtClean="0">
                                  <a:latin typeface="Cambria Math" panose="02040503050406030204" pitchFamily="18" charset="0"/>
                                </a:rPr>
                                <m:t>𝑑</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𝐿</m:t>
                                  </m:r>
                                </m:sub>
                              </m:sSub>
                            </m:num>
                            <m:den>
                              <m:r>
                                <a:rPr lang="en-US" b="0" i="1" smtClean="0">
                                  <a:latin typeface="Cambria Math" panose="02040503050406030204" pitchFamily="18" charset="0"/>
                                </a:rPr>
                                <m:t>𝑑𝑡</m:t>
                              </m:r>
                            </m:den>
                          </m:f>
                        </m:oMath>
                      </m:oMathPara>
                    </a14:m>
                    <a:endParaRPr lang="en-US" dirty="0"/>
                  </a:p>
                </p:txBody>
              </p:sp>
            </mc:Choice>
            <mc:Fallback xmlns="">
              <p:sp>
                <p:nvSpPr>
                  <p:cNvPr id="27" name="TextBox 26"/>
                  <p:cNvSpPr txBox="1">
                    <a:spLocks noRot="1" noChangeAspect="1" noMove="1" noResize="1" noEditPoints="1" noAdjustHandles="1" noChangeArrowheads="1" noChangeShapeType="1" noTextEdit="1"/>
                  </p:cNvSpPr>
                  <p:nvPr/>
                </p:nvSpPr>
                <p:spPr>
                  <a:xfrm>
                    <a:off x="7750190" y="1023230"/>
                    <a:ext cx="1060354" cy="52411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7642727" y="1683782"/>
                    <a:ext cx="1230209" cy="6182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𝑐</m:t>
                              </m:r>
                            </m:sub>
                          </m:sSub>
                          <m:r>
                            <a:rPr lang="en-US" i="1">
                              <a:latin typeface="Cambria Math" panose="02040503050406030204" pitchFamily="18" charset="0"/>
                            </a:rPr>
                            <m:t>=</m:t>
                          </m:r>
                          <m:r>
                            <a:rPr lang="en-US" b="0" i="1" smtClean="0">
                              <a:latin typeface="Cambria Math" panose="02040503050406030204" pitchFamily="18" charset="0"/>
                            </a:rPr>
                            <m:t>𝐶</m:t>
                          </m:r>
                          <m:f>
                            <m:fPr>
                              <m:ctrlPr>
                                <a:rPr lang="en-US" i="1">
                                  <a:latin typeface="Cambria Math" panose="02040503050406030204" pitchFamily="18" charset="0"/>
                                </a:rPr>
                              </m:ctrlPr>
                            </m:fPr>
                            <m:num>
                              <m:r>
                                <a:rPr lang="en-US" i="1">
                                  <a:latin typeface="Cambria Math" panose="02040503050406030204" pitchFamily="18" charset="0"/>
                                </a:rPr>
                                <m:t>𝑑</m:t>
                              </m:r>
                              <m:sSub>
                                <m:sSubPr>
                                  <m:ctrlPr>
                                    <a:rPr lang="en-US" i="1">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𝑐</m:t>
                                  </m:r>
                                </m:sub>
                              </m:sSub>
                            </m:num>
                            <m:den>
                              <m:r>
                                <a:rPr lang="en-US" i="1">
                                  <a:latin typeface="Cambria Math" panose="02040503050406030204" pitchFamily="18" charset="0"/>
                                </a:rPr>
                                <m:t>𝑑𝑡</m:t>
                              </m:r>
                            </m:den>
                          </m:f>
                        </m:oMath>
                      </m:oMathPara>
                    </a14:m>
                    <a:endParaRPr lang="en-US" dirty="0"/>
                  </a:p>
                </p:txBody>
              </p:sp>
            </mc:Choice>
            <mc:Fallback xmlns="">
              <p:sp>
                <p:nvSpPr>
                  <p:cNvPr id="28" name="Rectangle 27"/>
                  <p:cNvSpPr>
                    <a:spLocks noRot="1" noChangeAspect="1" noMove="1" noResize="1" noEditPoints="1" noAdjustHandles="1" noChangeArrowheads="1" noChangeShapeType="1" noTextEdit="1"/>
                  </p:cNvSpPr>
                  <p:nvPr/>
                </p:nvSpPr>
                <p:spPr>
                  <a:xfrm>
                    <a:off x="7642727" y="1683782"/>
                    <a:ext cx="1230209" cy="618246"/>
                  </a:xfrm>
                  <a:prstGeom prst="rect">
                    <a:avLst/>
                  </a:prstGeom>
                  <a:blipFill>
                    <a:blip r:embed="rId7"/>
                    <a:stretch>
                      <a:fillRect/>
                    </a:stretch>
                  </a:blipFill>
                </p:spPr>
                <p:txBody>
                  <a:bodyPr/>
                  <a:lstStyle/>
                  <a:p>
                    <a:r>
                      <a:rPr lang="en-US">
                        <a:noFill/>
                      </a:rPr>
                      <a:t> </a:t>
                    </a:r>
                  </a:p>
                </p:txBody>
              </p:sp>
            </mc:Fallback>
          </mc:AlternateContent>
        </p:grpSp>
        <p:sp>
          <p:nvSpPr>
            <p:cNvPr id="30" name="Rectangle 29"/>
            <p:cNvSpPr/>
            <p:nvPr/>
          </p:nvSpPr>
          <p:spPr>
            <a:xfrm>
              <a:off x="4749589" y="250675"/>
              <a:ext cx="4250411" cy="1985305"/>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1023441" y="4644312"/>
            <a:ext cx="7029312" cy="598545"/>
            <a:chOff x="1023441" y="4537210"/>
            <a:chExt cx="7029312" cy="598545"/>
          </a:xfrm>
        </p:grpSpPr>
        <mc:AlternateContent xmlns:mc="http://schemas.openxmlformats.org/markup-compatibility/2006" xmlns:a14="http://schemas.microsoft.com/office/drawing/2010/main">
          <mc:Choice Requires="a14">
            <p:sp>
              <p:nvSpPr>
                <p:cNvPr id="11" name="TextBox 10"/>
                <p:cNvSpPr txBox="1"/>
                <p:nvPr/>
              </p:nvSpPr>
              <p:spPr>
                <a:xfrm>
                  <a:off x="1023441" y="4570023"/>
                  <a:ext cx="3200043" cy="5657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acc>
                              <m:accPr>
                                <m:chr m:val="̇"/>
                                <m:ctrlPr>
                                  <a:rPr lang="en-US" b="1" i="1" smtClean="0">
                                    <a:latin typeface="Cambria Math" panose="02040503050406030204" pitchFamily="18" charset="0"/>
                                  </a:rPr>
                                </m:ctrlPr>
                              </m:accPr>
                              <m:e>
                                <m:sSub>
                                  <m:sSubPr>
                                    <m:ctrlPr>
                                      <a:rPr lang="en-US" b="1" i="1" smtClean="0">
                                        <a:latin typeface="Cambria Math" panose="02040503050406030204" pitchFamily="18" charset="0"/>
                                      </a:rPr>
                                    </m:ctrlPr>
                                  </m:sSubPr>
                                  <m:e>
                                    <m:r>
                                      <a:rPr lang="en-US" b="1" i="1" smtClean="0">
                                        <a:latin typeface="Cambria Math" panose="02040503050406030204" pitchFamily="18" charset="0"/>
                                      </a:rPr>
                                      <m:t>𝑰</m:t>
                                    </m:r>
                                  </m:e>
                                  <m:sub>
                                    <m:r>
                                      <a:rPr lang="en-US" b="1" i="1" smtClean="0">
                                        <a:latin typeface="Cambria Math" panose="02040503050406030204" pitchFamily="18" charset="0"/>
                                      </a:rPr>
                                      <m:t>𝑳</m:t>
                                    </m:r>
                                    <m:r>
                                      <a:rPr lang="en-US" b="1" i="1" smtClean="0">
                                        <a:latin typeface="Cambria Math" panose="02040503050406030204" pitchFamily="18" charset="0"/>
                                      </a:rPr>
                                      <m:t>𝟐</m:t>
                                    </m:r>
                                    <m:r>
                                      <a:rPr lang="en-US" b="1" i="1" smtClean="0">
                                        <a:latin typeface="Cambria Math" panose="02040503050406030204" pitchFamily="18" charset="0"/>
                                      </a:rPr>
                                      <m:t>,</m:t>
                                    </m:r>
                                    <m:r>
                                      <a:rPr lang="en-US" b="1" i="1" smtClean="0">
                                        <a:latin typeface="Cambria Math" panose="02040503050406030204" pitchFamily="18" charset="0"/>
                                      </a:rPr>
                                      <m:t>𝑨</m:t>
                                    </m:r>
                                  </m:sub>
                                </m:sSub>
                                <m:r>
                                  <a:rPr lang="en-US" b="1" i="1" smtClean="0">
                                    <a:latin typeface="Cambria Math" panose="02040503050406030204" pitchFamily="18" charset="0"/>
                                  </a:rPr>
                                  <m:t>=</m:t>
                                </m:r>
                              </m:e>
                            </m:acc>
                            <m:f>
                              <m:fPr>
                                <m:ctrlPr>
                                  <a:rPr lang="en-US" i="1">
                                    <a:latin typeface="Cambria Math" panose="02040503050406030204" pitchFamily="18" charset="0"/>
                                  </a:rPr>
                                </m:ctrlPr>
                              </m:fPr>
                              <m:num>
                                <m:r>
                                  <a:rPr lang="en-US" i="1">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2</m:t>
                                    </m:r>
                                  </m:sub>
                                </m:sSub>
                              </m:den>
                            </m:f>
                            <m:r>
                              <a:rPr lang="en-US" i="1">
                                <a:latin typeface="Cambria Math" panose="02040503050406030204" pitchFamily="18" charset="0"/>
                              </a:rPr>
                              <m:t>(</m:t>
                            </m:r>
                            <m:r>
                              <a:rPr lang="en-US" b="1" i="1">
                                <a:solidFill>
                                  <a:srgbClr val="FF0000"/>
                                </a:solidFill>
                                <a:latin typeface="Cambria Math" panose="02040503050406030204" pitchFamily="18" charset="0"/>
                              </a:rPr>
                              <m:t>𝑽</m:t>
                            </m:r>
                          </m:e>
                          <m:sub>
                            <m:r>
                              <a:rPr lang="en-US" b="1" i="1">
                                <a:solidFill>
                                  <a:srgbClr val="FF0000"/>
                                </a:solidFill>
                                <a:latin typeface="Cambria Math" panose="02040503050406030204" pitchFamily="18" charset="0"/>
                              </a:rPr>
                              <m:t>𝑪</m:t>
                            </m:r>
                            <m:r>
                              <a:rPr lang="en-US" b="1" i="1">
                                <a:solidFill>
                                  <a:srgbClr val="FF0000"/>
                                </a:solidFill>
                                <a:latin typeface="Cambria Math" panose="02040503050406030204" pitchFamily="18" charset="0"/>
                              </a:rPr>
                              <m:t>𝟑</m:t>
                            </m:r>
                          </m:sub>
                        </m:sSub>
                        <m:r>
                          <a:rPr lang="en-US" i="1">
                            <a:latin typeface="Cambria Math" panose="02040503050406030204" pitchFamily="18" charset="0"/>
                          </a:rPr>
                          <m:t>−</m:t>
                        </m:r>
                        <m:sSub>
                          <m:sSubPr>
                            <m:ctrlPr>
                              <a:rPr lang="en-US" b="1" i="1">
                                <a:solidFill>
                                  <a:srgbClr val="FF0000"/>
                                </a:solidFill>
                                <a:latin typeface="Cambria Math" panose="02040503050406030204" pitchFamily="18" charset="0"/>
                              </a:rPr>
                            </m:ctrlPr>
                          </m:sSubPr>
                          <m:e>
                            <m:r>
                              <a:rPr lang="en-US" b="1" i="1">
                                <a:solidFill>
                                  <a:srgbClr val="FF0000"/>
                                </a:solidFill>
                                <a:latin typeface="Cambria Math" panose="02040503050406030204" pitchFamily="18" charset="0"/>
                              </a:rPr>
                              <m:t>𝑽</m:t>
                            </m:r>
                          </m:e>
                          <m:sub>
                            <m:r>
                              <a:rPr lang="en-US" b="1" i="1">
                                <a:solidFill>
                                  <a:srgbClr val="FF0000"/>
                                </a:solidFill>
                                <a:latin typeface="Cambria Math" panose="02040503050406030204" pitchFamily="18" charset="0"/>
                              </a:rPr>
                              <m:t>𝑪</m:t>
                            </m:r>
                            <m:r>
                              <a:rPr lang="en-US" b="1" i="1">
                                <a:solidFill>
                                  <a:srgbClr val="FF0000"/>
                                </a:solidFill>
                                <a:latin typeface="Cambria Math" panose="02040503050406030204" pitchFamily="18" charset="0"/>
                              </a:rPr>
                              <m:t>𝟐</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𝐿</m:t>
                            </m:r>
                            <m:r>
                              <a:rPr lang="en-US" i="1">
                                <a:latin typeface="Cambria Math" panose="02040503050406030204" pitchFamily="18" charset="0"/>
                              </a:rPr>
                              <m:t>2</m:t>
                            </m:r>
                          </m:sub>
                        </m:sSub>
                        <m:sSub>
                          <m:sSubPr>
                            <m:ctrlPr>
                              <a:rPr lang="en-US" b="1" i="1">
                                <a:solidFill>
                                  <a:srgbClr val="FF0000"/>
                                </a:solidFill>
                                <a:latin typeface="Cambria Math" panose="02040503050406030204" pitchFamily="18" charset="0"/>
                              </a:rPr>
                            </m:ctrlPr>
                          </m:sSubPr>
                          <m:e>
                            <m:r>
                              <a:rPr lang="en-US" b="1" i="1">
                                <a:solidFill>
                                  <a:srgbClr val="FF0000"/>
                                </a:solidFill>
                                <a:latin typeface="Cambria Math" panose="02040503050406030204" pitchFamily="18" charset="0"/>
                              </a:rPr>
                              <m:t>𝑰</m:t>
                            </m:r>
                          </m:e>
                          <m:sub>
                            <m:r>
                              <a:rPr lang="en-US" b="1" i="1">
                                <a:solidFill>
                                  <a:srgbClr val="FF0000"/>
                                </a:solidFill>
                                <a:latin typeface="Cambria Math" panose="02040503050406030204" pitchFamily="18" charset="0"/>
                              </a:rPr>
                              <m:t>𝑳</m:t>
                            </m:r>
                            <m:r>
                              <a:rPr lang="en-US" b="1" i="1">
                                <a:solidFill>
                                  <a:srgbClr val="FF0000"/>
                                </a:solidFill>
                                <a:latin typeface="Cambria Math" panose="02040503050406030204" pitchFamily="18" charset="0"/>
                              </a:rPr>
                              <m:t>𝟐</m:t>
                            </m:r>
                          </m:sub>
                        </m:sSub>
                        <m:r>
                          <a:rPr lang="en-US" i="1">
                            <a:latin typeface="Cambria Math" panose="02040503050406030204" pitchFamily="18" charset="0"/>
                          </a:rPr>
                          <m:t>)</m:t>
                        </m:r>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1023441" y="4570023"/>
                  <a:ext cx="3200043" cy="5657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5311105" y="4537210"/>
                  <a:ext cx="2741648" cy="5657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1" i="1" smtClean="0">
                                <a:latin typeface="Cambria Math" panose="02040503050406030204" pitchFamily="18" charset="0"/>
                              </a:rPr>
                            </m:ctrlPr>
                          </m:accPr>
                          <m:e>
                            <m:sSub>
                              <m:sSubPr>
                                <m:ctrlPr>
                                  <a:rPr lang="en-US" b="1" i="1">
                                    <a:latin typeface="Cambria Math" panose="02040503050406030204" pitchFamily="18" charset="0"/>
                                  </a:rPr>
                                </m:ctrlPr>
                              </m:sSubPr>
                              <m:e>
                                <m:r>
                                  <a:rPr lang="en-US" b="1" i="1">
                                    <a:latin typeface="Cambria Math" panose="02040503050406030204" pitchFamily="18" charset="0"/>
                                  </a:rPr>
                                  <m:t>𝑰</m:t>
                                </m:r>
                              </m:e>
                              <m:sub>
                                <m:r>
                                  <a:rPr lang="en-US" b="1" i="1">
                                    <a:latin typeface="Cambria Math" panose="02040503050406030204" pitchFamily="18" charset="0"/>
                                  </a:rPr>
                                  <m:t>𝑳</m:t>
                                </m:r>
                                <m:r>
                                  <a:rPr lang="en-US" b="1" i="1">
                                    <a:latin typeface="Cambria Math" panose="02040503050406030204" pitchFamily="18" charset="0"/>
                                  </a:rPr>
                                  <m:t>𝟐</m:t>
                                </m:r>
                                <m:r>
                                  <a:rPr lang="en-US" b="1" i="1" smtClean="0">
                                    <a:latin typeface="Cambria Math" panose="02040503050406030204" pitchFamily="18" charset="0"/>
                                  </a:rPr>
                                  <m:t>,</m:t>
                                </m:r>
                                <m:r>
                                  <a:rPr lang="en-US" b="1" i="1" smtClean="0">
                                    <a:latin typeface="Cambria Math" panose="02040503050406030204" pitchFamily="18" charset="0"/>
                                  </a:rPr>
                                  <m:t>𝑩</m:t>
                                </m:r>
                              </m:sub>
                            </m:sSub>
                            <m:r>
                              <a:rPr lang="en-US" b="1" i="1">
                                <a:latin typeface="Cambria Math" panose="02040503050406030204" pitchFamily="18" charset="0"/>
                              </a:rPr>
                              <m:t>=</m:t>
                            </m:r>
                          </m:e>
                        </m:acc>
                        <m:f>
                          <m:fPr>
                            <m:ctrlPr>
                              <a:rPr lang="en-US" i="1">
                                <a:latin typeface="Cambria Math" panose="02040503050406030204" pitchFamily="18" charset="0"/>
                              </a:rPr>
                            </m:ctrlPr>
                          </m:fPr>
                          <m:num>
                            <m:r>
                              <a:rPr lang="en-US" i="1">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2</m:t>
                                </m:r>
                              </m:sub>
                            </m:sSub>
                          </m:den>
                        </m:f>
                        <m:r>
                          <a:rPr lang="en-US" i="1">
                            <a:latin typeface="Cambria Math" panose="02040503050406030204" pitchFamily="18" charset="0"/>
                          </a:rPr>
                          <m:t>(</m:t>
                        </m:r>
                        <m:r>
                          <a:rPr lang="en-US" b="1" i="1" smtClean="0">
                            <a:latin typeface="Cambria Math" panose="02040503050406030204" pitchFamily="18" charset="0"/>
                          </a:rPr>
                          <m:t>−</m:t>
                        </m:r>
                        <m:sSub>
                          <m:sSubPr>
                            <m:ctrlPr>
                              <a:rPr lang="en-US" b="1" i="1" smtClean="0">
                                <a:solidFill>
                                  <a:srgbClr val="FF0000"/>
                                </a:solidFill>
                                <a:latin typeface="Cambria Math" panose="02040503050406030204" pitchFamily="18" charset="0"/>
                              </a:rPr>
                            </m:ctrlPr>
                          </m:sSubPr>
                          <m:e>
                            <m:r>
                              <a:rPr lang="en-US" b="1" i="1">
                                <a:solidFill>
                                  <a:srgbClr val="FF0000"/>
                                </a:solidFill>
                                <a:latin typeface="Cambria Math" panose="02040503050406030204" pitchFamily="18" charset="0"/>
                              </a:rPr>
                              <m:t>𝑽</m:t>
                            </m:r>
                          </m:e>
                          <m:sub>
                            <m:r>
                              <a:rPr lang="en-US" b="1" i="1">
                                <a:solidFill>
                                  <a:srgbClr val="FF0000"/>
                                </a:solidFill>
                                <a:latin typeface="Cambria Math" panose="02040503050406030204" pitchFamily="18" charset="0"/>
                              </a:rPr>
                              <m:t>𝑪</m:t>
                            </m:r>
                            <m:r>
                              <a:rPr lang="en-US" b="1" i="1">
                                <a:solidFill>
                                  <a:srgbClr val="FF0000"/>
                                </a:solidFill>
                                <a:latin typeface="Cambria Math" panose="02040503050406030204" pitchFamily="18" charset="0"/>
                              </a:rPr>
                              <m:t>𝟐</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𝐿</m:t>
                            </m:r>
                            <m:r>
                              <a:rPr lang="en-US" i="1">
                                <a:latin typeface="Cambria Math" panose="02040503050406030204" pitchFamily="18" charset="0"/>
                              </a:rPr>
                              <m:t>2</m:t>
                            </m:r>
                          </m:sub>
                        </m:sSub>
                        <m:sSub>
                          <m:sSubPr>
                            <m:ctrlPr>
                              <a:rPr lang="en-US" b="1" i="1">
                                <a:solidFill>
                                  <a:srgbClr val="FF0000"/>
                                </a:solidFill>
                                <a:latin typeface="Cambria Math" panose="02040503050406030204" pitchFamily="18" charset="0"/>
                              </a:rPr>
                            </m:ctrlPr>
                          </m:sSubPr>
                          <m:e>
                            <m:r>
                              <a:rPr lang="en-US" b="1" i="1">
                                <a:solidFill>
                                  <a:srgbClr val="FF0000"/>
                                </a:solidFill>
                                <a:latin typeface="Cambria Math" panose="02040503050406030204" pitchFamily="18" charset="0"/>
                              </a:rPr>
                              <m:t>𝑰</m:t>
                            </m:r>
                          </m:e>
                          <m:sub>
                            <m:r>
                              <a:rPr lang="en-US" b="1" i="1">
                                <a:solidFill>
                                  <a:srgbClr val="FF0000"/>
                                </a:solidFill>
                                <a:latin typeface="Cambria Math" panose="02040503050406030204" pitchFamily="18" charset="0"/>
                              </a:rPr>
                              <m:t>𝑳</m:t>
                            </m:r>
                            <m:r>
                              <a:rPr lang="en-US" b="1" i="1">
                                <a:solidFill>
                                  <a:srgbClr val="FF0000"/>
                                </a:solidFill>
                                <a:latin typeface="Cambria Math" panose="02040503050406030204" pitchFamily="18" charset="0"/>
                              </a:rPr>
                              <m:t>𝟐</m:t>
                            </m:r>
                          </m:sub>
                        </m:sSub>
                        <m:r>
                          <a:rPr lang="en-US" i="1">
                            <a:latin typeface="Cambria Math" panose="02040503050406030204" pitchFamily="18" charset="0"/>
                          </a:rPr>
                          <m:t>)</m:t>
                        </m:r>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5311105" y="4537210"/>
                  <a:ext cx="2741648" cy="565732"/>
                </a:xfrm>
                <a:prstGeom prst="rect">
                  <a:avLst/>
                </a:prstGeom>
                <a:blipFill>
                  <a:blip r:embed="rId10"/>
                  <a:stretch>
                    <a:fillRect/>
                  </a:stretch>
                </a:blipFill>
              </p:spPr>
              <p:txBody>
                <a:bodyPr/>
                <a:lstStyle/>
                <a:p>
                  <a:r>
                    <a:rPr lang="en-US">
                      <a:noFill/>
                    </a:rPr>
                    <a:t> </a:t>
                  </a:r>
                </a:p>
              </p:txBody>
            </p:sp>
          </mc:Fallback>
        </mc:AlternateContent>
      </p:grpSp>
      <p:sp>
        <p:nvSpPr>
          <p:cNvPr id="33" name="Rectangle 32"/>
          <p:cNvSpPr/>
          <p:nvPr/>
        </p:nvSpPr>
        <p:spPr>
          <a:xfrm>
            <a:off x="4413885" y="0"/>
            <a:ext cx="4713658" cy="2160800"/>
          </a:xfrm>
          <a:prstGeom prst="rect">
            <a:avLst/>
          </a:prstGeom>
          <a:solidFill>
            <a:schemeClr val="bg1">
              <a:alpha val="66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D960278F-1CEE-4AEE-9B59-C27903795C2A}"/>
              </a:ext>
            </a:extLst>
          </p:cNvPr>
          <p:cNvGrpSpPr/>
          <p:nvPr/>
        </p:nvGrpSpPr>
        <p:grpSpPr>
          <a:xfrm>
            <a:off x="205582" y="2238862"/>
            <a:ext cx="8755043" cy="2405450"/>
            <a:chOff x="205582" y="2238862"/>
            <a:chExt cx="8755043" cy="2405450"/>
          </a:xfrm>
        </p:grpSpPr>
        <p:grpSp>
          <p:nvGrpSpPr>
            <p:cNvPr id="31" name="Group 30"/>
            <p:cNvGrpSpPr/>
            <p:nvPr/>
          </p:nvGrpSpPr>
          <p:grpSpPr>
            <a:xfrm>
              <a:off x="1004033" y="3989047"/>
              <a:ext cx="6932573" cy="655265"/>
              <a:chOff x="867354" y="4096649"/>
              <a:chExt cx="6932573" cy="655265"/>
            </a:xfrm>
          </p:grpSpPr>
          <p:sp>
            <p:nvSpPr>
              <p:cNvPr id="16" name="TextBox 15"/>
              <p:cNvSpPr txBox="1"/>
              <p:nvPr/>
            </p:nvSpPr>
            <p:spPr>
              <a:xfrm>
                <a:off x="867354" y="4105583"/>
                <a:ext cx="2482850" cy="646331"/>
              </a:xfrm>
              <a:prstGeom prst="rect">
                <a:avLst/>
              </a:prstGeom>
              <a:noFill/>
            </p:spPr>
            <p:txBody>
              <a:bodyPr wrap="square" rtlCol="0">
                <a:spAutoFit/>
              </a:bodyPr>
              <a:lstStyle/>
              <a:p>
                <a:pPr algn="ctr"/>
                <a:r>
                  <a:rPr lang="en-US" b="1" dirty="0"/>
                  <a:t>Configuration A</a:t>
                </a:r>
              </a:p>
              <a:p>
                <a:pPr algn="ctr"/>
                <a:r>
                  <a:rPr lang="en-US" b="1" dirty="0"/>
                  <a:t> </a:t>
                </a:r>
                <a:r>
                  <a:rPr lang="en-US" dirty="0"/>
                  <a:t>(D)</a:t>
                </a:r>
              </a:p>
            </p:txBody>
          </p:sp>
          <p:sp>
            <p:nvSpPr>
              <p:cNvPr id="17" name="TextBox 16"/>
              <p:cNvSpPr txBox="1"/>
              <p:nvPr/>
            </p:nvSpPr>
            <p:spPr>
              <a:xfrm>
                <a:off x="5317077" y="4096649"/>
                <a:ext cx="2482850" cy="646331"/>
              </a:xfrm>
              <a:prstGeom prst="rect">
                <a:avLst/>
              </a:prstGeom>
              <a:noFill/>
            </p:spPr>
            <p:txBody>
              <a:bodyPr wrap="square" rtlCol="0">
                <a:spAutoFit/>
              </a:bodyPr>
              <a:lstStyle/>
              <a:p>
                <a:pPr algn="ctr"/>
                <a:r>
                  <a:rPr lang="en-US" b="1" dirty="0"/>
                  <a:t>Configuration B</a:t>
                </a:r>
              </a:p>
              <a:p>
                <a:pPr algn="ctr"/>
                <a:r>
                  <a:rPr lang="en-US" dirty="0"/>
                  <a:t>(1-D)</a:t>
                </a:r>
              </a:p>
            </p:txBody>
          </p:sp>
        </p:grpSp>
        <p:pic>
          <p:nvPicPr>
            <p:cNvPr id="5" name="Picture 4">
              <a:extLst>
                <a:ext uri="{FF2B5EF4-FFF2-40B4-BE49-F238E27FC236}">
                  <a16:creationId xmlns:a16="http://schemas.microsoft.com/office/drawing/2014/main" id="{CBAE09FC-8199-4E97-BA7A-715B5AB45617}"/>
                </a:ext>
              </a:extLst>
            </p:cNvPr>
            <p:cNvPicPr>
              <a:picLocks noChangeAspect="1"/>
            </p:cNvPicPr>
            <p:nvPr/>
          </p:nvPicPr>
          <p:blipFill>
            <a:blip r:embed="rId11"/>
            <a:stretch>
              <a:fillRect/>
            </a:stretch>
          </p:blipFill>
          <p:spPr>
            <a:xfrm>
              <a:off x="205582" y="2238862"/>
              <a:ext cx="8755043" cy="1750185"/>
            </a:xfrm>
            <a:prstGeom prst="rect">
              <a:avLst/>
            </a:prstGeom>
          </p:spPr>
        </p:pic>
      </p:grpSp>
    </p:spTree>
    <p:extLst>
      <p:ext uri="{BB962C8B-B14F-4D97-AF65-F5344CB8AC3E}">
        <p14:creationId xmlns:p14="http://schemas.microsoft.com/office/powerpoint/2010/main" val="30044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3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742"/>
            <a:ext cx="8229600" cy="837166"/>
          </a:xfrm>
        </p:spPr>
        <p:txBody>
          <a:bodyPr/>
          <a:lstStyle/>
          <a:p>
            <a:r>
              <a:rPr lang="en-US" dirty="0"/>
              <a:t>Linearization</a:t>
            </a:r>
          </a:p>
        </p:txBody>
      </p:sp>
      <p:sp>
        <p:nvSpPr>
          <p:cNvPr id="4" name="Slide Number Placeholder 3"/>
          <p:cNvSpPr>
            <a:spLocks noGrp="1"/>
          </p:cNvSpPr>
          <p:nvPr>
            <p:ph type="sldNum" sz="quarter" idx="12"/>
          </p:nvPr>
        </p:nvSpPr>
        <p:spPr/>
        <p:txBody>
          <a:bodyPr/>
          <a:lstStyle/>
          <a:p>
            <a:fld id="{C0F325E9-493D-4743-B1E1-B25E1D42752C}" type="slidenum">
              <a:rPr lang="en-US" smtClean="0"/>
              <a:t>24</a:t>
            </a:fld>
            <a:endParaRPr lang="en-US"/>
          </a:p>
        </p:txBody>
      </p:sp>
      <p:grpSp>
        <p:nvGrpSpPr>
          <p:cNvPr id="3" name="Group 2"/>
          <p:cNvGrpSpPr/>
          <p:nvPr/>
        </p:nvGrpSpPr>
        <p:grpSpPr>
          <a:xfrm>
            <a:off x="84736" y="973880"/>
            <a:ext cx="3142527" cy="3262075"/>
            <a:chOff x="84736" y="973880"/>
            <a:chExt cx="3142527" cy="3262075"/>
          </a:xfrm>
        </p:grpSpPr>
        <mc:AlternateContent xmlns:mc="http://schemas.openxmlformats.org/markup-compatibility/2006" xmlns:a14="http://schemas.microsoft.com/office/drawing/2010/main">
          <mc:Choice Requires="a14">
            <p:sp>
              <p:nvSpPr>
                <p:cNvPr id="6" name="TextBox 5"/>
                <p:cNvSpPr txBox="1"/>
                <p:nvPr/>
              </p:nvSpPr>
              <p:spPr>
                <a:xfrm>
                  <a:off x="84736" y="1439356"/>
                  <a:ext cx="3142527" cy="27965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1400" b="1" i="1" smtClean="0">
                                <a:latin typeface="Cambria Math" panose="02040503050406030204" pitchFamily="18" charset="0"/>
                              </a:rPr>
                            </m:ctrlPr>
                          </m:accPr>
                          <m:e>
                            <m:r>
                              <a:rPr lang="en-US" sz="1400" b="1" i="1" smtClean="0">
                                <a:latin typeface="Cambria Math" panose="02040503050406030204" pitchFamily="18" charset="0"/>
                              </a:rPr>
                              <m:t>𝒙</m:t>
                            </m:r>
                          </m:e>
                        </m:acc>
                        <m:r>
                          <a:rPr lang="en-US" sz="1400" b="0" i="1" smtClean="0">
                            <a:latin typeface="Cambria Math" panose="02040503050406030204" pitchFamily="18" charset="0"/>
                          </a:rPr>
                          <m:t>=</m:t>
                        </m:r>
                        <m:d>
                          <m:dPr>
                            <m:begChr m:val="["/>
                            <m:endChr m:val="]"/>
                            <m:ctrlPr>
                              <a:rPr lang="en-US" sz="1400" b="0" i="1" smtClean="0">
                                <a:latin typeface="Cambria Math" panose="02040503050406030204" pitchFamily="18" charset="0"/>
                              </a:rPr>
                            </m:ctrlPr>
                          </m:dPr>
                          <m:e>
                            <m:m>
                              <m:mPr>
                                <m:mcs>
                                  <m:mc>
                                    <m:mcPr>
                                      <m:count m:val="1"/>
                                      <m:mcJc m:val="center"/>
                                    </m:mcPr>
                                  </m:mc>
                                </m:mcs>
                                <m:ctrlPr>
                                  <a:rPr lang="en-US" sz="1400" b="1" i="1" smtClean="0">
                                    <a:solidFill>
                                      <a:srgbClr val="FF0000"/>
                                    </a:solidFill>
                                    <a:latin typeface="Cambria Math" panose="02040503050406030204" pitchFamily="18" charset="0"/>
                                  </a:rPr>
                                </m:ctrlPr>
                              </m:mPr>
                              <m:mr>
                                <m:e>
                                  <m:acc>
                                    <m:accPr>
                                      <m:chr m:val="̇"/>
                                      <m:ctrlPr>
                                        <a:rPr lang="en-US" sz="1400" b="1" i="1" smtClean="0">
                                          <a:solidFill>
                                            <a:srgbClr val="FF0000"/>
                                          </a:solidFill>
                                          <a:latin typeface="Cambria Math" panose="02040503050406030204" pitchFamily="18" charset="0"/>
                                        </a:rPr>
                                      </m:ctrlPr>
                                    </m:accPr>
                                    <m:e>
                                      <m:sSub>
                                        <m:sSubPr>
                                          <m:ctrlPr>
                                            <a:rPr lang="en-US" sz="1400" b="1" i="1">
                                              <a:solidFill>
                                                <a:srgbClr val="FF0000"/>
                                              </a:solidFill>
                                              <a:latin typeface="Cambria Math" panose="02040503050406030204" pitchFamily="18" charset="0"/>
                                            </a:rPr>
                                          </m:ctrlPr>
                                        </m:sSubPr>
                                        <m:e>
                                          <m:r>
                                            <a:rPr lang="en-US" sz="1400" b="1" i="1">
                                              <a:solidFill>
                                                <a:srgbClr val="FF0000"/>
                                              </a:solidFill>
                                              <a:latin typeface="Cambria Math" panose="02040503050406030204" pitchFamily="18" charset="0"/>
                                            </a:rPr>
                                            <m:t>𝑰</m:t>
                                          </m:r>
                                        </m:e>
                                        <m:sub>
                                          <m:r>
                                            <a:rPr lang="en-US" sz="1400" b="1" i="1">
                                              <a:solidFill>
                                                <a:srgbClr val="FF0000"/>
                                              </a:solidFill>
                                              <a:latin typeface="Cambria Math" panose="02040503050406030204" pitchFamily="18" charset="0"/>
                                            </a:rPr>
                                            <m:t>𝑳</m:t>
                                          </m:r>
                                          <m:r>
                                            <a:rPr lang="en-US" sz="1400" b="1" i="1">
                                              <a:solidFill>
                                                <a:srgbClr val="FF0000"/>
                                              </a:solidFill>
                                              <a:latin typeface="Cambria Math" panose="02040503050406030204" pitchFamily="18" charset="0"/>
                                            </a:rPr>
                                            <m:t>𝟏</m:t>
                                          </m:r>
                                        </m:sub>
                                      </m:sSub>
                                    </m:e>
                                  </m:acc>
                                </m:e>
                              </m:mr>
                              <m:mr>
                                <m:e>
                                  <m:acc>
                                    <m:accPr>
                                      <m:chr m:val="̇"/>
                                      <m:ctrlPr>
                                        <a:rPr lang="en-US" sz="1400" b="1" i="1" smtClean="0">
                                          <a:solidFill>
                                            <a:srgbClr val="FF0000"/>
                                          </a:solidFill>
                                          <a:latin typeface="Cambria Math" panose="02040503050406030204" pitchFamily="18" charset="0"/>
                                        </a:rPr>
                                      </m:ctrlPr>
                                    </m:accPr>
                                    <m:e>
                                      <m:sSub>
                                        <m:sSubPr>
                                          <m:ctrlPr>
                                            <a:rPr lang="en-US" sz="1400" b="1" i="1">
                                              <a:solidFill>
                                                <a:srgbClr val="FF0000"/>
                                              </a:solidFill>
                                              <a:latin typeface="Cambria Math" panose="02040503050406030204" pitchFamily="18" charset="0"/>
                                            </a:rPr>
                                          </m:ctrlPr>
                                        </m:sSubPr>
                                        <m:e>
                                          <m:r>
                                            <a:rPr lang="en-US" sz="1400" b="1" i="1">
                                              <a:solidFill>
                                                <a:srgbClr val="FF0000"/>
                                              </a:solidFill>
                                              <a:latin typeface="Cambria Math" panose="02040503050406030204" pitchFamily="18" charset="0"/>
                                            </a:rPr>
                                            <m:t>𝑰</m:t>
                                          </m:r>
                                        </m:e>
                                        <m:sub>
                                          <m:r>
                                            <a:rPr lang="en-US" sz="1400" b="1" i="1">
                                              <a:solidFill>
                                                <a:srgbClr val="FF0000"/>
                                              </a:solidFill>
                                              <a:latin typeface="Cambria Math" panose="02040503050406030204" pitchFamily="18" charset="0"/>
                                            </a:rPr>
                                            <m:t>𝑳</m:t>
                                          </m:r>
                                          <m:r>
                                            <a:rPr lang="en-US" sz="1400" b="1" i="1">
                                              <a:solidFill>
                                                <a:srgbClr val="FF0000"/>
                                              </a:solidFill>
                                              <a:latin typeface="Cambria Math" panose="02040503050406030204" pitchFamily="18" charset="0"/>
                                            </a:rPr>
                                            <m:t>𝟐</m:t>
                                          </m:r>
                                        </m:sub>
                                      </m:sSub>
                                    </m:e>
                                  </m:acc>
                                </m:e>
                              </m:mr>
                              <m:mr>
                                <m:e>
                                  <m:acc>
                                    <m:accPr>
                                      <m:chr m:val="̇"/>
                                      <m:ctrlPr>
                                        <a:rPr lang="en-US" sz="1400" b="1" i="1" smtClean="0">
                                          <a:solidFill>
                                            <a:srgbClr val="FF0000"/>
                                          </a:solidFill>
                                          <a:latin typeface="Cambria Math" panose="02040503050406030204" pitchFamily="18" charset="0"/>
                                        </a:rPr>
                                      </m:ctrlPr>
                                    </m:accPr>
                                    <m:e>
                                      <m:sSub>
                                        <m:sSubPr>
                                          <m:ctrlPr>
                                            <a:rPr lang="en-US" sz="1400" b="1" i="1">
                                              <a:solidFill>
                                                <a:srgbClr val="FF0000"/>
                                              </a:solidFill>
                                              <a:latin typeface="Cambria Math" panose="02040503050406030204" pitchFamily="18" charset="0"/>
                                            </a:rPr>
                                          </m:ctrlPr>
                                        </m:sSubPr>
                                        <m:e>
                                          <m:r>
                                            <a:rPr lang="en-US" sz="1400" b="1" i="1">
                                              <a:solidFill>
                                                <a:srgbClr val="FF0000"/>
                                              </a:solidFill>
                                              <a:latin typeface="Cambria Math" panose="02040503050406030204" pitchFamily="18" charset="0"/>
                                            </a:rPr>
                                            <m:t>𝑰</m:t>
                                          </m:r>
                                        </m:e>
                                        <m:sub>
                                          <m:r>
                                            <a:rPr lang="en-US" sz="1400" b="1" i="1">
                                              <a:solidFill>
                                                <a:srgbClr val="FF0000"/>
                                              </a:solidFill>
                                              <a:latin typeface="Cambria Math" panose="02040503050406030204" pitchFamily="18" charset="0"/>
                                            </a:rPr>
                                            <m:t>𝑳</m:t>
                                          </m:r>
                                          <m:r>
                                            <a:rPr lang="en-US" sz="1400" b="1" i="1" smtClean="0">
                                              <a:solidFill>
                                                <a:srgbClr val="FF0000"/>
                                              </a:solidFill>
                                              <a:latin typeface="Cambria Math" panose="02040503050406030204" pitchFamily="18" charset="0"/>
                                            </a:rPr>
                                            <m:t>𝟑</m:t>
                                          </m:r>
                                        </m:sub>
                                      </m:sSub>
                                    </m:e>
                                  </m:acc>
                                </m:e>
                              </m:mr>
                              <m:mr>
                                <m:e>
                                  <m:acc>
                                    <m:accPr>
                                      <m:chr m:val="̇"/>
                                      <m:ctrlPr>
                                        <a:rPr lang="en-US" sz="1400" b="1" i="1" smtClean="0">
                                          <a:solidFill>
                                            <a:srgbClr val="FF0000"/>
                                          </a:solidFill>
                                          <a:latin typeface="Cambria Math" panose="02040503050406030204" pitchFamily="18" charset="0"/>
                                        </a:rPr>
                                      </m:ctrlPr>
                                    </m:accPr>
                                    <m:e>
                                      <m:sSub>
                                        <m:sSubPr>
                                          <m:ctrlPr>
                                            <a:rPr lang="en-US" sz="1400" b="1" i="1">
                                              <a:solidFill>
                                                <a:srgbClr val="FF0000"/>
                                              </a:solidFill>
                                              <a:latin typeface="Cambria Math" panose="02040503050406030204" pitchFamily="18" charset="0"/>
                                            </a:rPr>
                                          </m:ctrlPr>
                                        </m:sSubPr>
                                        <m:e>
                                          <m:r>
                                            <a:rPr lang="en-US" sz="1400" b="1" i="1">
                                              <a:solidFill>
                                                <a:srgbClr val="FF0000"/>
                                              </a:solidFill>
                                              <a:latin typeface="Cambria Math" panose="02040503050406030204" pitchFamily="18" charset="0"/>
                                            </a:rPr>
                                            <m:t>𝑽</m:t>
                                          </m:r>
                                        </m:e>
                                        <m:sub>
                                          <m:r>
                                            <a:rPr lang="en-US" sz="1400" b="1" i="1">
                                              <a:solidFill>
                                                <a:srgbClr val="FF0000"/>
                                              </a:solidFill>
                                              <a:latin typeface="Cambria Math" panose="02040503050406030204" pitchFamily="18" charset="0"/>
                                            </a:rPr>
                                            <m:t>𝑪</m:t>
                                          </m:r>
                                          <m:r>
                                            <a:rPr lang="en-US" sz="1400" b="1" i="1">
                                              <a:solidFill>
                                                <a:srgbClr val="FF0000"/>
                                              </a:solidFill>
                                              <a:latin typeface="Cambria Math" panose="02040503050406030204" pitchFamily="18" charset="0"/>
                                            </a:rPr>
                                            <m:t>𝟏</m:t>
                                          </m:r>
                                        </m:sub>
                                      </m:sSub>
                                    </m:e>
                                  </m:acc>
                                </m:e>
                              </m:mr>
                              <m:mr>
                                <m:e>
                                  <m:acc>
                                    <m:accPr>
                                      <m:chr m:val="̇"/>
                                      <m:ctrlPr>
                                        <a:rPr lang="en-US" sz="1400" b="1" i="1" smtClean="0">
                                          <a:solidFill>
                                            <a:srgbClr val="FF0000"/>
                                          </a:solidFill>
                                          <a:latin typeface="Cambria Math" panose="02040503050406030204" pitchFamily="18" charset="0"/>
                                        </a:rPr>
                                      </m:ctrlPr>
                                    </m:accPr>
                                    <m:e>
                                      <m:sSub>
                                        <m:sSubPr>
                                          <m:ctrlPr>
                                            <a:rPr lang="en-US" sz="1400" b="1" i="1">
                                              <a:solidFill>
                                                <a:srgbClr val="FF0000"/>
                                              </a:solidFill>
                                              <a:latin typeface="Cambria Math" panose="02040503050406030204" pitchFamily="18" charset="0"/>
                                            </a:rPr>
                                          </m:ctrlPr>
                                        </m:sSubPr>
                                        <m:e>
                                          <m:r>
                                            <a:rPr lang="en-US" sz="1400" b="1" i="1">
                                              <a:solidFill>
                                                <a:srgbClr val="FF0000"/>
                                              </a:solidFill>
                                              <a:latin typeface="Cambria Math" panose="02040503050406030204" pitchFamily="18" charset="0"/>
                                            </a:rPr>
                                            <m:t>𝑽</m:t>
                                          </m:r>
                                        </m:e>
                                        <m:sub>
                                          <m:r>
                                            <a:rPr lang="en-US" sz="1400" b="1" i="1">
                                              <a:solidFill>
                                                <a:srgbClr val="FF0000"/>
                                              </a:solidFill>
                                              <a:latin typeface="Cambria Math" panose="02040503050406030204" pitchFamily="18" charset="0"/>
                                            </a:rPr>
                                            <m:t>𝑪</m:t>
                                          </m:r>
                                          <m:r>
                                            <a:rPr lang="en-US" sz="1400" b="1" i="1">
                                              <a:solidFill>
                                                <a:srgbClr val="FF0000"/>
                                              </a:solidFill>
                                              <a:latin typeface="Cambria Math" panose="02040503050406030204" pitchFamily="18" charset="0"/>
                                            </a:rPr>
                                            <m:t>𝟐</m:t>
                                          </m:r>
                                        </m:sub>
                                      </m:sSub>
                                    </m:e>
                                  </m:acc>
                                </m:e>
                              </m:mr>
                              <m:mr>
                                <m:e>
                                  <m:acc>
                                    <m:accPr>
                                      <m:chr m:val="̇"/>
                                      <m:ctrlPr>
                                        <a:rPr lang="en-US" sz="1400" b="1" i="1" smtClean="0">
                                          <a:solidFill>
                                            <a:srgbClr val="FF0000"/>
                                          </a:solidFill>
                                          <a:latin typeface="Cambria Math" panose="02040503050406030204" pitchFamily="18" charset="0"/>
                                        </a:rPr>
                                      </m:ctrlPr>
                                    </m:accPr>
                                    <m:e>
                                      <m:sSub>
                                        <m:sSubPr>
                                          <m:ctrlPr>
                                            <a:rPr lang="en-US" sz="1400" b="1" i="1">
                                              <a:solidFill>
                                                <a:srgbClr val="FF0000"/>
                                              </a:solidFill>
                                              <a:latin typeface="Cambria Math" panose="02040503050406030204" pitchFamily="18" charset="0"/>
                                            </a:rPr>
                                          </m:ctrlPr>
                                        </m:sSubPr>
                                        <m:e>
                                          <m:r>
                                            <a:rPr lang="en-US" sz="1400" b="1" i="1">
                                              <a:solidFill>
                                                <a:srgbClr val="FF0000"/>
                                              </a:solidFill>
                                              <a:latin typeface="Cambria Math" panose="02040503050406030204" pitchFamily="18" charset="0"/>
                                            </a:rPr>
                                            <m:t>𝑽</m:t>
                                          </m:r>
                                        </m:e>
                                        <m:sub>
                                          <m:r>
                                            <a:rPr lang="en-US" sz="1400" b="1" i="1">
                                              <a:solidFill>
                                                <a:srgbClr val="FF0000"/>
                                              </a:solidFill>
                                              <a:latin typeface="Cambria Math" panose="02040503050406030204" pitchFamily="18" charset="0"/>
                                            </a:rPr>
                                            <m:t>𝑪</m:t>
                                          </m:r>
                                          <m:r>
                                            <a:rPr lang="en-US" sz="1400" b="1" i="1">
                                              <a:solidFill>
                                                <a:srgbClr val="FF0000"/>
                                              </a:solidFill>
                                              <a:latin typeface="Cambria Math" panose="02040503050406030204" pitchFamily="18" charset="0"/>
                                            </a:rPr>
                                            <m:t>𝟑</m:t>
                                          </m:r>
                                        </m:sub>
                                      </m:sSub>
                                    </m:e>
                                  </m:acc>
                                </m:e>
                              </m:mr>
                            </m:m>
                          </m:e>
                        </m:d>
                        <m:r>
                          <a:rPr lang="en-US" sz="1400" b="0" i="1" smtClean="0">
                            <a:latin typeface="Cambria Math" panose="02040503050406030204" pitchFamily="18" charset="0"/>
                          </a:rPr>
                          <m:t>=</m:t>
                        </m:r>
                        <m:d>
                          <m:dPr>
                            <m:begChr m:val="["/>
                            <m:endChr m:val="]"/>
                            <m:ctrlPr>
                              <a:rPr lang="en-US" sz="1400" i="1">
                                <a:latin typeface="Cambria Math" panose="02040503050406030204" pitchFamily="18" charset="0"/>
                              </a:rPr>
                            </m:ctrlPr>
                          </m:dPr>
                          <m:e>
                            <m:m>
                              <m:mPr>
                                <m:mcs>
                                  <m:mc>
                                    <m:mcPr>
                                      <m:count m:val="1"/>
                                      <m:mcJc m:val="center"/>
                                    </m:mcPr>
                                  </m:mc>
                                </m:mcs>
                                <m:ctrlPr>
                                  <a:rPr lang="en-US" sz="1400" i="1">
                                    <a:latin typeface="Cambria Math" panose="02040503050406030204" pitchFamily="18" charset="0"/>
                                  </a:rPr>
                                </m:ctrlPr>
                              </m:mPr>
                              <m:mr>
                                <m:e>
                                  <m:sSub>
                                    <m:sSubPr>
                                      <m:ctrlPr>
                                        <a:rPr lang="en-US" sz="1400" b="1" i="1" smtClean="0">
                                          <a:solidFill>
                                            <a:srgbClr val="FF0000"/>
                                          </a:solidFill>
                                          <a:latin typeface="Cambria Math" panose="02040503050406030204" pitchFamily="18" charset="0"/>
                                        </a:rPr>
                                      </m:ctrlPr>
                                    </m:sSubPr>
                                    <m:e>
                                      <m:f>
                                        <m:fPr>
                                          <m:ctrlPr>
                                            <a:rPr lang="en-US" sz="1400" i="1" smtClean="0">
                                              <a:solidFill>
                                                <a:schemeClr val="tx1"/>
                                              </a:solidFill>
                                              <a:latin typeface="Cambria Math" panose="02040503050406030204" pitchFamily="18" charset="0"/>
                                            </a:rPr>
                                          </m:ctrlPr>
                                        </m:fPr>
                                        <m:num>
                                          <m:r>
                                            <a:rPr lang="en-US" sz="1400" b="0" i="1" smtClean="0">
                                              <a:solidFill>
                                                <a:schemeClr val="tx1"/>
                                              </a:solidFill>
                                              <a:latin typeface="Cambria Math" panose="02040503050406030204" pitchFamily="18" charset="0"/>
                                            </a:rPr>
                                            <m:t>1</m:t>
                                          </m:r>
                                        </m:num>
                                        <m:den>
                                          <m:sSub>
                                            <m:sSubPr>
                                              <m:ctrlPr>
                                                <a:rPr lang="en-US" sz="1400" i="1" smtClean="0">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𝐿</m:t>
                                              </m:r>
                                            </m:e>
                                            <m:sub>
                                              <m:r>
                                                <a:rPr lang="en-US" sz="1400" b="0" i="1" smtClean="0">
                                                  <a:solidFill>
                                                    <a:schemeClr val="tx1"/>
                                                  </a:solidFill>
                                                  <a:latin typeface="Cambria Math" panose="02040503050406030204" pitchFamily="18" charset="0"/>
                                                </a:rPr>
                                                <m:t>1</m:t>
                                              </m:r>
                                            </m:sub>
                                          </m:sSub>
                                        </m:den>
                                      </m:f>
                                      <m:r>
                                        <a:rPr lang="en-US" sz="1400" b="0" i="1" smtClean="0">
                                          <a:solidFill>
                                            <a:schemeClr val="tx1"/>
                                          </a:solidFill>
                                          <a:latin typeface="Cambria Math" panose="02040503050406030204" pitchFamily="18" charset="0"/>
                                        </a:rPr>
                                        <m:t>(</m:t>
                                      </m:r>
                                      <m:r>
                                        <a:rPr lang="en-US" sz="1400" b="1" i="1" smtClean="0">
                                          <a:solidFill>
                                            <a:srgbClr val="FF0000"/>
                                          </a:solidFill>
                                          <a:latin typeface="Cambria Math" panose="02040503050406030204" pitchFamily="18" charset="0"/>
                                        </a:rPr>
                                        <m:t>𝑽</m:t>
                                      </m:r>
                                    </m:e>
                                    <m:sub>
                                      <m:r>
                                        <a:rPr lang="en-US" sz="1400" b="1" i="1" smtClean="0">
                                          <a:solidFill>
                                            <a:srgbClr val="FF0000"/>
                                          </a:solidFill>
                                          <a:latin typeface="Cambria Math" panose="02040503050406030204" pitchFamily="18" charset="0"/>
                                        </a:rPr>
                                        <m:t>𝑪</m:t>
                                      </m:r>
                                      <m:r>
                                        <a:rPr lang="en-US" sz="1400" b="1" i="1">
                                          <a:solidFill>
                                            <a:srgbClr val="FF0000"/>
                                          </a:solidFill>
                                          <a:latin typeface="Cambria Math" panose="02040503050406030204" pitchFamily="18" charset="0"/>
                                        </a:rPr>
                                        <m:t>𝟏</m:t>
                                      </m:r>
                                    </m:sub>
                                  </m:sSub>
                                  <m:r>
                                    <a:rPr lang="en-US" sz="1400" b="0" i="1" smtClean="0">
                                      <a:latin typeface="Cambria Math" panose="02040503050406030204" pitchFamily="18" charset="0"/>
                                    </a:rPr>
                                    <m:t>−</m:t>
                                  </m:r>
                                  <m:sSub>
                                    <m:sSubPr>
                                      <m:ctrlPr>
                                        <a:rPr lang="en-US" sz="1400" b="1" i="1" smtClean="0">
                                          <a:solidFill>
                                            <a:srgbClr val="FF0000"/>
                                          </a:solidFill>
                                          <a:latin typeface="Cambria Math" panose="02040503050406030204" pitchFamily="18" charset="0"/>
                                        </a:rPr>
                                      </m:ctrlPr>
                                    </m:sSubPr>
                                    <m:e>
                                      <m:r>
                                        <a:rPr lang="en-US" sz="1400" b="1" i="1" smtClean="0">
                                          <a:solidFill>
                                            <a:srgbClr val="FF0000"/>
                                          </a:solidFill>
                                          <a:latin typeface="Cambria Math" panose="02040503050406030204" pitchFamily="18" charset="0"/>
                                        </a:rPr>
                                        <m:t>𝑽</m:t>
                                      </m:r>
                                    </m:e>
                                    <m:sub>
                                      <m:r>
                                        <a:rPr lang="en-US" sz="1400" b="1" i="1" smtClean="0">
                                          <a:solidFill>
                                            <a:srgbClr val="FF0000"/>
                                          </a:solidFill>
                                          <a:latin typeface="Cambria Math" panose="02040503050406030204" pitchFamily="18" charset="0"/>
                                        </a:rPr>
                                        <m:t>𝑪</m:t>
                                      </m:r>
                                      <m:r>
                                        <a:rPr lang="en-US" sz="1400" b="1" i="1" smtClean="0">
                                          <a:solidFill>
                                            <a:srgbClr val="FF0000"/>
                                          </a:solidFill>
                                          <a:latin typeface="Cambria Math" panose="02040503050406030204" pitchFamily="18" charset="0"/>
                                        </a:rPr>
                                        <m:t>𝟑</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m:t>
                                      </m:r>
                                    </m:e>
                                    <m:sub>
                                      <m:r>
                                        <a:rPr lang="en-US" sz="1400" b="0" i="1" smtClean="0">
                                          <a:latin typeface="Cambria Math" panose="02040503050406030204" pitchFamily="18" charset="0"/>
                                        </a:rPr>
                                        <m:t>𝐿</m:t>
                                      </m:r>
                                      <m:r>
                                        <a:rPr lang="en-US" sz="1400" b="0" i="1" smtClean="0">
                                          <a:latin typeface="Cambria Math" panose="02040503050406030204" pitchFamily="18" charset="0"/>
                                        </a:rPr>
                                        <m:t>1</m:t>
                                      </m:r>
                                    </m:sub>
                                  </m:sSub>
                                  <m:sSub>
                                    <m:sSubPr>
                                      <m:ctrlPr>
                                        <a:rPr lang="en-US" sz="1400" b="1" i="1" smtClean="0">
                                          <a:solidFill>
                                            <a:srgbClr val="FF0000"/>
                                          </a:solidFill>
                                          <a:latin typeface="Cambria Math" panose="02040503050406030204" pitchFamily="18" charset="0"/>
                                        </a:rPr>
                                      </m:ctrlPr>
                                    </m:sSubPr>
                                    <m:e>
                                      <m:r>
                                        <a:rPr lang="en-US" sz="1400" b="1" i="1" smtClean="0">
                                          <a:solidFill>
                                            <a:srgbClr val="FF0000"/>
                                          </a:solidFill>
                                          <a:latin typeface="Cambria Math" panose="02040503050406030204" pitchFamily="18" charset="0"/>
                                        </a:rPr>
                                        <m:t>𝑰</m:t>
                                      </m:r>
                                    </m:e>
                                    <m:sub>
                                      <m:r>
                                        <a:rPr lang="en-US" sz="1400" b="1" i="1" smtClean="0">
                                          <a:solidFill>
                                            <a:srgbClr val="FF0000"/>
                                          </a:solidFill>
                                          <a:latin typeface="Cambria Math" panose="02040503050406030204" pitchFamily="18" charset="0"/>
                                        </a:rPr>
                                        <m:t>𝑳</m:t>
                                      </m:r>
                                      <m:r>
                                        <a:rPr lang="en-US" sz="1400" b="1" i="1" smtClean="0">
                                          <a:solidFill>
                                            <a:srgbClr val="FF0000"/>
                                          </a:solidFill>
                                          <a:latin typeface="Cambria Math" panose="02040503050406030204" pitchFamily="18" charset="0"/>
                                        </a:rPr>
                                        <m:t>𝟏</m:t>
                                      </m:r>
                                    </m:sub>
                                  </m:sSub>
                                  <m:r>
                                    <a:rPr lang="en-US" sz="1400" b="0" i="1" smtClean="0">
                                      <a:latin typeface="Cambria Math" panose="02040503050406030204" pitchFamily="18" charset="0"/>
                                    </a:rPr>
                                    <m:t>)</m:t>
                                  </m:r>
                                </m:e>
                              </m:mr>
                              <m:mr>
                                <m:e>
                                  <m:sSub>
                                    <m:sSubPr>
                                      <m:ctrlPr>
                                        <a:rPr lang="en-US" sz="1400" b="1" i="1">
                                          <a:latin typeface="Cambria Math" panose="02040503050406030204" pitchFamily="18" charset="0"/>
                                        </a:rPr>
                                      </m:ctrlPr>
                                    </m:sSubPr>
                                    <m:e>
                                      <m:f>
                                        <m:fPr>
                                          <m:ctrlPr>
                                            <a:rPr lang="en-US" sz="1400" i="1">
                                              <a:latin typeface="Cambria Math" panose="02040503050406030204" pitchFamily="18" charset="0"/>
                                            </a:rPr>
                                          </m:ctrlPr>
                                        </m:fPr>
                                        <m:num>
                                          <m:r>
                                            <a:rPr lang="en-US" sz="1400" b="0" i="1">
                                              <a:latin typeface="Cambria Math" panose="02040503050406030204" pitchFamily="18" charset="0"/>
                                            </a:rPr>
                                            <m:t>1</m:t>
                                          </m:r>
                                        </m:num>
                                        <m:den>
                                          <m:sSub>
                                            <m:sSubPr>
                                              <m:ctrlPr>
                                                <a:rPr lang="en-US" sz="1400" i="1">
                                                  <a:latin typeface="Cambria Math" panose="02040503050406030204" pitchFamily="18" charset="0"/>
                                                </a:rPr>
                                              </m:ctrlPr>
                                            </m:sSubPr>
                                            <m:e>
                                              <m:r>
                                                <a:rPr lang="en-US" sz="1400" b="0" i="1">
                                                  <a:latin typeface="Cambria Math" panose="02040503050406030204" pitchFamily="18" charset="0"/>
                                                </a:rPr>
                                                <m:t>𝐿</m:t>
                                              </m:r>
                                            </m:e>
                                            <m:sub>
                                              <m:r>
                                                <a:rPr lang="en-US" sz="1400" b="0" i="1" smtClean="0">
                                                  <a:latin typeface="Cambria Math" panose="02040503050406030204" pitchFamily="18" charset="0"/>
                                                </a:rPr>
                                                <m:t>2</m:t>
                                              </m:r>
                                            </m:sub>
                                          </m:sSub>
                                        </m:den>
                                      </m:f>
                                      <m:r>
                                        <a:rPr lang="en-US" sz="1400" b="0" i="1">
                                          <a:latin typeface="Cambria Math" panose="02040503050406030204" pitchFamily="18" charset="0"/>
                                        </a:rPr>
                                        <m:t>(</m:t>
                                      </m:r>
                                      <m:r>
                                        <a:rPr lang="en-US" sz="1400" b="1" i="1" smtClean="0">
                                          <a:solidFill>
                                            <a:srgbClr val="FFC000"/>
                                          </a:solidFill>
                                          <a:latin typeface="Cambria Math" panose="02040503050406030204" pitchFamily="18" charset="0"/>
                                        </a:rPr>
                                        <m:t>𝑫</m:t>
                                      </m:r>
                                      <m:r>
                                        <a:rPr lang="en-US" sz="1400" b="1" i="1" smtClean="0">
                                          <a:solidFill>
                                            <a:srgbClr val="FF0000"/>
                                          </a:solidFill>
                                          <a:latin typeface="Cambria Math" panose="02040503050406030204" pitchFamily="18" charset="0"/>
                                        </a:rPr>
                                        <m:t>𝑽</m:t>
                                      </m:r>
                                    </m:e>
                                    <m:sub>
                                      <m:r>
                                        <a:rPr lang="en-US" sz="1400" b="1" i="1" smtClean="0">
                                          <a:solidFill>
                                            <a:srgbClr val="FF0000"/>
                                          </a:solidFill>
                                          <a:latin typeface="Cambria Math" panose="02040503050406030204" pitchFamily="18" charset="0"/>
                                        </a:rPr>
                                        <m:t>𝑪</m:t>
                                      </m:r>
                                      <m:r>
                                        <a:rPr lang="en-US" sz="1400" b="1" i="1" smtClean="0">
                                          <a:solidFill>
                                            <a:srgbClr val="FF0000"/>
                                          </a:solidFill>
                                          <a:latin typeface="Cambria Math" panose="02040503050406030204" pitchFamily="18" charset="0"/>
                                        </a:rPr>
                                        <m:t>𝟑</m:t>
                                      </m:r>
                                    </m:sub>
                                  </m:sSub>
                                  <m:r>
                                    <a:rPr lang="en-US" sz="1400" i="1">
                                      <a:latin typeface="Cambria Math" panose="02040503050406030204" pitchFamily="18" charset="0"/>
                                    </a:rPr>
                                    <m:t>−</m:t>
                                  </m:r>
                                  <m:sSub>
                                    <m:sSubPr>
                                      <m:ctrlPr>
                                        <a:rPr lang="en-US" sz="1400" b="1" i="1" smtClean="0">
                                          <a:solidFill>
                                            <a:srgbClr val="FF0000"/>
                                          </a:solidFill>
                                          <a:latin typeface="Cambria Math" panose="02040503050406030204" pitchFamily="18" charset="0"/>
                                        </a:rPr>
                                      </m:ctrlPr>
                                    </m:sSubPr>
                                    <m:e>
                                      <m:r>
                                        <a:rPr lang="en-US" sz="1400" b="1" i="1">
                                          <a:solidFill>
                                            <a:srgbClr val="FF0000"/>
                                          </a:solidFill>
                                          <a:latin typeface="Cambria Math" panose="02040503050406030204" pitchFamily="18" charset="0"/>
                                        </a:rPr>
                                        <m:t>𝑽</m:t>
                                      </m:r>
                                    </m:e>
                                    <m:sub>
                                      <m:r>
                                        <a:rPr lang="en-US" sz="1400" b="1" i="1" smtClean="0">
                                          <a:solidFill>
                                            <a:srgbClr val="FF0000"/>
                                          </a:solidFill>
                                          <a:latin typeface="Cambria Math" panose="02040503050406030204" pitchFamily="18" charset="0"/>
                                        </a:rPr>
                                        <m:t>𝑪</m:t>
                                      </m:r>
                                      <m:r>
                                        <a:rPr lang="en-US" sz="1400" b="1" i="1" smtClean="0">
                                          <a:solidFill>
                                            <a:srgbClr val="FF0000"/>
                                          </a:solidFill>
                                          <a:latin typeface="Cambria Math" panose="02040503050406030204" pitchFamily="18" charset="0"/>
                                        </a:rPr>
                                        <m:t>𝟐</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𝑅</m:t>
                                      </m:r>
                                    </m:e>
                                    <m:sub>
                                      <m:r>
                                        <a:rPr lang="en-US" sz="1400" i="1">
                                          <a:latin typeface="Cambria Math" panose="02040503050406030204" pitchFamily="18" charset="0"/>
                                        </a:rPr>
                                        <m:t>𝐿</m:t>
                                      </m:r>
                                      <m:r>
                                        <a:rPr lang="en-US" sz="1400" b="0" i="1" smtClean="0">
                                          <a:latin typeface="Cambria Math" panose="02040503050406030204" pitchFamily="18" charset="0"/>
                                        </a:rPr>
                                        <m:t>2</m:t>
                                      </m:r>
                                    </m:sub>
                                  </m:sSub>
                                  <m:sSub>
                                    <m:sSubPr>
                                      <m:ctrlPr>
                                        <a:rPr lang="en-US" sz="1400" b="1" i="1" smtClean="0">
                                          <a:solidFill>
                                            <a:srgbClr val="FF0000"/>
                                          </a:solidFill>
                                          <a:latin typeface="Cambria Math" panose="02040503050406030204" pitchFamily="18" charset="0"/>
                                        </a:rPr>
                                      </m:ctrlPr>
                                    </m:sSubPr>
                                    <m:e>
                                      <m:r>
                                        <a:rPr lang="en-US" sz="1400" b="1" i="1">
                                          <a:solidFill>
                                            <a:srgbClr val="FF0000"/>
                                          </a:solidFill>
                                          <a:latin typeface="Cambria Math" panose="02040503050406030204" pitchFamily="18" charset="0"/>
                                        </a:rPr>
                                        <m:t>𝑰</m:t>
                                      </m:r>
                                    </m:e>
                                    <m:sub>
                                      <m:r>
                                        <a:rPr lang="en-US" sz="1400" b="1" i="1">
                                          <a:solidFill>
                                            <a:srgbClr val="FF0000"/>
                                          </a:solidFill>
                                          <a:latin typeface="Cambria Math" panose="02040503050406030204" pitchFamily="18" charset="0"/>
                                        </a:rPr>
                                        <m:t>𝑳</m:t>
                                      </m:r>
                                      <m:r>
                                        <a:rPr lang="en-US" sz="1400" b="1" i="1" smtClean="0">
                                          <a:solidFill>
                                            <a:srgbClr val="FF0000"/>
                                          </a:solidFill>
                                          <a:latin typeface="Cambria Math" panose="02040503050406030204" pitchFamily="18" charset="0"/>
                                        </a:rPr>
                                        <m:t>𝟐</m:t>
                                      </m:r>
                                    </m:sub>
                                  </m:sSub>
                                  <m:r>
                                    <a:rPr lang="en-US" sz="1400" i="1">
                                      <a:latin typeface="Cambria Math" panose="02040503050406030204" pitchFamily="18" charset="0"/>
                                    </a:rPr>
                                    <m:t>)</m:t>
                                  </m:r>
                                </m:e>
                              </m:mr>
                              <m:mr>
                                <m:e>
                                  <m:sSub>
                                    <m:sSubPr>
                                      <m:ctrlPr>
                                        <a:rPr lang="en-US" sz="1400" b="1" i="1" smtClean="0">
                                          <a:solidFill>
                                            <a:srgbClr val="FF0000"/>
                                          </a:solidFill>
                                          <a:latin typeface="Cambria Math" panose="02040503050406030204" pitchFamily="18" charset="0"/>
                                        </a:rPr>
                                      </m:ctrlPr>
                                    </m:sSubPr>
                                    <m:e>
                                      <m:f>
                                        <m:fPr>
                                          <m:ctrlPr>
                                            <a:rPr lang="en-US" sz="1400" i="1" smtClean="0">
                                              <a:solidFill>
                                                <a:schemeClr val="tx1"/>
                                              </a:solidFill>
                                              <a:latin typeface="Cambria Math" panose="02040503050406030204" pitchFamily="18" charset="0"/>
                                            </a:rPr>
                                          </m:ctrlPr>
                                        </m:fPr>
                                        <m:num>
                                          <m:r>
                                            <a:rPr lang="en-US" sz="1400" b="0" i="1">
                                              <a:solidFill>
                                                <a:schemeClr val="tx1"/>
                                              </a:solidFill>
                                              <a:latin typeface="Cambria Math" panose="02040503050406030204" pitchFamily="18" charset="0"/>
                                            </a:rPr>
                                            <m:t>1</m:t>
                                          </m:r>
                                        </m:num>
                                        <m:den>
                                          <m:sSub>
                                            <m:sSubPr>
                                              <m:ctrlPr>
                                                <a:rPr lang="en-US" sz="1400" i="1">
                                                  <a:solidFill>
                                                    <a:schemeClr val="tx1"/>
                                                  </a:solidFill>
                                                  <a:latin typeface="Cambria Math" panose="02040503050406030204" pitchFamily="18" charset="0"/>
                                                </a:rPr>
                                              </m:ctrlPr>
                                            </m:sSubPr>
                                            <m:e>
                                              <m:r>
                                                <a:rPr lang="en-US" sz="1400" b="0" i="1">
                                                  <a:solidFill>
                                                    <a:schemeClr val="tx1"/>
                                                  </a:solidFill>
                                                  <a:latin typeface="Cambria Math" panose="02040503050406030204" pitchFamily="18" charset="0"/>
                                                </a:rPr>
                                                <m:t>𝐿</m:t>
                                              </m:r>
                                            </m:e>
                                            <m:sub>
                                              <m:r>
                                                <a:rPr lang="en-US" sz="1400" b="0" i="1" smtClean="0">
                                                  <a:solidFill>
                                                    <a:schemeClr val="tx1"/>
                                                  </a:solidFill>
                                                  <a:latin typeface="Cambria Math" panose="02040503050406030204" pitchFamily="18" charset="0"/>
                                                </a:rPr>
                                                <m:t>3</m:t>
                                              </m:r>
                                            </m:sub>
                                          </m:sSub>
                                        </m:den>
                                      </m:f>
                                      <m:r>
                                        <a:rPr lang="en-US" sz="1400" b="0" i="1">
                                          <a:solidFill>
                                            <a:schemeClr val="tx1"/>
                                          </a:solidFill>
                                          <a:latin typeface="Cambria Math" panose="02040503050406030204" pitchFamily="18" charset="0"/>
                                        </a:rPr>
                                        <m:t>(</m:t>
                                      </m:r>
                                      <m:r>
                                        <a:rPr lang="en-US" sz="1400" b="1" i="1">
                                          <a:solidFill>
                                            <a:srgbClr val="FF0000"/>
                                          </a:solidFill>
                                          <a:latin typeface="Cambria Math" panose="02040503050406030204" pitchFamily="18" charset="0"/>
                                        </a:rPr>
                                        <m:t>𝑽</m:t>
                                      </m:r>
                                    </m:e>
                                    <m:sub>
                                      <m:r>
                                        <a:rPr lang="en-US" sz="1400" b="1" i="1">
                                          <a:solidFill>
                                            <a:srgbClr val="FF0000"/>
                                          </a:solidFill>
                                          <a:latin typeface="Cambria Math" panose="02040503050406030204" pitchFamily="18" charset="0"/>
                                        </a:rPr>
                                        <m:t>𝑪</m:t>
                                      </m:r>
                                      <m:r>
                                        <a:rPr lang="en-US" sz="1400" b="1" i="1" smtClean="0">
                                          <a:solidFill>
                                            <a:srgbClr val="FF0000"/>
                                          </a:solidFill>
                                          <a:latin typeface="Cambria Math" panose="02040503050406030204" pitchFamily="18" charset="0"/>
                                        </a:rPr>
                                        <m:t>𝟑</m:t>
                                      </m:r>
                                    </m:sub>
                                  </m:sSub>
                                  <m:r>
                                    <a:rPr lang="en-US" sz="1400" i="1">
                                      <a:latin typeface="Cambria Math" panose="02040503050406030204" pitchFamily="18" charset="0"/>
                                    </a:rPr>
                                    <m:t>−</m:t>
                                  </m:r>
                                  <m:sSub>
                                    <m:sSubPr>
                                      <m:ctrlPr>
                                        <a:rPr lang="en-US" sz="1400" i="1" smtClean="0">
                                          <a:solidFill>
                                            <a:schemeClr val="tx1"/>
                                          </a:solidFill>
                                          <a:latin typeface="Cambria Math" panose="02040503050406030204" pitchFamily="18" charset="0"/>
                                        </a:rPr>
                                      </m:ctrlPr>
                                    </m:sSubPr>
                                    <m:e>
                                      <m:r>
                                        <a:rPr lang="en-US" sz="1400" b="0" i="1">
                                          <a:solidFill>
                                            <a:schemeClr val="tx1"/>
                                          </a:solidFill>
                                          <a:latin typeface="Cambria Math" panose="02040503050406030204" pitchFamily="18" charset="0"/>
                                        </a:rPr>
                                        <m:t>𝑉</m:t>
                                      </m:r>
                                    </m:e>
                                    <m:sub>
                                      <m:r>
                                        <a:rPr lang="en-US" sz="1400" b="0" i="1" smtClean="0">
                                          <a:solidFill>
                                            <a:schemeClr val="tx1"/>
                                          </a:solidFill>
                                          <a:latin typeface="Cambria Math" panose="02040503050406030204" pitchFamily="18" charset="0"/>
                                        </a:rPr>
                                        <m:t>𝑏𝑢𝑠</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𝑅</m:t>
                                      </m:r>
                                    </m:e>
                                    <m:sub>
                                      <m:r>
                                        <a:rPr lang="en-US" sz="1400" i="1">
                                          <a:latin typeface="Cambria Math" panose="02040503050406030204" pitchFamily="18" charset="0"/>
                                        </a:rPr>
                                        <m:t>𝐿</m:t>
                                      </m:r>
                                      <m:r>
                                        <a:rPr lang="en-US" sz="1400" b="0" i="1" smtClean="0">
                                          <a:latin typeface="Cambria Math" panose="02040503050406030204" pitchFamily="18" charset="0"/>
                                        </a:rPr>
                                        <m:t>3</m:t>
                                      </m:r>
                                    </m:sub>
                                  </m:sSub>
                                  <m:sSub>
                                    <m:sSubPr>
                                      <m:ctrlPr>
                                        <a:rPr lang="en-US" sz="1400" b="1" i="1" smtClean="0">
                                          <a:solidFill>
                                            <a:srgbClr val="FF0000"/>
                                          </a:solidFill>
                                          <a:latin typeface="Cambria Math" panose="02040503050406030204" pitchFamily="18" charset="0"/>
                                        </a:rPr>
                                      </m:ctrlPr>
                                    </m:sSubPr>
                                    <m:e>
                                      <m:r>
                                        <a:rPr lang="en-US" sz="1400" b="1" i="1">
                                          <a:solidFill>
                                            <a:srgbClr val="FF0000"/>
                                          </a:solidFill>
                                          <a:latin typeface="Cambria Math" panose="02040503050406030204" pitchFamily="18" charset="0"/>
                                        </a:rPr>
                                        <m:t>𝑰</m:t>
                                      </m:r>
                                    </m:e>
                                    <m:sub>
                                      <m:r>
                                        <a:rPr lang="en-US" sz="1400" b="1" i="1">
                                          <a:solidFill>
                                            <a:srgbClr val="FF0000"/>
                                          </a:solidFill>
                                          <a:latin typeface="Cambria Math" panose="02040503050406030204" pitchFamily="18" charset="0"/>
                                        </a:rPr>
                                        <m:t>𝑳</m:t>
                                      </m:r>
                                      <m:r>
                                        <a:rPr lang="en-US" sz="1400" b="1" i="1" smtClean="0">
                                          <a:solidFill>
                                            <a:srgbClr val="FF0000"/>
                                          </a:solidFill>
                                          <a:latin typeface="Cambria Math" panose="02040503050406030204" pitchFamily="18" charset="0"/>
                                        </a:rPr>
                                        <m:t>𝟑</m:t>
                                      </m:r>
                                    </m:sub>
                                  </m:sSub>
                                  <m:r>
                                    <a:rPr lang="en-US" sz="1400" i="1">
                                      <a:latin typeface="Cambria Math" panose="02040503050406030204" pitchFamily="18" charset="0"/>
                                    </a:rPr>
                                    <m:t>)</m:t>
                                  </m:r>
                                </m:e>
                              </m:mr>
                              <m:mr>
                                <m:e>
                                  <m:sSub>
                                    <m:sSubPr>
                                      <m:ctrlPr>
                                        <a:rPr lang="en-US" sz="1400" i="1">
                                          <a:latin typeface="Cambria Math" panose="02040503050406030204" pitchFamily="18" charset="0"/>
                                        </a:rPr>
                                      </m:ctrlPr>
                                    </m:sSubPr>
                                    <m:e>
                                      <m:f>
                                        <m:fPr>
                                          <m:ctrlPr>
                                            <a:rPr lang="en-US" sz="1400" i="1">
                                              <a:latin typeface="Cambria Math" panose="02040503050406030204" pitchFamily="18" charset="0"/>
                                            </a:rPr>
                                          </m:ctrlPr>
                                        </m:fPr>
                                        <m:num>
                                          <m:r>
                                            <a:rPr lang="en-US" sz="1400" i="1">
                                              <a:latin typeface="Cambria Math" panose="02040503050406030204" pitchFamily="18" charset="0"/>
                                            </a:rPr>
                                            <m:t>1</m:t>
                                          </m:r>
                                        </m:num>
                                        <m:den>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𝐶</m:t>
                                              </m:r>
                                            </m:e>
                                            <m:sub>
                                              <m:r>
                                                <a:rPr lang="en-US" sz="1400" b="0" i="1" smtClean="0">
                                                  <a:latin typeface="Cambria Math" panose="02040503050406030204" pitchFamily="18" charset="0"/>
                                                </a:rPr>
                                                <m:t>1</m:t>
                                              </m:r>
                                            </m:sub>
                                          </m:sSub>
                                        </m:den>
                                      </m:f>
                                      <m:r>
                                        <a:rPr lang="en-US" sz="1400" i="1">
                                          <a:latin typeface="Cambria Math" panose="02040503050406030204" pitchFamily="18" charset="0"/>
                                        </a:rPr>
                                        <m:t>(</m:t>
                                      </m:r>
                                      <m:r>
                                        <a:rPr lang="en-US" sz="1400" b="1" i="1" smtClean="0">
                                          <a:solidFill>
                                            <a:srgbClr val="00B050"/>
                                          </a:solidFill>
                                          <a:latin typeface="Cambria Math" panose="02040503050406030204" pitchFamily="18" charset="0"/>
                                        </a:rPr>
                                        <m:t>𝑰</m:t>
                                      </m:r>
                                    </m:e>
                                    <m:sub>
                                      <m:r>
                                        <a:rPr lang="en-US" sz="1400" b="1" i="1" smtClean="0">
                                          <a:solidFill>
                                            <a:srgbClr val="00B050"/>
                                          </a:solidFill>
                                          <a:latin typeface="Cambria Math" panose="02040503050406030204" pitchFamily="18" charset="0"/>
                                        </a:rPr>
                                        <m:t>𝒕𝒖𝒓𝒃</m:t>
                                      </m:r>
                                    </m:sub>
                                  </m:sSub>
                                  <m:r>
                                    <a:rPr lang="en-US" sz="1400" i="1">
                                      <a:latin typeface="Cambria Math" panose="02040503050406030204" pitchFamily="18" charset="0"/>
                                    </a:rPr>
                                    <m:t>−</m:t>
                                  </m:r>
                                  <m:sSub>
                                    <m:sSubPr>
                                      <m:ctrlPr>
                                        <a:rPr lang="en-US" sz="1400" b="1" i="1" smtClean="0">
                                          <a:solidFill>
                                            <a:srgbClr val="FF0000"/>
                                          </a:solidFill>
                                          <a:latin typeface="Cambria Math" panose="02040503050406030204" pitchFamily="18" charset="0"/>
                                        </a:rPr>
                                      </m:ctrlPr>
                                    </m:sSubPr>
                                    <m:e>
                                      <m:r>
                                        <a:rPr lang="en-US" sz="1400" b="1" i="1" smtClean="0">
                                          <a:solidFill>
                                            <a:srgbClr val="FF0000"/>
                                          </a:solidFill>
                                          <a:latin typeface="Cambria Math" panose="02040503050406030204" pitchFamily="18" charset="0"/>
                                        </a:rPr>
                                        <m:t>𝑰</m:t>
                                      </m:r>
                                    </m:e>
                                    <m:sub>
                                      <m:r>
                                        <a:rPr lang="en-US" sz="1400" b="1" i="1" smtClean="0">
                                          <a:solidFill>
                                            <a:srgbClr val="FF0000"/>
                                          </a:solidFill>
                                          <a:latin typeface="Cambria Math" panose="02040503050406030204" pitchFamily="18" charset="0"/>
                                        </a:rPr>
                                        <m:t>𝑳</m:t>
                                      </m:r>
                                      <m:r>
                                        <a:rPr lang="en-US" sz="1400" b="1" i="1" smtClean="0">
                                          <a:solidFill>
                                            <a:srgbClr val="FF0000"/>
                                          </a:solidFill>
                                          <a:latin typeface="Cambria Math" panose="02040503050406030204" pitchFamily="18" charset="0"/>
                                        </a:rPr>
                                        <m:t>𝟏</m:t>
                                      </m:r>
                                    </m:sub>
                                  </m:sSub>
                                  <m:r>
                                    <a:rPr lang="en-US" sz="1400" i="1">
                                      <a:latin typeface="Cambria Math" panose="02040503050406030204" pitchFamily="18" charset="0"/>
                                    </a:rPr>
                                    <m:t>)</m:t>
                                  </m:r>
                                </m:e>
                              </m:mr>
                              <m:mr>
                                <m:e>
                                  <m:sSub>
                                    <m:sSubPr>
                                      <m:ctrlPr>
                                        <a:rPr lang="en-US" sz="1400" b="1" i="1">
                                          <a:latin typeface="Cambria Math" panose="02040503050406030204" pitchFamily="18" charset="0"/>
                                        </a:rPr>
                                      </m:ctrlPr>
                                    </m:sSubPr>
                                    <m:e>
                                      <m:f>
                                        <m:fPr>
                                          <m:ctrlPr>
                                            <a:rPr lang="en-US" sz="1400" i="1">
                                              <a:latin typeface="Cambria Math" panose="02040503050406030204" pitchFamily="18" charset="0"/>
                                            </a:rPr>
                                          </m:ctrlPr>
                                        </m:fPr>
                                        <m:num>
                                          <m:r>
                                            <a:rPr lang="en-US" sz="1400" b="0" i="1">
                                              <a:latin typeface="Cambria Math" panose="02040503050406030204" pitchFamily="18" charset="0"/>
                                            </a:rPr>
                                            <m:t>1</m:t>
                                          </m:r>
                                        </m:num>
                                        <m:den>
                                          <m:sSub>
                                            <m:sSubPr>
                                              <m:ctrlPr>
                                                <a:rPr lang="en-US" sz="1400" i="1">
                                                  <a:latin typeface="Cambria Math" panose="02040503050406030204" pitchFamily="18" charset="0"/>
                                                </a:rPr>
                                              </m:ctrlPr>
                                            </m:sSubPr>
                                            <m:e>
                                              <m:r>
                                                <a:rPr lang="en-US" sz="1400" b="0" i="1">
                                                  <a:latin typeface="Cambria Math" panose="02040503050406030204" pitchFamily="18" charset="0"/>
                                                </a:rPr>
                                                <m:t>𝐶</m:t>
                                              </m:r>
                                            </m:e>
                                            <m:sub>
                                              <m:r>
                                                <a:rPr lang="en-US" sz="1400" b="0" i="1">
                                                  <a:latin typeface="Cambria Math" panose="02040503050406030204" pitchFamily="18" charset="0"/>
                                                </a:rPr>
                                                <m:t>1</m:t>
                                              </m:r>
                                            </m:sub>
                                          </m:sSub>
                                        </m:den>
                                      </m:f>
                                      <m:r>
                                        <a:rPr lang="en-US" sz="1400" b="1" i="1" smtClean="0">
                                          <a:solidFill>
                                            <a:srgbClr val="FF0000"/>
                                          </a:solidFill>
                                          <a:latin typeface="Cambria Math" panose="02040503050406030204" pitchFamily="18" charset="0"/>
                                        </a:rPr>
                                        <m:t>𝑰</m:t>
                                      </m:r>
                                    </m:e>
                                    <m:sub>
                                      <m:r>
                                        <a:rPr lang="en-US" sz="1400" b="1" i="1" smtClean="0">
                                          <a:solidFill>
                                            <a:srgbClr val="FF0000"/>
                                          </a:solidFill>
                                          <a:latin typeface="Cambria Math" panose="02040503050406030204" pitchFamily="18" charset="0"/>
                                        </a:rPr>
                                        <m:t>𝑳</m:t>
                                      </m:r>
                                      <m:r>
                                        <a:rPr lang="en-US" sz="1400" b="1" i="1" smtClean="0">
                                          <a:solidFill>
                                            <a:srgbClr val="FF0000"/>
                                          </a:solidFill>
                                          <a:latin typeface="Cambria Math" panose="02040503050406030204" pitchFamily="18" charset="0"/>
                                        </a:rPr>
                                        <m:t>𝟐</m:t>
                                      </m:r>
                                    </m:sub>
                                  </m:sSub>
                                </m:e>
                              </m:mr>
                              <m:mr>
                                <m:e>
                                  <m:sSub>
                                    <m:sSubPr>
                                      <m:ctrlPr>
                                        <a:rPr lang="en-US" sz="1400" i="1">
                                          <a:latin typeface="Cambria Math" panose="02040503050406030204" pitchFamily="18" charset="0"/>
                                        </a:rPr>
                                      </m:ctrlPr>
                                    </m:sSubPr>
                                    <m:e>
                                      <m:f>
                                        <m:fPr>
                                          <m:ctrlPr>
                                            <a:rPr lang="en-US" sz="1400" i="1">
                                              <a:latin typeface="Cambria Math" panose="02040503050406030204" pitchFamily="18" charset="0"/>
                                            </a:rPr>
                                          </m:ctrlPr>
                                        </m:fPr>
                                        <m:num>
                                          <m:r>
                                            <a:rPr lang="en-US" sz="1400" i="1">
                                              <a:latin typeface="Cambria Math" panose="02040503050406030204" pitchFamily="18" charset="0"/>
                                            </a:rPr>
                                            <m:t>1</m:t>
                                          </m:r>
                                        </m:num>
                                        <m:den>
                                          <m:sSub>
                                            <m:sSubPr>
                                              <m:ctrlPr>
                                                <a:rPr lang="en-US" sz="1400" i="1">
                                                  <a:latin typeface="Cambria Math" panose="02040503050406030204" pitchFamily="18" charset="0"/>
                                                </a:rPr>
                                              </m:ctrlPr>
                                            </m:sSubPr>
                                            <m:e>
                                              <m:r>
                                                <a:rPr lang="en-US" sz="1400" i="1">
                                                  <a:latin typeface="Cambria Math" panose="02040503050406030204" pitchFamily="18" charset="0"/>
                                                </a:rPr>
                                                <m:t>𝐶</m:t>
                                              </m:r>
                                            </m:e>
                                            <m:sub>
                                              <m:r>
                                                <a:rPr lang="en-US" sz="1400" b="0" i="1" smtClean="0">
                                                  <a:latin typeface="Cambria Math" panose="02040503050406030204" pitchFamily="18" charset="0"/>
                                                </a:rPr>
                                                <m:t>3</m:t>
                                              </m:r>
                                            </m:sub>
                                          </m:sSub>
                                        </m:den>
                                      </m:f>
                                      <m:r>
                                        <a:rPr lang="en-US" sz="1400" i="1">
                                          <a:latin typeface="Cambria Math" panose="02040503050406030204" pitchFamily="18" charset="0"/>
                                        </a:rPr>
                                        <m:t>(</m:t>
                                      </m:r>
                                      <m:r>
                                        <a:rPr lang="en-US" sz="1400" b="1" i="1" smtClean="0">
                                          <a:solidFill>
                                            <a:srgbClr val="FF0000"/>
                                          </a:solidFill>
                                          <a:latin typeface="Cambria Math" panose="02040503050406030204" pitchFamily="18" charset="0"/>
                                        </a:rPr>
                                        <m:t>𝑰</m:t>
                                      </m:r>
                                    </m:e>
                                    <m:sub>
                                      <m:r>
                                        <a:rPr lang="en-US" sz="1400" b="1" i="1" smtClean="0">
                                          <a:solidFill>
                                            <a:srgbClr val="FF0000"/>
                                          </a:solidFill>
                                          <a:latin typeface="Cambria Math" panose="02040503050406030204" pitchFamily="18" charset="0"/>
                                        </a:rPr>
                                        <m:t>𝑳</m:t>
                                      </m:r>
                                      <m:r>
                                        <a:rPr lang="en-US" sz="1400" b="1" i="1" smtClean="0">
                                          <a:solidFill>
                                            <a:srgbClr val="FF0000"/>
                                          </a:solidFill>
                                          <a:latin typeface="Cambria Math" panose="02040503050406030204" pitchFamily="18" charset="0"/>
                                        </a:rPr>
                                        <m:t>𝟏</m:t>
                                      </m:r>
                                    </m:sub>
                                  </m:sSub>
                                  <m:r>
                                    <a:rPr lang="en-US" sz="1400" i="1">
                                      <a:latin typeface="Cambria Math" panose="02040503050406030204" pitchFamily="18" charset="0"/>
                                    </a:rPr>
                                    <m:t>−</m:t>
                                  </m:r>
                                  <m:r>
                                    <a:rPr lang="en-US" sz="1400" b="1" i="1" smtClean="0">
                                      <a:solidFill>
                                        <a:srgbClr val="FFC000"/>
                                      </a:solidFill>
                                      <a:latin typeface="Cambria Math" panose="02040503050406030204" pitchFamily="18" charset="0"/>
                                    </a:rPr>
                                    <m:t>𝑫</m:t>
                                  </m:r>
                                  <m:sSub>
                                    <m:sSubPr>
                                      <m:ctrlPr>
                                        <a:rPr lang="en-US" sz="1400" b="1" i="1" smtClean="0">
                                          <a:solidFill>
                                            <a:srgbClr val="FF0000"/>
                                          </a:solidFill>
                                          <a:latin typeface="Cambria Math" panose="02040503050406030204" pitchFamily="18" charset="0"/>
                                        </a:rPr>
                                      </m:ctrlPr>
                                    </m:sSubPr>
                                    <m:e>
                                      <m:r>
                                        <a:rPr lang="en-US" sz="1400" b="1" i="1">
                                          <a:solidFill>
                                            <a:srgbClr val="FF0000"/>
                                          </a:solidFill>
                                          <a:latin typeface="Cambria Math" panose="02040503050406030204" pitchFamily="18" charset="0"/>
                                        </a:rPr>
                                        <m:t>𝑰</m:t>
                                      </m:r>
                                    </m:e>
                                    <m:sub>
                                      <m:r>
                                        <a:rPr lang="en-US" sz="1400" b="1" i="1">
                                          <a:solidFill>
                                            <a:srgbClr val="FF0000"/>
                                          </a:solidFill>
                                          <a:latin typeface="Cambria Math" panose="02040503050406030204" pitchFamily="18" charset="0"/>
                                        </a:rPr>
                                        <m:t>𝑳</m:t>
                                      </m:r>
                                      <m:r>
                                        <a:rPr lang="en-US" sz="1400" b="1" i="1" smtClean="0">
                                          <a:solidFill>
                                            <a:srgbClr val="FF0000"/>
                                          </a:solidFill>
                                          <a:latin typeface="Cambria Math" panose="02040503050406030204" pitchFamily="18" charset="0"/>
                                        </a:rPr>
                                        <m:t>𝟐</m:t>
                                      </m:r>
                                    </m:sub>
                                  </m:sSub>
                                  <m:r>
                                    <a:rPr lang="en-US" sz="1400" b="0" i="1" smtClean="0">
                                      <a:latin typeface="Cambria Math" panose="02040503050406030204" pitchFamily="18" charset="0"/>
                                    </a:rPr>
                                    <m:t>−</m:t>
                                  </m:r>
                                  <m:sSub>
                                    <m:sSubPr>
                                      <m:ctrlPr>
                                        <a:rPr lang="en-US" sz="1400" b="1" i="1" smtClean="0">
                                          <a:solidFill>
                                            <a:srgbClr val="FF0000"/>
                                          </a:solidFill>
                                          <a:latin typeface="Cambria Math" panose="02040503050406030204" pitchFamily="18" charset="0"/>
                                        </a:rPr>
                                      </m:ctrlPr>
                                    </m:sSubPr>
                                    <m:e>
                                      <m:r>
                                        <a:rPr lang="en-US" sz="1400" b="1" i="1" smtClean="0">
                                          <a:solidFill>
                                            <a:srgbClr val="FF0000"/>
                                          </a:solidFill>
                                          <a:latin typeface="Cambria Math" panose="02040503050406030204" pitchFamily="18" charset="0"/>
                                        </a:rPr>
                                        <m:t>𝑰</m:t>
                                      </m:r>
                                    </m:e>
                                    <m:sub>
                                      <m:r>
                                        <a:rPr lang="en-US" sz="1400" b="1" i="1" smtClean="0">
                                          <a:solidFill>
                                            <a:srgbClr val="FF0000"/>
                                          </a:solidFill>
                                          <a:latin typeface="Cambria Math" panose="02040503050406030204" pitchFamily="18" charset="0"/>
                                        </a:rPr>
                                        <m:t>𝑳</m:t>
                                      </m:r>
                                      <m:r>
                                        <a:rPr lang="en-US" sz="1400" b="1" i="1" smtClean="0">
                                          <a:solidFill>
                                            <a:srgbClr val="FF0000"/>
                                          </a:solidFill>
                                          <a:latin typeface="Cambria Math" panose="02040503050406030204" pitchFamily="18" charset="0"/>
                                        </a:rPr>
                                        <m:t>𝟑</m:t>
                                      </m:r>
                                    </m:sub>
                                  </m:sSub>
                                  <m:r>
                                    <a:rPr lang="en-US" sz="1400" b="0" i="1">
                                      <a:latin typeface="Cambria Math" panose="02040503050406030204" pitchFamily="18" charset="0"/>
                                    </a:rPr>
                                    <m:t>)</m:t>
                                  </m:r>
                                </m:e>
                              </m:mr>
                            </m:m>
                          </m:e>
                        </m:d>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84736" y="1439356"/>
                  <a:ext cx="3142527" cy="2796599"/>
                </a:xfrm>
                <a:prstGeom prst="rect">
                  <a:avLst/>
                </a:prstGeom>
                <a:blipFill>
                  <a:blip r:embed="rId3"/>
                  <a:stretch>
                    <a:fillRect/>
                  </a:stretch>
                </a:blipFill>
              </p:spPr>
              <p:txBody>
                <a:bodyPr/>
                <a:lstStyle/>
                <a:p>
                  <a:r>
                    <a:rPr lang="en-US">
                      <a:noFill/>
                    </a:rPr>
                    <a:t> </a:t>
                  </a:r>
                </a:p>
              </p:txBody>
            </p:sp>
          </mc:Fallback>
        </mc:AlternateContent>
        <p:sp>
          <p:nvSpPr>
            <p:cNvPr id="8" name="TextBox 7"/>
            <p:cNvSpPr txBox="1"/>
            <p:nvPr/>
          </p:nvSpPr>
          <p:spPr>
            <a:xfrm>
              <a:off x="1391903" y="973880"/>
              <a:ext cx="1663200" cy="369332"/>
            </a:xfrm>
            <a:prstGeom prst="rect">
              <a:avLst/>
            </a:prstGeom>
            <a:noFill/>
          </p:spPr>
          <p:txBody>
            <a:bodyPr wrap="square" rtlCol="0">
              <a:spAutoFit/>
            </a:bodyPr>
            <a:lstStyle/>
            <a:p>
              <a:r>
                <a:rPr lang="en-US" b="1" dirty="0"/>
                <a:t>State Equations</a:t>
              </a:r>
            </a:p>
          </p:txBody>
        </p:sp>
      </p:grpSp>
      <p:grpSp>
        <p:nvGrpSpPr>
          <p:cNvPr id="17" name="Group 16"/>
          <p:cNvGrpSpPr/>
          <p:nvPr/>
        </p:nvGrpSpPr>
        <p:grpSpPr>
          <a:xfrm>
            <a:off x="3739582" y="933800"/>
            <a:ext cx="1672659" cy="1050104"/>
            <a:chOff x="3739582" y="933800"/>
            <a:chExt cx="1672659" cy="1050104"/>
          </a:xfrm>
        </p:grpSpPr>
        <mc:AlternateContent xmlns:mc="http://schemas.openxmlformats.org/markup-compatibility/2006" xmlns:a14="http://schemas.microsoft.com/office/drawing/2010/main">
          <mc:Choice Requires="a14">
            <p:sp>
              <p:nvSpPr>
                <p:cNvPr id="7" name="TextBox 6"/>
                <p:cNvSpPr txBox="1"/>
                <p:nvPr/>
              </p:nvSpPr>
              <p:spPr>
                <a:xfrm>
                  <a:off x="3739582" y="1520379"/>
                  <a:ext cx="1154419" cy="4635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𝒖</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m>
                              <m:mPr>
                                <m:mcs>
                                  <m:mc>
                                    <m:mcPr>
                                      <m:count m:val="1"/>
                                      <m:mcJc m:val="center"/>
                                    </m:mcPr>
                                  </m:mc>
                                </m:mcs>
                                <m:ctrlPr>
                                  <a:rPr lang="en-US" b="0" i="1" smtClean="0">
                                    <a:solidFill>
                                      <a:srgbClr val="00B050"/>
                                    </a:solidFill>
                                    <a:latin typeface="Cambria Math" panose="02040503050406030204" pitchFamily="18" charset="0"/>
                                  </a:rPr>
                                </m:ctrlPr>
                              </m:mPr>
                              <m:mr>
                                <m:e>
                                  <m:sSub>
                                    <m:sSubPr>
                                      <m:ctrlPr>
                                        <a:rPr lang="en-US" b="1" i="1" smtClean="0">
                                          <a:solidFill>
                                            <a:srgbClr val="00B050"/>
                                          </a:solidFill>
                                          <a:latin typeface="Cambria Math" panose="02040503050406030204" pitchFamily="18" charset="0"/>
                                        </a:rPr>
                                      </m:ctrlPr>
                                    </m:sSubPr>
                                    <m:e>
                                      <m:r>
                                        <a:rPr lang="en-US" b="1" i="1" smtClean="0">
                                          <a:solidFill>
                                            <a:srgbClr val="00B050"/>
                                          </a:solidFill>
                                          <a:latin typeface="Cambria Math" panose="02040503050406030204" pitchFamily="18" charset="0"/>
                                        </a:rPr>
                                        <m:t>𝑰</m:t>
                                      </m:r>
                                    </m:e>
                                    <m:sub>
                                      <m:r>
                                        <a:rPr lang="en-US" b="1" i="1" smtClean="0">
                                          <a:solidFill>
                                            <a:srgbClr val="00B050"/>
                                          </a:solidFill>
                                          <a:latin typeface="Cambria Math" panose="02040503050406030204" pitchFamily="18" charset="0"/>
                                        </a:rPr>
                                        <m:t>𝒕𝒖𝒓𝒃</m:t>
                                      </m:r>
                                    </m:sub>
                                  </m:sSub>
                                </m:e>
                              </m:mr>
                              <m:mr>
                                <m:e>
                                  <m:r>
                                    <a:rPr lang="en-US" b="1" i="1" smtClean="0">
                                      <a:solidFill>
                                        <a:srgbClr val="FFC000"/>
                                      </a:solidFill>
                                      <a:latin typeface="Cambria Math" panose="02040503050406030204" pitchFamily="18" charset="0"/>
                                    </a:rPr>
                                    <m:t>𝑫</m:t>
                                  </m:r>
                                </m:e>
                              </m:mr>
                            </m:m>
                          </m:e>
                        </m:d>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3739582" y="1520379"/>
                  <a:ext cx="1154419" cy="463525"/>
                </a:xfrm>
                <a:prstGeom prst="rect">
                  <a:avLst/>
                </a:prstGeom>
                <a:blipFill>
                  <a:blip r:embed="rId4"/>
                  <a:stretch>
                    <a:fillRect/>
                  </a:stretch>
                </a:blipFill>
              </p:spPr>
              <p:txBody>
                <a:bodyPr/>
                <a:lstStyle/>
                <a:p>
                  <a:r>
                    <a:rPr lang="en-US">
                      <a:noFill/>
                    </a:rPr>
                    <a:t> </a:t>
                  </a:r>
                </a:p>
              </p:txBody>
            </p:sp>
          </mc:Fallback>
        </mc:AlternateContent>
        <p:sp>
          <p:nvSpPr>
            <p:cNvPr id="9" name="TextBox 8"/>
            <p:cNvSpPr txBox="1"/>
            <p:nvPr/>
          </p:nvSpPr>
          <p:spPr>
            <a:xfrm>
              <a:off x="3749041" y="933800"/>
              <a:ext cx="1663200" cy="369332"/>
            </a:xfrm>
            <a:prstGeom prst="rect">
              <a:avLst/>
            </a:prstGeom>
            <a:noFill/>
          </p:spPr>
          <p:txBody>
            <a:bodyPr wrap="square" rtlCol="0">
              <a:spAutoFit/>
            </a:bodyPr>
            <a:lstStyle/>
            <a:p>
              <a:r>
                <a:rPr lang="en-US" b="1" dirty="0"/>
                <a:t>System Inputs</a:t>
              </a:r>
            </a:p>
          </p:txBody>
        </p:sp>
      </p:grpSp>
      <p:grpSp>
        <p:nvGrpSpPr>
          <p:cNvPr id="18" name="Group 17"/>
          <p:cNvGrpSpPr/>
          <p:nvPr/>
        </p:nvGrpSpPr>
        <p:grpSpPr>
          <a:xfrm>
            <a:off x="5600693" y="973880"/>
            <a:ext cx="2872800" cy="914999"/>
            <a:chOff x="5672693" y="953464"/>
            <a:chExt cx="2872800" cy="914999"/>
          </a:xfrm>
        </p:grpSpPr>
        <mc:AlternateContent xmlns:mc="http://schemas.openxmlformats.org/markup-compatibility/2006" xmlns:a14="http://schemas.microsoft.com/office/drawing/2010/main">
          <mc:Choice Requires="a14">
            <p:sp>
              <p:nvSpPr>
                <p:cNvPr id="5" name="TextBox 4"/>
                <p:cNvSpPr txBox="1"/>
                <p:nvPr/>
              </p:nvSpPr>
              <p:spPr>
                <a:xfrm>
                  <a:off x="5672693" y="1499131"/>
                  <a:ext cx="28728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𝑥</m:t>
                            </m:r>
                          </m:e>
                        </m:acc>
                        <m:r>
                          <a:rPr lang="en-US" b="0" i="1" smtClean="0">
                            <a:latin typeface="Cambria Math" panose="02040503050406030204" pitchFamily="18" charset="0"/>
                          </a:rPr>
                          <m:t>=</m:t>
                        </m:r>
                        <m:r>
                          <a:rPr lang="en-US" b="0" i="1" smtClean="0">
                            <a:latin typeface="Cambria Math" panose="02040503050406030204" pitchFamily="18" charset="0"/>
                          </a:rPr>
                          <m:t>𝐴</m:t>
                        </m:r>
                        <m:d>
                          <m:dPr>
                            <m:begChr m:val="["/>
                            <m:endChr m:val="]"/>
                            <m:ctrlPr>
                              <a:rPr lang="en-US" b="0" i="1" smtClean="0">
                                <a:latin typeface="Cambria Math" panose="02040503050406030204" pitchFamily="18" charset="0"/>
                              </a:rPr>
                            </m:ctrlPr>
                          </m:dPr>
                          <m:e>
                            <m:r>
                              <a:rPr lang="en-US" b="1" i="1" smtClean="0">
                                <a:latin typeface="Cambria Math" panose="02040503050406030204" pitchFamily="18" charset="0"/>
                              </a:rPr>
                              <m:t>𝒙</m:t>
                            </m:r>
                            <m:r>
                              <a:rPr lang="en-US" b="0" i="1" smtClean="0">
                                <a:latin typeface="Cambria Math" panose="02040503050406030204" pitchFamily="18" charset="0"/>
                              </a:rPr>
                              <m:t>−</m:t>
                            </m:r>
                            <m:r>
                              <a:rPr lang="en-US" b="0" i="1" smtClean="0">
                                <a:latin typeface="Cambria Math" panose="02040503050406030204" pitchFamily="18" charset="0"/>
                              </a:rPr>
                              <m:t>𝑋</m:t>
                            </m:r>
                          </m:e>
                        </m:d>
                        <m:r>
                          <a:rPr lang="en-US" b="0" i="1" smtClean="0">
                            <a:latin typeface="Cambria Math" panose="02040503050406030204" pitchFamily="18" charset="0"/>
                          </a:rPr>
                          <m:t>+</m:t>
                        </m:r>
                        <m:r>
                          <a:rPr lang="en-US" b="0" i="1" smtClean="0">
                            <a:latin typeface="Cambria Math" panose="02040503050406030204" pitchFamily="18" charset="0"/>
                          </a:rPr>
                          <m:t>𝐵</m:t>
                        </m:r>
                        <m:r>
                          <a:rPr lang="en-US" b="0" i="1" smtClean="0">
                            <a:latin typeface="Cambria Math" panose="02040503050406030204" pitchFamily="18" charset="0"/>
                          </a:rPr>
                          <m:t>[</m:t>
                        </m:r>
                        <m:r>
                          <a:rPr lang="en-US" b="1" i="1" smtClean="0">
                            <a:latin typeface="Cambria Math" panose="02040503050406030204" pitchFamily="18" charset="0"/>
                          </a:rPr>
                          <m:t>𝒖</m:t>
                        </m:r>
                        <m:r>
                          <a:rPr lang="en-US" b="0" i="1" smtClean="0">
                            <a:latin typeface="Cambria Math" panose="02040503050406030204" pitchFamily="18" charset="0"/>
                          </a:rPr>
                          <m:t>−</m:t>
                        </m:r>
                        <m:r>
                          <a:rPr lang="en-US" b="0" i="1" smtClean="0">
                            <a:latin typeface="Cambria Math" panose="02040503050406030204" pitchFamily="18" charset="0"/>
                          </a:rPr>
                          <m:t>𝑈</m:t>
                        </m:r>
                        <m:r>
                          <a:rPr lang="en-US" b="0" i="1" smtClean="0">
                            <a:latin typeface="Cambria Math" panose="02040503050406030204" pitchFamily="18" charset="0"/>
                          </a:rPr>
                          <m:t>]</m:t>
                        </m:r>
                      </m:oMath>
                    </m:oMathPara>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5672693" y="1499131"/>
                  <a:ext cx="2872800" cy="369332"/>
                </a:xfrm>
                <a:prstGeom prst="rect">
                  <a:avLst/>
                </a:prstGeom>
                <a:blipFill>
                  <a:blip r:embed="rId5"/>
                  <a:stretch>
                    <a:fillRect b="-14754"/>
                  </a:stretch>
                </a:blipFill>
              </p:spPr>
              <p:txBody>
                <a:bodyPr/>
                <a:lstStyle/>
                <a:p>
                  <a:r>
                    <a:rPr lang="en-US">
                      <a:noFill/>
                    </a:rPr>
                    <a:t> </a:t>
                  </a:r>
                </a:p>
              </p:txBody>
            </p:sp>
          </mc:Fallback>
        </mc:AlternateContent>
        <p:sp>
          <p:nvSpPr>
            <p:cNvPr id="10" name="TextBox 9"/>
            <p:cNvSpPr txBox="1"/>
            <p:nvPr/>
          </p:nvSpPr>
          <p:spPr>
            <a:xfrm>
              <a:off x="5903093" y="953464"/>
              <a:ext cx="2268000" cy="369332"/>
            </a:xfrm>
            <a:prstGeom prst="rect">
              <a:avLst/>
            </a:prstGeom>
            <a:noFill/>
          </p:spPr>
          <p:txBody>
            <a:bodyPr wrap="square" rtlCol="0">
              <a:spAutoFit/>
            </a:bodyPr>
            <a:lstStyle/>
            <a:p>
              <a:r>
                <a:rPr lang="en-US" b="1" dirty="0"/>
                <a:t>Linearized System</a:t>
              </a:r>
            </a:p>
          </p:txBody>
        </p:sp>
      </p:grpSp>
      <p:grpSp>
        <p:nvGrpSpPr>
          <p:cNvPr id="16" name="Group 15"/>
          <p:cNvGrpSpPr/>
          <p:nvPr/>
        </p:nvGrpSpPr>
        <p:grpSpPr>
          <a:xfrm>
            <a:off x="4379261" y="4532787"/>
            <a:ext cx="4094232" cy="1818641"/>
            <a:chOff x="4899322" y="2056823"/>
            <a:chExt cx="4021478" cy="1818641"/>
          </a:xfrm>
        </p:grpSpPr>
        <mc:AlternateContent xmlns:mc="http://schemas.openxmlformats.org/markup-compatibility/2006" xmlns:a14="http://schemas.microsoft.com/office/drawing/2010/main">
          <mc:Choice Requires="a14">
            <p:sp>
              <p:nvSpPr>
                <p:cNvPr id="12" name="TextBox 11"/>
                <p:cNvSpPr txBox="1"/>
                <p:nvPr/>
              </p:nvSpPr>
              <p:spPr>
                <a:xfrm>
                  <a:off x="4997441" y="2448128"/>
                  <a:ext cx="1860125" cy="12759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𝐴</m:t>
                        </m:r>
                        <m:r>
                          <a:rPr lang="en-US" sz="1400" b="0" i="1" smtClean="0">
                            <a:latin typeface="Cambria Math" panose="02040503050406030204" pitchFamily="18" charset="0"/>
                          </a:rPr>
                          <m:t>=</m:t>
                        </m:r>
                        <m:d>
                          <m:dPr>
                            <m:begChr m:val="["/>
                            <m:endChr m:val="]"/>
                            <m:ctrlPr>
                              <a:rPr lang="en-US" sz="1400" b="0" i="1" smtClean="0">
                                <a:latin typeface="Cambria Math" panose="02040503050406030204" pitchFamily="18" charset="0"/>
                              </a:rPr>
                            </m:ctrlPr>
                          </m:dPr>
                          <m:e>
                            <m:m>
                              <m:mPr>
                                <m:mcs>
                                  <m:mc>
                                    <m:mcPr>
                                      <m:count m:val="3"/>
                                      <m:mcJc m:val="center"/>
                                    </m:mcPr>
                                  </m:mc>
                                </m:mcs>
                                <m:ctrlPr>
                                  <a:rPr lang="en-US" sz="1400" b="0" i="1" smtClean="0">
                                    <a:latin typeface="Cambria Math" panose="02040503050406030204" pitchFamily="18" charset="0"/>
                                  </a:rPr>
                                </m:ctrlPr>
                              </m:mPr>
                              <m:mr>
                                <m:e>
                                  <m:f>
                                    <m:fPr>
                                      <m:ctrlPr>
                                        <a:rPr lang="en-US" sz="1400" b="0" i="1" smtClean="0">
                                          <a:latin typeface="Cambria Math" panose="02040503050406030204" pitchFamily="18" charset="0"/>
                                        </a:rPr>
                                      </m:ctrlPr>
                                    </m:fPr>
                                    <m:num>
                                      <m:r>
                                        <m:rPr>
                                          <m:brk m:alnAt="7"/>
                                        </m:rP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𝑓</m:t>
                                          </m:r>
                                        </m:e>
                                        <m:sub>
                                          <m:r>
                                            <a:rPr lang="en-US" sz="1400" b="0" i="1" smtClean="0">
                                              <a:latin typeface="Cambria Math" panose="02040503050406030204" pitchFamily="18" charset="0"/>
                                            </a:rPr>
                                            <m:t>1</m:t>
                                          </m:r>
                                        </m:sub>
                                      </m:sSub>
                                    </m:num>
                                    <m:den>
                                      <m:r>
                                        <m:rPr>
                                          <m:brk m:alnAt="7"/>
                                        </m:rP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1</m:t>
                                          </m:r>
                                        </m:sub>
                                      </m:sSub>
                                    </m:den>
                                  </m:f>
                                </m:e>
                                <m:e>
                                  <m:r>
                                    <a:rPr lang="en-US" sz="1400" b="0" i="1" smtClean="0">
                                      <a:latin typeface="Cambria Math" panose="02040503050406030204" pitchFamily="18" charset="0"/>
                                    </a:rPr>
                                    <m:t>…</m:t>
                                  </m:r>
                                </m:e>
                                <m:e>
                                  <m:f>
                                    <m:fPr>
                                      <m:ctrlPr>
                                        <a:rPr lang="en-US" sz="1400" i="1">
                                          <a:latin typeface="Cambria Math" panose="02040503050406030204" pitchFamily="18" charset="0"/>
                                        </a:rPr>
                                      </m:ctrlPr>
                                    </m:fPr>
                                    <m:num>
                                      <m:r>
                                        <m:rPr>
                                          <m:brk m:alnAt="7"/>
                                        </m:rP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𝑓</m:t>
                                          </m:r>
                                        </m:e>
                                        <m:sub>
                                          <m:r>
                                            <a:rPr lang="en-US" sz="1400" i="1">
                                              <a:latin typeface="Cambria Math" panose="02040503050406030204" pitchFamily="18" charset="0"/>
                                            </a:rPr>
                                            <m:t>1</m:t>
                                          </m:r>
                                        </m:sub>
                                      </m:sSub>
                                    </m:num>
                                    <m:den>
                                      <m:r>
                                        <m:rPr>
                                          <m:brk m:alnAt="7"/>
                                        </m:rP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b="0" i="1" smtClean="0">
                                              <a:latin typeface="Cambria Math" panose="02040503050406030204" pitchFamily="18" charset="0"/>
                                            </a:rPr>
                                            <m:t>𝑁</m:t>
                                          </m:r>
                                        </m:sub>
                                      </m:sSub>
                                    </m:den>
                                  </m:f>
                                </m:e>
                              </m:mr>
                              <m:mr>
                                <m:e/>
                                <m:e>
                                  <m:r>
                                    <a:rPr lang="en-US" sz="1400" b="0" i="1" smtClean="0">
                                      <a:latin typeface="Cambria Math" panose="02040503050406030204" pitchFamily="18" charset="0"/>
                                    </a:rPr>
                                    <m:t>:</m:t>
                                  </m:r>
                                </m:e>
                                <m:e/>
                              </m:mr>
                              <m:mr>
                                <m:e>
                                  <m:f>
                                    <m:fPr>
                                      <m:ctrlPr>
                                        <a:rPr lang="en-US" sz="1400" i="1">
                                          <a:latin typeface="Cambria Math" panose="02040503050406030204" pitchFamily="18" charset="0"/>
                                        </a:rPr>
                                      </m:ctrlPr>
                                    </m:fPr>
                                    <m:num>
                                      <m:r>
                                        <m:rPr>
                                          <m:brk m:alnAt="7"/>
                                        </m:rP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𝑓</m:t>
                                          </m:r>
                                        </m:e>
                                        <m:sub>
                                          <m:r>
                                            <a:rPr lang="en-US" sz="1400" b="0" i="1" smtClean="0">
                                              <a:latin typeface="Cambria Math" panose="02040503050406030204" pitchFamily="18" charset="0"/>
                                            </a:rPr>
                                            <m:t>𝑁</m:t>
                                          </m:r>
                                        </m:sub>
                                      </m:sSub>
                                    </m:num>
                                    <m:den>
                                      <m:r>
                                        <m:rPr>
                                          <m:brk m:alnAt="7"/>
                                        </m:rP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1</m:t>
                                          </m:r>
                                        </m:sub>
                                      </m:sSub>
                                    </m:den>
                                  </m:f>
                                </m:e>
                                <m:e>
                                  <m:r>
                                    <a:rPr lang="en-US" sz="1400" b="0" i="1" smtClean="0">
                                      <a:latin typeface="Cambria Math" panose="02040503050406030204" pitchFamily="18" charset="0"/>
                                    </a:rPr>
                                    <m:t>…</m:t>
                                  </m:r>
                                </m:e>
                                <m:e>
                                  <m:f>
                                    <m:fPr>
                                      <m:ctrlPr>
                                        <a:rPr lang="en-US" sz="1400" i="1">
                                          <a:latin typeface="Cambria Math" panose="02040503050406030204" pitchFamily="18" charset="0"/>
                                        </a:rPr>
                                      </m:ctrlPr>
                                    </m:fPr>
                                    <m:num>
                                      <m:r>
                                        <m:rPr>
                                          <m:brk m:alnAt="7"/>
                                        </m:rP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𝑓</m:t>
                                          </m:r>
                                        </m:e>
                                        <m:sub>
                                          <m:r>
                                            <a:rPr lang="en-US" sz="1400" b="0" i="1" smtClean="0">
                                              <a:latin typeface="Cambria Math" panose="02040503050406030204" pitchFamily="18" charset="0"/>
                                            </a:rPr>
                                            <m:t>𝑁</m:t>
                                          </m:r>
                                        </m:sub>
                                      </m:sSub>
                                    </m:num>
                                    <m:den>
                                      <m:r>
                                        <m:rPr>
                                          <m:brk m:alnAt="7"/>
                                        </m:rP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b="0" i="1" smtClean="0">
                                              <a:latin typeface="Cambria Math" panose="02040503050406030204" pitchFamily="18" charset="0"/>
                                            </a:rPr>
                                            <m:t>𝑁</m:t>
                                          </m:r>
                                        </m:sub>
                                      </m:sSub>
                                    </m:den>
                                  </m:f>
                                </m:e>
                              </m:mr>
                            </m:m>
                          </m:e>
                        </m:d>
                        <m:d>
                          <m:dPr>
                            <m:begChr m:val="|"/>
                            <m:endChr m:val=""/>
                            <m:ctrlPr>
                              <a:rPr lang="en-US" sz="1400" b="0" i="1" smtClean="0">
                                <a:latin typeface="Cambria Math" panose="02040503050406030204" pitchFamily="18" charset="0"/>
                              </a:rPr>
                            </m:ctrlPr>
                          </m:dPr>
                          <m:e>
                            <m:eqArr>
                              <m:eqArrPr>
                                <m:ctrlPr>
                                  <a:rPr lang="en-US" sz="1400" b="0" i="1" smtClean="0">
                                    <a:latin typeface="Cambria Math" panose="02040503050406030204" pitchFamily="18" charset="0"/>
                                  </a:rPr>
                                </m:ctrlPr>
                              </m:eqArrPr>
                              <m:e/>
                              <m:e/>
                              <m:e/>
                              <m:e/>
                              <m:e>
                                <m:r>
                                  <a:rPr lang="en-US" sz="1400" b="0" i="1" smtClean="0">
                                    <a:latin typeface="Cambria Math" panose="02040503050406030204" pitchFamily="18" charset="0"/>
                                  </a:rPr>
                                  <m:t>𝑋</m:t>
                                </m:r>
                              </m:e>
                              <m:e>
                                <m:r>
                                  <a:rPr lang="en-US" sz="1400" b="0" i="1" smtClean="0">
                                    <a:latin typeface="Cambria Math" panose="02040503050406030204" pitchFamily="18" charset="0"/>
                                  </a:rPr>
                                  <m:t>𝑈</m:t>
                                </m:r>
                              </m:e>
                            </m:eqArr>
                          </m:e>
                        </m:d>
                      </m:oMath>
                    </m:oMathPara>
                  </a14:m>
                  <a:endParaRPr lang="en-US" sz="1400" dirty="0"/>
                </a:p>
              </p:txBody>
            </p:sp>
          </mc:Choice>
          <mc:Fallback xmlns="">
            <p:sp>
              <p:nvSpPr>
                <p:cNvPr id="12" name="TextBox 11"/>
                <p:cNvSpPr txBox="1">
                  <a:spLocks noRot="1" noChangeAspect="1" noMove="1" noResize="1" noEditPoints="1" noAdjustHandles="1" noChangeArrowheads="1" noChangeShapeType="1" noTextEdit="1"/>
                </p:cNvSpPr>
                <p:nvPr/>
              </p:nvSpPr>
              <p:spPr>
                <a:xfrm>
                  <a:off x="4997441" y="2448128"/>
                  <a:ext cx="1860125" cy="127599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6955685" y="2448301"/>
                  <a:ext cx="1869743" cy="12759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1400" b="0" i="0" smtClean="0">
                            <a:latin typeface="Cambria Math" panose="02040503050406030204" pitchFamily="18" charset="0"/>
                          </a:rPr>
                          <m:t>B</m:t>
                        </m:r>
                        <m:r>
                          <a:rPr lang="en-US" sz="1400" b="0" i="1" smtClean="0">
                            <a:latin typeface="Cambria Math" panose="02040503050406030204" pitchFamily="18" charset="0"/>
                          </a:rPr>
                          <m:t>=</m:t>
                        </m:r>
                        <m:d>
                          <m:dPr>
                            <m:begChr m:val="["/>
                            <m:endChr m:val="]"/>
                            <m:ctrlPr>
                              <a:rPr lang="en-US" sz="1400" b="0" i="1" smtClean="0">
                                <a:latin typeface="Cambria Math" panose="02040503050406030204" pitchFamily="18" charset="0"/>
                              </a:rPr>
                            </m:ctrlPr>
                          </m:dPr>
                          <m:e>
                            <m:m>
                              <m:mPr>
                                <m:mcs>
                                  <m:mc>
                                    <m:mcPr>
                                      <m:count m:val="3"/>
                                      <m:mcJc m:val="center"/>
                                    </m:mcPr>
                                  </m:mc>
                                </m:mcs>
                                <m:ctrlPr>
                                  <a:rPr lang="en-US" sz="1400" b="0" i="1" smtClean="0">
                                    <a:latin typeface="Cambria Math" panose="02040503050406030204" pitchFamily="18" charset="0"/>
                                  </a:rPr>
                                </m:ctrlPr>
                              </m:mPr>
                              <m:mr>
                                <m:e>
                                  <m:f>
                                    <m:fPr>
                                      <m:ctrlPr>
                                        <a:rPr lang="en-US" sz="1400" b="0" i="1" smtClean="0">
                                          <a:latin typeface="Cambria Math" panose="02040503050406030204" pitchFamily="18" charset="0"/>
                                        </a:rPr>
                                      </m:ctrlPr>
                                    </m:fPr>
                                    <m:num>
                                      <m:r>
                                        <m:rPr>
                                          <m:brk m:alnAt="7"/>
                                        </m:rP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𝑓</m:t>
                                          </m:r>
                                        </m:e>
                                        <m:sub>
                                          <m:r>
                                            <a:rPr lang="en-US" sz="1400" b="0" i="1" smtClean="0">
                                              <a:latin typeface="Cambria Math" panose="02040503050406030204" pitchFamily="18" charset="0"/>
                                            </a:rPr>
                                            <m:t>1</m:t>
                                          </m:r>
                                        </m:sub>
                                      </m:sSub>
                                    </m:num>
                                    <m:den>
                                      <m:r>
                                        <m:rPr>
                                          <m:brk m:alnAt="7"/>
                                        </m:rP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𝑢</m:t>
                                          </m:r>
                                        </m:e>
                                        <m:sub>
                                          <m:r>
                                            <a:rPr lang="en-US" sz="1400" b="0" i="1" smtClean="0">
                                              <a:latin typeface="Cambria Math" panose="02040503050406030204" pitchFamily="18" charset="0"/>
                                            </a:rPr>
                                            <m:t>1</m:t>
                                          </m:r>
                                        </m:sub>
                                      </m:sSub>
                                    </m:den>
                                  </m:f>
                                </m:e>
                                <m:e>
                                  <m:r>
                                    <a:rPr lang="en-US" sz="1400" b="0" i="1" smtClean="0">
                                      <a:latin typeface="Cambria Math" panose="02040503050406030204" pitchFamily="18" charset="0"/>
                                    </a:rPr>
                                    <m:t>…</m:t>
                                  </m:r>
                                </m:e>
                                <m:e>
                                  <m:f>
                                    <m:fPr>
                                      <m:ctrlPr>
                                        <a:rPr lang="en-US" sz="1400" i="1">
                                          <a:latin typeface="Cambria Math" panose="02040503050406030204" pitchFamily="18" charset="0"/>
                                        </a:rPr>
                                      </m:ctrlPr>
                                    </m:fPr>
                                    <m:num>
                                      <m:r>
                                        <m:rPr>
                                          <m:brk m:alnAt="7"/>
                                        </m:rP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𝑓</m:t>
                                          </m:r>
                                        </m:e>
                                        <m:sub>
                                          <m:r>
                                            <a:rPr lang="en-US" sz="1400" i="1">
                                              <a:latin typeface="Cambria Math" panose="02040503050406030204" pitchFamily="18" charset="0"/>
                                            </a:rPr>
                                            <m:t>1</m:t>
                                          </m:r>
                                        </m:sub>
                                      </m:sSub>
                                    </m:num>
                                    <m:den>
                                      <m:r>
                                        <m:rPr>
                                          <m:brk m:alnAt="7"/>
                                        </m:rP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b="0" i="1" smtClean="0">
                                              <a:latin typeface="Cambria Math" panose="02040503050406030204" pitchFamily="18" charset="0"/>
                                            </a:rPr>
                                            <m:t>𝑀</m:t>
                                          </m:r>
                                        </m:sub>
                                      </m:sSub>
                                    </m:den>
                                  </m:f>
                                </m:e>
                              </m:mr>
                              <m:mr>
                                <m:e/>
                                <m:e>
                                  <m:r>
                                    <a:rPr lang="en-US" sz="1400" b="0" i="1" smtClean="0">
                                      <a:latin typeface="Cambria Math" panose="02040503050406030204" pitchFamily="18" charset="0"/>
                                    </a:rPr>
                                    <m:t>:</m:t>
                                  </m:r>
                                </m:e>
                                <m:e/>
                              </m:mr>
                              <m:mr>
                                <m:e>
                                  <m:f>
                                    <m:fPr>
                                      <m:ctrlPr>
                                        <a:rPr lang="en-US" sz="1400" i="1">
                                          <a:latin typeface="Cambria Math" panose="02040503050406030204" pitchFamily="18" charset="0"/>
                                        </a:rPr>
                                      </m:ctrlPr>
                                    </m:fPr>
                                    <m:num>
                                      <m:r>
                                        <m:rPr>
                                          <m:brk m:alnAt="7"/>
                                        </m:rP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𝑓</m:t>
                                          </m:r>
                                        </m:e>
                                        <m:sub>
                                          <m:r>
                                            <a:rPr lang="en-US" sz="1400" b="0" i="1" smtClean="0">
                                              <a:latin typeface="Cambria Math" panose="02040503050406030204" pitchFamily="18" charset="0"/>
                                            </a:rPr>
                                            <m:t>𝑁</m:t>
                                          </m:r>
                                        </m:sub>
                                      </m:sSub>
                                    </m:num>
                                    <m:den>
                                      <m:r>
                                        <m:rPr>
                                          <m:brk m:alnAt="7"/>
                                        </m:rP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b="0" i="1" smtClean="0">
                                              <a:latin typeface="Cambria Math" panose="02040503050406030204" pitchFamily="18" charset="0"/>
                                            </a:rPr>
                                            <m:t>𝑢</m:t>
                                          </m:r>
                                        </m:e>
                                        <m:sub>
                                          <m:r>
                                            <a:rPr lang="en-US" sz="1400" i="1">
                                              <a:latin typeface="Cambria Math" panose="02040503050406030204" pitchFamily="18" charset="0"/>
                                            </a:rPr>
                                            <m:t>1</m:t>
                                          </m:r>
                                        </m:sub>
                                      </m:sSub>
                                    </m:den>
                                  </m:f>
                                </m:e>
                                <m:e>
                                  <m:r>
                                    <a:rPr lang="en-US" sz="1400" b="0" i="1" smtClean="0">
                                      <a:latin typeface="Cambria Math" panose="02040503050406030204" pitchFamily="18" charset="0"/>
                                    </a:rPr>
                                    <m:t>…</m:t>
                                  </m:r>
                                </m:e>
                                <m:e>
                                  <m:f>
                                    <m:fPr>
                                      <m:ctrlPr>
                                        <a:rPr lang="en-US" sz="1400" i="1">
                                          <a:latin typeface="Cambria Math" panose="02040503050406030204" pitchFamily="18" charset="0"/>
                                        </a:rPr>
                                      </m:ctrlPr>
                                    </m:fPr>
                                    <m:num>
                                      <m:r>
                                        <m:rPr>
                                          <m:brk m:alnAt="7"/>
                                        </m:rP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𝑓</m:t>
                                          </m:r>
                                        </m:e>
                                        <m:sub>
                                          <m:r>
                                            <a:rPr lang="en-US" sz="1400" b="0" i="1" smtClean="0">
                                              <a:latin typeface="Cambria Math" panose="02040503050406030204" pitchFamily="18" charset="0"/>
                                            </a:rPr>
                                            <m:t>𝑁</m:t>
                                          </m:r>
                                        </m:sub>
                                      </m:sSub>
                                    </m:num>
                                    <m:den>
                                      <m:r>
                                        <m:rPr>
                                          <m:brk m:alnAt="7"/>
                                        </m:rP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b="0" i="1" smtClean="0">
                                              <a:latin typeface="Cambria Math" panose="02040503050406030204" pitchFamily="18" charset="0"/>
                                            </a:rPr>
                                            <m:t>𝑢</m:t>
                                          </m:r>
                                        </m:e>
                                        <m:sub>
                                          <m:r>
                                            <a:rPr lang="en-US" sz="1400" b="0" i="1" smtClean="0">
                                              <a:latin typeface="Cambria Math" panose="02040503050406030204" pitchFamily="18" charset="0"/>
                                            </a:rPr>
                                            <m:t>𝑁</m:t>
                                          </m:r>
                                        </m:sub>
                                      </m:sSub>
                                    </m:den>
                                  </m:f>
                                </m:e>
                              </m:mr>
                            </m:m>
                          </m:e>
                        </m:d>
                        <m:d>
                          <m:dPr>
                            <m:begChr m:val="|"/>
                            <m:endChr m:val=""/>
                            <m:ctrlPr>
                              <a:rPr lang="en-US" sz="1400" b="0" i="1" smtClean="0">
                                <a:latin typeface="Cambria Math" panose="02040503050406030204" pitchFamily="18" charset="0"/>
                              </a:rPr>
                            </m:ctrlPr>
                          </m:dPr>
                          <m:e>
                            <m:eqArr>
                              <m:eqArrPr>
                                <m:ctrlPr>
                                  <a:rPr lang="en-US" sz="1400" b="0" i="1" smtClean="0">
                                    <a:latin typeface="Cambria Math" panose="02040503050406030204" pitchFamily="18" charset="0"/>
                                  </a:rPr>
                                </m:ctrlPr>
                              </m:eqArrPr>
                              <m:e/>
                              <m:e/>
                              <m:e/>
                              <m:e/>
                              <m:e>
                                <m:r>
                                  <a:rPr lang="en-US" sz="1400" b="0" i="1" smtClean="0">
                                    <a:latin typeface="Cambria Math" panose="02040503050406030204" pitchFamily="18" charset="0"/>
                                  </a:rPr>
                                  <m:t>𝑋</m:t>
                                </m:r>
                              </m:e>
                              <m:e>
                                <m:r>
                                  <a:rPr lang="en-US" sz="1400" b="0" i="1" smtClean="0">
                                    <a:latin typeface="Cambria Math" panose="02040503050406030204" pitchFamily="18" charset="0"/>
                                  </a:rPr>
                                  <m:t>𝑈</m:t>
                                </m:r>
                              </m:e>
                            </m:eqArr>
                          </m:e>
                        </m:d>
                      </m:oMath>
                    </m:oMathPara>
                  </a14:m>
                  <a:endParaRPr lang="en-US" sz="1400" dirty="0"/>
                </a:p>
              </p:txBody>
            </p:sp>
          </mc:Choice>
          <mc:Fallback xmlns="">
            <p:sp>
              <p:nvSpPr>
                <p:cNvPr id="13" name="TextBox 12"/>
                <p:cNvSpPr txBox="1">
                  <a:spLocks noRot="1" noChangeAspect="1" noMove="1" noResize="1" noEditPoints="1" noAdjustHandles="1" noChangeArrowheads="1" noChangeShapeType="1" noTextEdit="1"/>
                </p:cNvSpPr>
                <p:nvPr/>
              </p:nvSpPr>
              <p:spPr>
                <a:xfrm>
                  <a:off x="6955685" y="2448301"/>
                  <a:ext cx="1869743" cy="1275990"/>
                </a:xfrm>
                <a:prstGeom prst="rect">
                  <a:avLst/>
                </a:prstGeom>
                <a:blipFill>
                  <a:blip r:embed="rId7"/>
                  <a:stretch>
                    <a:fillRect/>
                  </a:stretch>
                </a:blipFill>
              </p:spPr>
              <p:txBody>
                <a:bodyPr/>
                <a:lstStyle/>
                <a:p>
                  <a:r>
                    <a:rPr lang="en-US">
                      <a:noFill/>
                    </a:rPr>
                    <a:t> </a:t>
                  </a:r>
                </a:p>
              </p:txBody>
            </p:sp>
          </mc:Fallback>
        </mc:AlternateContent>
        <p:sp>
          <p:nvSpPr>
            <p:cNvPr id="14" name="TextBox 13"/>
            <p:cNvSpPr txBox="1"/>
            <p:nvPr/>
          </p:nvSpPr>
          <p:spPr>
            <a:xfrm>
              <a:off x="5972477" y="2056823"/>
              <a:ext cx="2573016" cy="369332"/>
            </a:xfrm>
            <a:prstGeom prst="rect">
              <a:avLst/>
            </a:prstGeom>
            <a:noFill/>
          </p:spPr>
          <p:txBody>
            <a:bodyPr wrap="square" rtlCol="0">
              <a:spAutoFit/>
            </a:bodyPr>
            <a:lstStyle/>
            <a:p>
              <a:r>
                <a:rPr lang="en-US" b="1" dirty="0"/>
                <a:t>Jacobian Matrices</a:t>
              </a:r>
            </a:p>
          </p:txBody>
        </p:sp>
        <p:sp>
          <p:nvSpPr>
            <p:cNvPr id="15" name="Rectangle 14"/>
            <p:cNvSpPr/>
            <p:nvPr/>
          </p:nvSpPr>
          <p:spPr>
            <a:xfrm>
              <a:off x="4899322" y="2085710"/>
              <a:ext cx="4021478" cy="1789754"/>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Rectangle 19"/>
          <p:cNvSpPr/>
          <p:nvPr/>
        </p:nvSpPr>
        <p:spPr>
          <a:xfrm>
            <a:off x="4299154" y="4458750"/>
            <a:ext cx="4484051" cy="1965748"/>
          </a:xfrm>
          <a:prstGeom prst="rect">
            <a:avLst/>
          </a:prstGeom>
          <a:solidFill>
            <a:schemeClr val="bg1">
              <a:alpha val="66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22" name="Picture 21" descr="A screenshot of a cell phone&#10;&#10;Description automatically generated">
            <a:extLst>
              <a:ext uri="{FF2B5EF4-FFF2-40B4-BE49-F238E27FC236}">
                <a16:creationId xmlns:a16="http://schemas.microsoft.com/office/drawing/2014/main" id="{006BFB14-D463-4D99-AC99-6594379AA0E1}"/>
              </a:ext>
            </a:extLst>
          </p:cNvPr>
          <p:cNvPicPr>
            <a:picLocks noChangeAspect="1"/>
          </p:cNvPicPr>
          <p:nvPr/>
        </p:nvPicPr>
        <p:blipFill>
          <a:blip r:embed="rId8"/>
          <a:stretch>
            <a:fillRect/>
          </a:stretch>
        </p:blipFill>
        <p:spPr>
          <a:xfrm>
            <a:off x="4158910" y="2122631"/>
            <a:ext cx="4641608" cy="2358694"/>
          </a:xfrm>
          <a:prstGeom prst="rect">
            <a:avLst/>
          </a:prstGeom>
        </p:spPr>
      </p:pic>
    </p:spTree>
    <p:extLst>
      <p:ext uri="{BB962C8B-B14F-4D97-AF65-F5344CB8AC3E}">
        <p14:creationId xmlns:p14="http://schemas.microsoft.com/office/powerpoint/2010/main" val="406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501" y="55167"/>
            <a:ext cx="8229600" cy="695396"/>
          </a:xfrm>
        </p:spPr>
        <p:txBody>
          <a:bodyPr/>
          <a:lstStyle/>
          <a:p>
            <a:r>
              <a:rPr lang="en-US" dirty="0"/>
              <a:t>Linearization Results</a:t>
            </a:r>
          </a:p>
        </p:txBody>
      </p:sp>
      <p:sp>
        <p:nvSpPr>
          <p:cNvPr id="4" name="Slide Number Placeholder 3"/>
          <p:cNvSpPr>
            <a:spLocks noGrp="1"/>
          </p:cNvSpPr>
          <p:nvPr>
            <p:ph type="sldNum" sz="quarter" idx="12"/>
          </p:nvPr>
        </p:nvSpPr>
        <p:spPr/>
        <p:txBody>
          <a:bodyPr/>
          <a:lstStyle/>
          <a:p>
            <a:fld id="{C0F325E9-493D-4743-B1E1-B25E1D42752C}" type="slidenum">
              <a:rPr lang="en-US" smtClean="0"/>
              <a:t>25</a:t>
            </a:fld>
            <a:endParaRPr lang="en-US"/>
          </a:p>
        </p:txBody>
      </p:sp>
      <p:sp>
        <p:nvSpPr>
          <p:cNvPr id="5" name="TextBox 4">
            <a:extLst>
              <a:ext uri="{FF2B5EF4-FFF2-40B4-BE49-F238E27FC236}">
                <a16:creationId xmlns:a16="http://schemas.microsoft.com/office/drawing/2014/main" id="{8612414D-A71E-42FF-9441-9927B1EDE486}"/>
              </a:ext>
            </a:extLst>
          </p:cNvPr>
          <p:cNvSpPr txBox="1"/>
          <p:nvPr/>
        </p:nvSpPr>
        <p:spPr>
          <a:xfrm>
            <a:off x="4415780" y="1218803"/>
            <a:ext cx="4129552" cy="1631216"/>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t>Linearized model accurately captures switched averaged dynamics</a:t>
            </a:r>
          </a:p>
          <a:p>
            <a:pPr marL="285750" indent="-285750">
              <a:spcAft>
                <a:spcPts val="1200"/>
              </a:spcAft>
              <a:buFont typeface="Arial" panose="020B0604020202020204" pitchFamily="34" charset="0"/>
              <a:buChar char="•"/>
            </a:pPr>
            <a:r>
              <a:rPr lang="en-US" dirty="0"/>
              <a:t>Use to quickly size a new system- runs 10x faster than switching converter  model</a:t>
            </a:r>
          </a:p>
        </p:txBody>
      </p:sp>
      <p:pic>
        <p:nvPicPr>
          <p:cNvPr id="8" name="Picture 7">
            <a:extLst>
              <a:ext uri="{FF2B5EF4-FFF2-40B4-BE49-F238E27FC236}">
                <a16:creationId xmlns:a16="http://schemas.microsoft.com/office/drawing/2014/main" id="{220FDC4B-95BC-4102-B07B-C74910F084E0}"/>
              </a:ext>
            </a:extLst>
          </p:cNvPr>
          <p:cNvPicPr>
            <a:picLocks noChangeAspect="1"/>
          </p:cNvPicPr>
          <p:nvPr/>
        </p:nvPicPr>
        <p:blipFill>
          <a:blip r:embed="rId3"/>
          <a:stretch>
            <a:fillRect/>
          </a:stretch>
        </p:blipFill>
        <p:spPr>
          <a:xfrm>
            <a:off x="4155440" y="4261769"/>
            <a:ext cx="1879600" cy="891070"/>
          </a:xfrm>
          <a:prstGeom prst="rect">
            <a:avLst/>
          </a:prstGeom>
        </p:spPr>
      </p:pic>
      <p:pic>
        <p:nvPicPr>
          <p:cNvPr id="10" name="Picture 9" descr="A close up of a map&#10;&#10;Description automatically generated">
            <a:extLst>
              <a:ext uri="{FF2B5EF4-FFF2-40B4-BE49-F238E27FC236}">
                <a16:creationId xmlns:a16="http://schemas.microsoft.com/office/drawing/2014/main" id="{09CA3CF7-6914-4E96-BC24-4566A34F8681}"/>
              </a:ext>
            </a:extLst>
          </p:cNvPr>
          <p:cNvPicPr>
            <a:picLocks noChangeAspect="1"/>
          </p:cNvPicPr>
          <p:nvPr/>
        </p:nvPicPr>
        <p:blipFill rotWithShape="1">
          <a:blip r:embed="rId4"/>
          <a:srcRect l="7208" t="3260" r="17104"/>
          <a:stretch/>
        </p:blipFill>
        <p:spPr>
          <a:xfrm>
            <a:off x="375418" y="722345"/>
            <a:ext cx="3780022" cy="5597176"/>
          </a:xfrm>
          <a:prstGeom prst="rect">
            <a:avLst/>
          </a:prstGeom>
        </p:spPr>
      </p:pic>
    </p:spTree>
    <p:extLst>
      <p:ext uri="{BB962C8B-B14F-4D97-AF65-F5344CB8AC3E}">
        <p14:creationId xmlns:p14="http://schemas.microsoft.com/office/powerpoint/2010/main" val="207379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F08E5-C1A6-4069-BAFF-D4177C1025E6}"/>
              </a:ext>
            </a:extLst>
          </p:cNvPr>
          <p:cNvSpPr>
            <a:spLocks noGrp="1"/>
          </p:cNvSpPr>
          <p:nvPr>
            <p:ph type="title"/>
          </p:nvPr>
        </p:nvSpPr>
        <p:spPr/>
        <p:txBody>
          <a:bodyPr/>
          <a:lstStyle/>
          <a:p>
            <a:r>
              <a:rPr lang="en-US" dirty="0">
                <a:solidFill>
                  <a:schemeClr val="bg1"/>
                </a:solidFill>
              </a:rPr>
              <a:t>Overview</a:t>
            </a:r>
          </a:p>
        </p:txBody>
      </p:sp>
      <p:sp>
        <p:nvSpPr>
          <p:cNvPr id="4" name="Slide Number Placeholder 3">
            <a:extLst>
              <a:ext uri="{FF2B5EF4-FFF2-40B4-BE49-F238E27FC236}">
                <a16:creationId xmlns:a16="http://schemas.microsoft.com/office/drawing/2014/main" id="{A3A4F732-2642-41B1-B67B-DE8E3121D3B4}"/>
              </a:ext>
            </a:extLst>
          </p:cNvPr>
          <p:cNvSpPr>
            <a:spLocks noGrp="1"/>
          </p:cNvSpPr>
          <p:nvPr>
            <p:ph type="sldNum" sz="quarter" idx="12"/>
          </p:nvPr>
        </p:nvSpPr>
        <p:spPr/>
        <p:txBody>
          <a:bodyPr/>
          <a:lstStyle/>
          <a:p>
            <a:fld id="{C0F325E9-493D-4743-B1E1-B25E1D42752C}" type="slidenum">
              <a:rPr lang="en-US" smtClean="0"/>
              <a:t>26</a:t>
            </a:fld>
            <a:endParaRPr lang="en-US"/>
          </a:p>
        </p:txBody>
      </p:sp>
      <p:sp>
        <p:nvSpPr>
          <p:cNvPr id="5" name="Content Placeholder 2">
            <a:extLst>
              <a:ext uri="{FF2B5EF4-FFF2-40B4-BE49-F238E27FC236}">
                <a16:creationId xmlns:a16="http://schemas.microsoft.com/office/drawing/2014/main" id="{1FD69E0F-1432-464C-AE0F-AA7F0B96EF6A}"/>
              </a:ext>
            </a:extLst>
          </p:cNvPr>
          <p:cNvSpPr>
            <a:spLocks noGrp="1"/>
          </p:cNvSpPr>
          <p:nvPr>
            <p:ph idx="1"/>
          </p:nvPr>
        </p:nvSpPr>
        <p:spPr>
          <a:xfrm>
            <a:off x="127590" y="1535574"/>
            <a:ext cx="8888819" cy="3786852"/>
          </a:xfrm>
        </p:spPr>
        <p:txBody>
          <a:bodyPr>
            <a:normAutofit/>
          </a:bodyPr>
          <a:lstStyle/>
          <a:p>
            <a:pPr marL="457200" indent="-457200">
              <a:spcAft>
                <a:spcPts val="600"/>
              </a:spcAft>
              <a:buFont typeface="+mj-lt"/>
              <a:buAutoNum type="arabicPeriod"/>
            </a:pPr>
            <a:r>
              <a:rPr lang="en-US" sz="2600" dirty="0">
                <a:solidFill>
                  <a:schemeClr val="bg1"/>
                </a:solidFill>
              </a:rPr>
              <a:t>Develop a small-scale PSS in simulation </a:t>
            </a:r>
          </a:p>
          <a:p>
            <a:pPr marL="857250" lvl="1" indent="-457200">
              <a:spcAft>
                <a:spcPts val="600"/>
              </a:spcAft>
              <a:buFont typeface="Arial" panose="020B0604020202020204" pitchFamily="34" charset="0"/>
              <a:buChar char="•"/>
            </a:pPr>
            <a:r>
              <a:rPr lang="en-US" sz="2600" i="1" dirty="0">
                <a:solidFill>
                  <a:schemeClr val="bg1"/>
                </a:solidFill>
              </a:rPr>
              <a:t>Maximize</a:t>
            </a:r>
            <a:r>
              <a:rPr lang="en-US" sz="2600" dirty="0">
                <a:solidFill>
                  <a:schemeClr val="bg1"/>
                </a:solidFill>
              </a:rPr>
              <a:t> reduction in oscillating power</a:t>
            </a:r>
          </a:p>
          <a:p>
            <a:pPr marL="857250" lvl="1" indent="-457200">
              <a:spcAft>
                <a:spcPts val="600"/>
              </a:spcAft>
              <a:buFont typeface="Arial" panose="020B0604020202020204" pitchFamily="34" charset="0"/>
              <a:buChar char="•"/>
            </a:pPr>
            <a:r>
              <a:rPr lang="en-US" sz="2600" i="1" dirty="0">
                <a:solidFill>
                  <a:schemeClr val="bg1"/>
                </a:solidFill>
              </a:rPr>
              <a:t>Minimize</a:t>
            </a:r>
            <a:r>
              <a:rPr lang="en-US" sz="2600" dirty="0">
                <a:solidFill>
                  <a:schemeClr val="bg1"/>
                </a:solidFill>
              </a:rPr>
              <a:t> power losses, size, and cost</a:t>
            </a:r>
          </a:p>
          <a:p>
            <a:pPr marL="0" indent="0">
              <a:spcAft>
                <a:spcPts val="600"/>
              </a:spcAft>
              <a:buNone/>
            </a:pPr>
            <a:r>
              <a:rPr lang="en-US" sz="2600" dirty="0">
                <a:solidFill>
                  <a:schemeClr val="bg1"/>
                </a:solidFill>
              </a:rPr>
              <a:t>2. Validate simulation using experimental bench-top system</a:t>
            </a:r>
          </a:p>
          <a:p>
            <a:pPr marL="0" indent="0">
              <a:spcAft>
                <a:spcPts val="600"/>
              </a:spcAft>
              <a:buNone/>
            </a:pPr>
            <a:r>
              <a:rPr lang="en-US" sz="2600" dirty="0">
                <a:solidFill>
                  <a:schemeClr val="bg1"/>
                </a:solidFill>
              </a:rPr>
              <a:t>3. Use linearized model to quickly scale-up system</a:t>
            </a:r>
          </a:p>
          <a:p>
            <a:pPr marL="0" indent="0">
              <a:spcAft>
                <a:spcPts val="600"/>
              </a:spcAft>
              <a:buNone/>
            </a:pPr>
            <a:r>
              <a:rPr lang="en-US" sz="2600" dirty="0">
                <a:solidFill>
                  <a:schemeClr val="bg1"/>
                </a:solidFill>
              </a:rPr>
              <a:t>4. Analyze performance and cost of full-scale system</a:t>
            </a:r>
          </a:p>
        </p:txBody>
      </p:sp>
      <p:sp>
        <p:nvSpPr>
          <p:cNvPr id="7" name="Rectangle 6">
            <a:extLst>
              <a:ext uri="{FF2B5EF4-FFF2-40B4-BE49-F238E27FC236}">
                <a16:creationId xmlns:a16="http://schemas.microsoft.com/office/drawing/2014/main" id="{9762B54C-0105-4B8E-BC24-D2AF976C7210}"/>
              </a:ext>
            </a:extLst>
          </p:cNvPr>
          <p:cNvSpPr/>
          <p:nvPr/>
        </p:nvSpPr>
        <p:spPr>
          <a:xfrm>
            <a:off x="0" y="1535574"/>
            <a:ext cx="8888818" cy="2867372"/>
          </a:xfrm>
          <a:prstGeom prst="rect">
            <a:avLst/>
          </a:prstGeom>
          <a:solidFill>
            <a:schemeClr val="tx2">
              <a:lumMod val="75000"/>
              <a:alpha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71031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4188085" y="6463448"/>
            <a:ext cx="654050" cy="365125"/>
          </a:xfrm>
        </p:spPr>
        <p:txBody>
          <a:bodyPr/>
          <a:lstStyle/>
          <a:p>
            <a:fld id="{C0F325E9-493D-4743-B1E1-B25E1D42752C}" type="slidenum">
              <a:rPr lang="en-US" smtClean="0"/>
              <a:t>27</a:t>
            </a:fld>
            <a:endParaRPr lang="en-US"/>
          </a:p>
        </p:txBody>
      </p:sp>
      <p:sp>
        <p:nvSpPr>
          <p:cNvPr id="11" name="Title 1"/>
          <p:cNvSpPr>
            <a:spLocks noGrp="1"/>
          </p:cNvSpPr>
          <p:nvPr>
            <p:ph type="title"/>
          </p:nvPr>
        </p:nvSpPr>
        <p:spPr>
          <a:xfrm>
            <a:off x="457199" y="-163776"/>
            <a:ext cx="8229600" cy="1143000"/>
          </a:xfrm>
        </p:spPr>
        <p:txBody>
          <a:bodyPr/>
          <a:lstStyle/>
          <a:p>
            <a:r>
              <a:rPr lang="en-US" dirty="0"/>
              <a:t>Full-Scale System</a:t>
            </a:r>
          </a:p>
        </p:txBody>
      </p:sp>
      <p:pic>
        <p:nvPicPr>
          <p:cNvPr id="10" name="Picture 9">
            <a:extLst>
              <a:ext uri="{FF2B5EF4-FFF2-40B4-BE49-F238E27FC236}">
                <a16:creationId xmlns:a16="http://schemas.microsoft.com/office/drawing/2014/main" id="{AB976713-997B-4C9D-B146-90B336896F66}"/>
              </a:ext>
            </a:extLst>
          </p:cNvPr>
          <p:cNvPicPr>
            <a:picLocks noChangeAspect="1"/>
          </p:cNvPicPr>
          <p:nvPr/>
        </p:nvPicPr>
        <p:blipFill rotWithShape="1">
          <a:blip r:embed="rId3">
            <a:extLst>
              <a:ext uri="{28A0092B-C50C-407E-A947-70E740481C1C}">
                <a14:useLocalDpi xmlns:a14="http://schemas.microsoft.com/office/drawing/2010/main" val="0"/>
              </a:ext>
            </a:extLst>
          </a:blip>
          <a:srcRect t="4419" r="6250"/>
          <a:stretch/>
        </p:blipFill>
        <p:spPr>
          <a:xfrm>
            <a:off x="284334" y="3070185"/>
            <a:ext cx="3617553" cy="3223234"/>
          </a:xfrm>
          <a:prstGeom prst="rect">
            <a:avLst/>
          </a:prstGeom>
        </p:spPr>
      </p:pic>
      <p:pic>
        <p:nvPicPr>
          <p:cNvPr id="12" name="Picture 11" descr="A screenshot of a social media post&#10;&#10;Description automatically generated">
            <a:extLst>
              <a:ext uri="{FF2B5EF4-FFF2-40B4-BE49-F238E27FC236}">
                <a16:creationId xmlns:a16="http://schemas.microsoft.com/office/drawing/2014/main" id="{7C67A563-7377-4F33-87DA-E7DD7BEC18BF}"/>
              </a:ext>
            </a:extLst>
          </p:cNvPr>
          <p:cNvPicPr>
            <a:picLocks noChangeAspect="1"/>
          </p:cNvPicPr>
          <p:nvPr/>
        </p:nvPicPr>
        <p:blipFill>
          <a:blip r:embed="rId4"/>
          <a:stretch>
            <a:fillRect/>
          </a:stretch>
        </p:blipFill>
        <p:spPr>
          <a:xfrm>
            <a:off x="457198" y="1143000"/>
            <a:ext cx="8391379" cy="1789435"/>
          </a:xfrm>
          <a:prstGeom prst="rect">
            <a:avLst/>
          </a:prstGeom>
        </p:spPr>
      </p:pic>
    </p:spTree>
    <p:extLst>
      <p:ext uri="{BB962C8B-B14F-4D97-AF65-F5344CB8AC3E}">
        <p14:creationId xmlns:p14="http://schemas.microsoft.com/office/powerpoint/2010/main" val="11926985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489950" y="6463448"/>
            <a:ext cx="654050" cy="365125"/>
          </a:xfrm>
        </p:spPr>
        <p:txBody>
          <a:bodyPr/>
          <a:lstStyle/>
          <a:p>
            <a:fld id="{C0F325E9-493D-4743-B1E1-B25E1D42752C}" type="slidenum">
              <a:rPr lang="en-US" smtClean="0"/>
              <a:t>28</a:t>
            </a:fld>
            <a:endParaRPr lang="en-US" dirty="0"/>
          </a:p>
        </p:txBody>
      </p:sp>
      <p:sp>
        <p:nvSpPr>
          <p:cNvPr id="15" name="Title 1"/>
          <p:cNvSpPr txBox="1">
            <a:spLocks/>
          </p:cNvSpPr>
          <p:nvPr/>
        </p:nvSpPr>
        <p:spPr>
          <a:xfrm>
            <a:off x="457199" y="-163776"/>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kern="1200">
                <a:solidFill>
                  <a:schemeClr val="tx1"/>
                </a:solidFill>
                <a:latin typeface="Helvetica"/>
                <a:ea typeface="+mj-ea"/>
                <a:cs typeface="Helvetica"/>
              </a:defRPr>
            </a:lvl1pPr>
          </a:lstStyle>
          <a:p>
            <a:r>
              <a:rPr lang="en-US"/>
              <a:t>Full-Scale System</a:t>
            </a:r>
            <a:endParaRPr lang="en-US" dirty="0"/>
          </a:p>
        </p:txBody>
      </p:sp>
      <p:sp>
        <p:nvSpPr>
          <p:cNvPr id="12" name="TextBox 11"/>
          <p:cNvSpPr txBox="1"/>
          <p:nvPr/>
        </p:nvSpPr>
        <p:spPr>
          <a:xfrm>
            <a:off x="3943711" y="5219963"/>
            <a:ext cx="1452741" cy="538609"/>
          </a:xfrm>
          <a:prstGeom prst="rect">
            <a:avLst/>
          </a:prstGeom>
          <a:noFill/>
          <a:ln w="22225">
            <a:solidFill>
              <a:srgbClr val="FF0000"/>
            </a:solidFill>
          </a:ln>
        </p:spPr>
        <p:txBody>
          <a:bodyPr wrap="square" rtlCol="0">
            <a:spAutoFit/>
          </a:bodyPr>
          <a:lstStyle/>
          <a:p>
            <a:pPr>
              <a:spcAft>
                <a:spcPts val="600"/>
              </a:spcAft>
            </a:pPr>
            <a:r>
              <a:rPr lang="en-US" sz="1200" b="1" dirty="0"/>
              <a:t>Total Cost: </a:t>
            </a:r>
            <a:r>
              <a:rPr lang="en-US" sz="1200" dirty="0">
                <a:solidFill>
                  <a:srgbClr val="FF0000"/>
                </a:solidFill>
              </a:rPr>
              <a:t>$4600</a:t>
            </a:r>
          </a:p>
          <a:p>
            <a:pPr>
              <a:spcAft>
                <a:spcPts val="600"/>
              </a:spcAft>
            </a:pPr>
            <a:r>
              <a:rPr lang="en-US" sz="1200" b="1" dirty="0"/>
              <a:t>Efficiency: </a:t>
            </a:r>
            <a:r>
              <a:rPr lang="en-US" sz="1200" dirty="0">
                <a:solidFill>
                  <a:srgbClr val="FF0000"/>
                </a:solidFill>
              </a:rPr>
              <a:t>97% </a:t>
            </a:r>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t="4419" r="6250"/>
          <a:stretch/>
        </p:blipFill>
        <p:spPr>
          <a:xfrm>
            <a:off x="284334" y="3070185"/>
            <a:ext cx="3617553" cy="3223234"/>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r="6580"/>
          <a:stretch/>
        </p:blipFill>
        <p:spPr>
          <a:xfrm>
            <a:off x="5425217" y="2932435"/>
            <a:ext cx="3555705" cy="3360983"/>
          </a:xfrm>
          <a:prstGeom prst="rect">
            <a:avLst/>
          </a:prstGeom>
        </p:spPr>
      </p:pic>
      <p:grpSp>
        <p:nvGrpSpPr>
          <p:cNvPr id="17" name="Group 16">
            <a:extLst>
              <a:ext uri="{FF2B5EF4-FFF2-40B4-BE49-F238E27FC236}">
                <a16:creationId xmlns:a16="http://schemas.microsoft.com/office/drawing/2014/main" id="{CB475C29-568E-4A2D-A5A3-8AF449E0D36D}"/>
              </a:ext>
            </a:extLst>
          </p:cNvPr>
          <p:cNvGrpSpPr/>
          <p:nvPr/>
        </p:nvGrpSpPr>
        <p:grpSpPr>
          <a:xfrm>
            <a:off x="4066406" y="3882536"/>
            <a:ext cx="1205939" cy="1038915"/>
            <a:chOff x="3678963" y="2962274"/>
            <a:chExt cx="1625428" cy="1142999"/>
          </a:xfrm>
        </p:grpSpPr>
        <p:sp>
          <p:nvSpPr>
            <p:cNvPr id="18" name="Arrow: Down 12">
              <a:extLst>
                <a:ext uri="{FF2B5EF4-FFF2-40B4-BE49-F238E27FC236}">
                  <a16:creationId xmlns:a16="http://schemas.microsoft.com/office/drawing/2014/main" id="{1DFF01DD-796D-4662-9B0C-5247F49EC974}"/>
                </a:ext>
              </a:extLst>
            </p:cNvPr>
            <p:cNvSpPr/>
            <p:nvPr/>
          </p:nvSpPr>
          <p:spPr>
            <a:xfrm rot="16200000">
              <a:off x="3912327" y="2728910"/>
              <a:ext cx="1142999" cy="1609728"/>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14500155-DF7D-496B-94E4-A358D87C0455}"/>
                </a:ext>
              </a:extLst>
            </p:cNvPr>
            <p:cNvSpPr txBox="1"/>
            <p:nvPr/>
          </p:nvSpPr>
          <p:spPr>
            <a:xfrm>
              <a:off x="3917696" y="3245953"/>
              <a:ext cx="1386695" cy="575639"/>
            </a:xfrm>
            <a:prstGeom prst="rect">
              <a:avLst/>
            </a:prstGeom>
            <a:noFill/>
          </p:spPr>
          <p:txBody>
            <a:bodyPr wrap="square" rtlCol="0">
              <a:spAutoFit/>
            </a:bodyPr>
            <a:lstStyle/>
            <a:p>
              <a:r>
                <a:rPr lang="en-US" sz="2800" b="1" dirty="0">
                  <a:solidFill>
                    <a:schemeClr val="bg1"/>
                  </a:solidFill>
                </a:rPr>
                <a:t>PSS</a:t>
              </a:r>
            </a:p>
          </p:txBody>
        </p:sp>
      </p:grpSp>
      <p:sp>
        <p:nvSpPr>
          <p:cNvPr id="21" name="Arrow: Down 12">
            <a:extLst>
              <a:ext uri="{FF2B5EF4-FFF2-40B4-BE49-F238E27FC236}">
                <a16:creationId xmlns:a16="http://schemas.microsoft.com/office/drawing/2014/main" id="{1DFF01DD-796D-4662-9B0C-5247F49EC974}"/>
              </a:ext>
            </a:extLst>
          </p:cNvPr>
          <p:cNvSpPr/>
          <p:nvPr/>
        </p:nvSpPr>
        <p:spPr>
          <a:xfrm>
            <a:off x="4473908" y="2991338"/>
            <a:ext cx="196182" cy="680081"/>
          </a:xfrm>
          <a:prstGeom prst="downArrow">
            <a:avLst>
              <a:gd name="adj1" fmla="val 50000"/>
              <a:gd name="adj2" fmla="val 85168"/>
            </a:avLst>
          </a:prstGeom>
          <a:solidFill>
            <a:schemeClr val="accent4">
              <a:lumMod val="20000"/>
              <a:lumOff val="80000"/>
            </a:schemeClr>
          </a:solidFill>
          <a:ln>
            <a:solidFill>
              <a:schemeClr val="accent4">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pic>
        <p:nvPicPr>
          <p:cNvPr id="14" name="Picture 13" descr="A picture containing object&#10;&#10;Description automatically generated">
            <a:extLst>
              <a:ext uri="{FF2B5EF4-FFF2-40B4-BE49-F238E27FC236}">
                <a16:creationId xmlns:a16="http://schemas.microsoft.com/office/drawing/2014/main" id="{8EE823CC-942A-4463-897F-5EE4C3661C8F}"/>
              </a:ext>
            </a:extLst>
          </p:cNvPr>
          <p:cNvPicPr>
            <a:picLocks noChangeAspect="1"/>
          </p:cNvPicPr>
          <p:nvPr/>
        </p:nvPicPr>
        <p:blipFill rotWithShape="1">
          <a:blip r:embed="rId5"/>
          <a:srcRect/>
          <a:stretch/>
        </p:blipFill>
        <p:spPr>
          <a:xfrm>
            <a:off x="6858738" y="4681802"/>
            <a:ext cx="953365" cy="1068019"/>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199" y="703626"/>
            <a:ext cx="8391379" cy="2287712"/>
          </a:xfrm>
          <a:prstGeom prst="rect">
            <a:avLst/>
          </a:prstGeom>
        </p:spPr>
      </p:pic>
    </p:spTree>
    <p:extLst>
      <p:ext uri="{BB962C8B-B14F-4D97-AF65-F5344CB8AC3E}">
        <p14:creationId xmlns:p14="http://schemas.microsoft.com/office/powerpoint/2010/main" val="199646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ts val="0"/>
              </a:spcBef>
              <a:spcAft>
                <a:spcPts val="800"/>
              </a:spcAft>
            </a:pPr>
            <a:r>
              <a:rPr lang="en-US" b="1" dirty="0"/>
              <a:t>Other Applications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77164" y="1545407"/>
                <a:ext cx="4639871" cy="4456674"/>
              </a:xfrm>
            </p:spPr>
            <p:txBody>
              <a:bodyPr>
                <a:normAutofit/>
              </a:bodyPr>
              <a:lstStyle/>
              <a:p>
                <a:pPr>
                  <a:spcBef>
                    <a:spcPts val="0"/>
                  </a:spcBef>
                  <a:spcAft>
                    <a:spcPts val="800"/>
                  </a:spcAft>
                </a:pPr>
                <a:r>
                  <a:rPr lang="en-US" dirty="0"/>
                  <a:t>Smooth disturbances from turbulence</a:t>
                </a:r>
              </a:p>
              <a:p>
                <a:pPr marL="0" indent="0">
                  <a:spcBef>
                    <a:spcPts val="0"/>
                  </a:spcBef>
                  <a:spcAft>
                    <a:spcPts val="800"/>
                  </a:spcAft>
                  <a:buNone/>
                </a:pPr>
                <a:r>
                  <a:rPr lang="en-US" dirty="0"/>
                  <a:t>    </a:t>
                </a:r>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𝑈</m:t>
                        </m:r>
                      </m:e>
                      <m:sub>
                        <m:r>
                          <a:rPr lang="en-US" i="1">
                            <a:latin typeface="Cambria Math" panose="02040503050406030204" pitchFamily="18" charset="0"/>
                          </a:rPr>
                          <m:t>∞</m:t>
                        </m:r>
                      </m:sub>
                      <m:sup>
                        <m:r>
                          <a:rPr lang="en-US" b="0" i="1" smtClean="0">
                            <a:latin typeface="Cambria Math" panose="02040503050406030204" pitchFamily="18" charset="0"/>
                          </a:rPr>
                          <m:t>3</m:t>
                        </m:r>
                      </m:sup>
                    </m:sSubSup>
                  </m:oMath>
                </a14:m>
                <a:r>
                  <a:rPr lang="en-US" dirty="0"/>
                  <a:t>	</a:t>
                </a:r>
              </a:p>
              <a:p>
                <a:pPr marL="0" indent="0">
                  <a:spcBef>
                    <a:spcPts val="0"/>
                  </a:spcBef>
                  <a:spcAft>
                    <a:spcPts val="800"/>
                  </a:spcAft>
                  <a:buNone/>
                </a:pPr>
                <a:endParaRPr lang="en-US" dirty="0"/>
              </a:p>
              <a:p>
                <a:pPr marL="0" indent="0">
                  <a:spcBef>
                    <a:spcPts val="0"/>
                  </a:spcBef>
                  <a:spcAft>
                    <a:spcPts val="800"/>
                  </a:spcAft>
                  <a:buNone/>
                </a:pPr>
                <a:endParaRPr lang="en-US" dirty="0"/>
              </a:p>
              <a:p>
                <a:pPr>
                  <a:spcBef>
                    <a:spcPts val="0"/>
                  </a:spcBef>
                  <a:spcAft>
                    <a:spcPts val="800"/>
                  </a:spcAft>
                </a:pPr>
                <a:r>
                  <a:rPr lang="en-US" dirty="0"/>
                  <a:t>Smooth variable output power from wave energy converters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77164" y="1545407"/>
                <a:ext cx="4639871" cy="4456674"/>
              </a:xfrm>
              <a:blipFill>
                <a:blip r:embed="rId3"/>
                <a:stretch>
                  <a:fillRect l="-1708" t="-958" r="-2628"/>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C0F325E9-493D-4743-B1E1-B25E1D42752C}" type="slidenum">
              <a:rPr lang="en-US" smtClean="0"/>
              <a:t>29</a:t>
            </a:fld>
            <a:endParaRPr lang="en-US"/>
          </a:p>
        </p:txBody>
      </p:sp>
      <p:pic>
        <p:nvPicPr>
          <p:cNvPr id="5" name="Picture 4"/>
          <p:cNvPicPr>
            <a:picLocks noChangeAspect="1"/>
          </p:cNvPicPr>
          <p:nvPr/>
        </p:nvPicPr>
        <p:blipFill>
          <a:blip r:embed="rId4"/>
          <a:stretch>
            <a:fillRect/>
          </a:stretch>
        </p:blipFill>
        <p:spPr>
          <a:xfrm>
            <a:off x="5658166" y="3755208"/>
            <a:ext cx="2559481" cy="2246873"/>
          </a:xfrm>
          <a:prstGeom prst="rect">
            <a:avLst/>
          </a:prstGeom>
        </p:spPr>
      </p:pic>
      <p:pic>
        <p:nvPicPr>
          <p:cNvPr id="1028" name="Picture 4" descr="Image result for turbulent ocean"/>
          <p:cNvPicPr>
            <a:picLocks noChangeAspect="1" noChangeArrowheads="1"/>
          </p:cNvPicPr>
          <p:nvPr/>
        </p:nvPicPr>
        <p:blipFill rotWithShape="1">
          <a:blip r:embed="rId5">
            <a:extLst>
              <a:ext uri="{28A0092B-C50C-407E-A947-70E740481C1C}">
                <a14:useLocalDpi xmlns:a14="http://schemas.microsoft.com/office/drawing/2010/main" val="0"/>
              </a:ext>
            </a:extLst>
          </a:blip>
          <a:srcRect r="26121"/>
          <a:stretch/>
        </p:blipFill>
        <p:spPr bwMode="auto">
          <a:xfrm>
            <a:off x="5892800" y="1479666"/>
            <a:ext cx="1942354" cy="1753605"/>
          </a:xfrm>
          <a:prstGeom prst="ellipse">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74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051" y="715445"/>
            <a:ext cx="5448542" cy="4701314"/>
          </a:xfrm>
          <a:prstGeom prst="rect">
            <a:avLst/>
          </a:prstGeom>
        </p:spPr>
      </p:pic>
      <p:sp>
        <p:nvSpPr>
          <p:cNvPr id="2" name="Title 1">
            <a:extLst>
              <a:ext uri="{FF2B5EF4-FFF2-40B4-BE49-F238E27FC236}">
                <a16:creationId xmlns:a16="http://schemas.microsoft.com/office/drawing/2014/main" id="{52048A1B-5BD4-442B-BBE7-55CC8D878719}"/>
              </a:ext>
            </a:extLst>
          </p:cNvPr>
          <p:cNvSpPr>
            <a:spLocks noGrp="1"/>
          </p:cNvSpPr>
          <p:nvPr>
            <p:ph type="title"/>
          </p:nvPr>
        </p:nvSpPr>
        <p:spPr>
          <a:xfrm>
            <a:off x="457200" y="14288"/>
            <a:ext cx="8229600" cy="852880"/>
          </a:xfrm>
        </p:spPr>
        <p:txBody>
          <a:bodyPr/>
          <a:lstStyle/>
          <a:p>
            <a:r>
              <a:rPr lang="en-US" dirty="0"/>
              <a:t>Motivation</a:t>
            </a:r>
          </a:p>
        </p:txBody>
      </p:sp>
      <p:sp>
        <p:nvSpPr>
          <p:cNvPr id="4" name="Slide Number Placeholder 3">
            <a:extLst>
              <a:ext uri="{FF2B5EF4-FFF2-40B4-BE49-F238E27FC236}">
                <a16:creationId xmlns:a16="http://schemas.microsoft.com/office/drawing/2014/main" id="{E6EAAEBD-F6D8-4427-8FF9-30AE2A53104C}"/>
              </a:ext>
            </a:extLst>
          </p:cNvPr>
          <p:cNvSpPr>
            <a:spLocks noGrp="1"/>
          </p:cNvSpPr>
          <p:nvPr>
            <p:ph type="sldNum" sz="quarter" idx="12"/>
          </p:nvPr>
        </p:nvSpPr>
        <p:spPr/>
        <p:txBody>
          <a:bodyPr/>
          <a:lstStyle/>
          <a:p>
            <a:fld id="{C0F325E9-493D-4743-B1E1-B25E1D42752C}" type="slidenum">
              <a:rPr lang="en-US" smtClean="0"/>
              <a:t>3</a:t>
            </a:fld>
            <a:endParaRPr lang="en-US"/>
          </a:p>
        </p:txBody>
      </p:sp>
      <p:sp>
        <p:nvSpPr>
          <p:cNvPr id="6" name="TextBox 5">
            <a:extLst>
              <a:ext uri="{FF2B5EF4-FFF2-40B4-BE49-F238E27FC236}">
                <a16:creationId xmlns:a16="http://schemas.microsoft.com/office/drawing/2014/main" id="{99995969-8AC4-4E2C-9131-A3EDFE4CB567}"/>
              </a:ext>
            </a:extLst>
          </p:cNvPr>
          <p:cNvSpPr txBox="1"/>
          <p:nvPr/>
        </p:nvSpPr>
        <p:spPr>
          <a:xfrm>
            <a:off x="329259" y="5551212"/>
            <a:ext cx="7622581" cy="72327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Efficient turbine designs output highly fluctuating  instantaneous power</a:t>
            </a:r>
          </a:p>
          <a:p>
            <a:pPr marL="285750" indent="-285750">
              <a:spcAft>
                <a:spcPts val="600"/>
              </a:spcAft>
              <a:buFont typeface="Arial" panose="020B0604020202020204" pitchFamily="34" charset="0"/>
              <a:buChar char="•"/>
            </a:pPr>
            <a:r>
              <a:rPr lang="en-US" dirty="0"/>
              <a:t>Problematic for integration with electric grids or direct use</a:t>
            </a:r>
          </a:p>
        </p:txBody>
      </p:sp>
      <p:grpSp>
        <p:nvGrpSpPr>
          <p:cNvPr id="5" name="Group 4"/>
          <p:cNvGrpSpPr/>
          <p:nvPr/>
        </p:nvGrpSpPr>
        <p:grpSpPr>
          <a:xfrm>
            <a:off x="5845546" y="919162"/>
            <a:ext cx="2106294" cy="4293879"/>
            <a:chOff x="6898693" y="752340"/>
            <a:chExt cx="2106294" cy="4293879"/>
          </a:xfrm>
        </p:grpSpPr>
        <p:pic>
          <p:nvPicPr>
            <p:cNvPr id="9" name="Picture 8">
              <a:extLst>
                <a:ext uri="{FF2B5EF4-FFF2-40B4-BE49-F238E27FC236}">
                  <a16:creationId xmlns:a16="http://schemas.microsoft.com/office/drawing/2014/main" id="{2BEC0582-0438-498E-AF97-7ED91474E2F4}"/>
                </a:ext>
              </a:extLst>
            </p:cNvPr>
            <p:cNvPicPr>
              <a:picLocks noChangeAspect="1"/>
            </p:cNvPicPr>
            <p:nvPr/>
          </p:nvPicPr>
          <p:blipFill rotWithShape="1">
            <a:blip r:embed="rId4">
              <a:extLst>
                <a:ext uri="{28A0092B-C50C-407E-A947-70E740481C1C}">
                  <a14:useLocalDpi xmlns:a14="http://schemas.microsoft.com/office/drawing/2010/main" val="0"/>
                </a:ext>
              </a:extLst>
            </a:blip>
            <a:srcRect l="43386" t="45343" r="43071" b="14365"/>
            <a:stretch/>
          </p:blipFill>
          <p:spPr>
            <a:xfrm>
              <a:off x="7032100" y="1416475"/>
              <a:ext cx="1911874" cy="3201280"/>
            </a:xfrm>
            <a:prstGeom prst="rect">
              <a:avLst/>
            </a:prstGeom>
          </p:spPr>
        </p:pic>
        <p:sp>
          <p:nvSpPr>
            <p:cNvPr id="11" name="TextBox 10">
              <a:extLst>
                <a:ext uri="{FF2B5EF4-FFF2-40B4-BE49-F238E27FC236}">
                  <a16:creationId xmlns:a16="http://schemas.microsoft.com/office/drawing/2014/main" id="{DE17D0E8-99F6-4AD5-B0A5-F5A09CC9CA3D}"/>
                </a:ext>
              </a:extLst>
            </p:cNvPr>
            <p:cNvSpPr txBox="1"/>
            <p:nvPr/>
          </p:nvSpPr>
          <p:spPr>
            <a:xfrm>
              <a:off x="7506667" y="4707665"/>
              <a:ext cx="1427147" cy="338554"/>
            </a:xfrm>
            <a:prstGeom prst="rect">
              <a:avLst/>
            </a:prstGeom>
            <a:noFill/>
          </p:spPr>
          <p:txBody>
            <a:bodyPr wrap="square" rtlCol="0">
              <a:spAutoFit/>
            </a:bodyPr>
            <a:lstStyle/>
            <a:p>
              <a:pPr algn="ctr"/>
              <a:r>
                <a:rPr lang="en-US" sz="800" dirty="0"/>
                <a:t>Rendering courtesy of Hannah Ross</a:t>
              </a:r>
            </a:p>
          </p:txBody>
        </p:sp>
        <p:sp>
          <p:nvSpPr>
            <p:cNvPr id="13" name="TextBox 12">
              <a:extLst>
                <a:ext uri="{FF2B5EF4-FFF2-40B4-BE49-F238E27FC236}">
                  <a16:creationId xmlns:a16="http://schemas.microsoft.com/office/drawing/2014/main" id="{3723E050-B06B-4A43-B671-2FAF917B40F9}"/>
                </a:ext>
              </a:extLst>
            </p:cNvPr>
            <p:cNvSpPr txBox="1"/>
            <p:nvPr/>
          </p:nvSpPr>
          <p:spPr>
            <a:xfrm>
              <a:off x="6898693" y="752340"/>
              <a:ext cx="2106294" cy="646331"/>
            </a:xfrm>
            <a:prstGeom prst="rect">
              <a:avLst/>
            </a:prstGeom>
            <a:noFill/>
          </p:spPr>
          <p:txBody>
            <a:bodyPr wrap="square" rtlCol="0">
              <a:spAutoFit/>
            </a:bodyPr>
            <a:lstStyle/>
            <a:p>
              <a:pPr algn="ctr"/>
              <a:r>
                <a:rPr lang="en-US" b="1" dirty="0"/>
                <a:t>Cross-Flow Current Turbine</a:t>
              </a:r>
            </a:p>
          </p:txBody>
        </p:sp>
      </p:grpSp>
      <p:pic>
        <p:nvPicPr>
          <p:cNvPr id="8" name="Picture 7" descr="A picture containing object&#10;&#10;Description automatically generated">
            <a:extLst>
              <a:ext uri="{FF2B5EF4-FFF2-40B4-BE49-F238E27FC236}">
                <a16:creationId xmlns:a16="http://schemas.microsoft.com/office/drawing/2014/main" id="{74F13EF1-F5FA-42E4-A11B-B5DFACDABC26}"/>
              </a:ext>
            </a:extLst>
          </p:cNvPr>
          <p:cNvPicPr>
            <a:picLocks noChangeAspect="1"/>
          </p:cNvPicPr>
          <p:nvPr/>
        </p:nvPicPr>
        <p:blipFill>
          <a:blip r:embed="rId5"/>
          <a:stretch>
            <a:fillRect/>
          </a:stretch>
        </p:blipFill>
        <p:spPr>
          <a:xfrm>
            <a:off x="7933210" y="734816"/>
            <a:ext cx="1202155" cy="1202155"/>
          </a:xfrm>
          <a:prstGeom prst="rect">
            <a:avLst/>
          </a:prstGeom>
        </p:spPr>
      </p:pic>
      <p:pic>
        <p:nvPicPr>
          <p:cNvPr id="16" name="Picture 15" descr="A picture containing object&#10;&#10;Description automatically generated">
            <a:extLst>
              <a:ext uri="{FF2B5EF4-FFF2-40B4-BE49-F238E27FC236}">
                <a16:creationId xmlns:a16="http://schemas.microsoft.com/office/drawing/2014/main" id="{B24A5C39-8288-4F09-806F-054BB403059A}"/>
              </a:ext>
            </a:extLst>
          </p:cNvPr>
          <p:cNvPicPr>
            <a:picLocks noChangeAspect="1"/>
          </p:cNvPicPr>
          <p:nvPr/>
        </p:nvPicPr>
        <p:blipFill rotWithShape="1">
          <a:blip r:embed="rId6"/>
          <a:srcRect/>
          <a:stretch/>
        </p:blipFill>
        <p:spPr>
          <a:xfrm>
            <a:off x="7994433" y="734816"/>
            <a:ext cx="1014396" cy="1141692"/>
          </a:xfrm>
          <a:prstGeom prst="rect">
            <a:avLst/>
          </a:prstGeom>
        </p:spPr>
      </p:pic>
      <p:cxnSp>
        <p:nvCxnSpPr>
          <p:cNvPr id="12" name="Connector: Elbow 11">
            <a:extLst>
              <a:ext uri="{FF2B5EF4-FFF2-40B4-BE49-F238E27FC236}">
                <a16:creationId xmlns:a16="http://schemas.microsoft.com/office/drawing/2014/main" id="{75BDD80A-4D24-4CD0-9A72-1C6F7519519D}"/>
              </a:ext>
            </a:extLst>
          </p:cNvPr>
          <p:cNvCxnSpPr>
            <a:cxnSpLocks/>
          </p:cNvCxnSpPr>
          <p:nvPr/>
        </p:nvCxnSpPr>
        <p:spPr>
          <a:xfrm flipV="1">
            <a:off x="6948538" y="1633803"/>
            <a:ext cx="1485779" cy="303168"/>
          </a:xfrm>
          <a:prstGeom prst="bentConnector3">
            <a:avLst/>
          </a:prstGeom>
          <a:ln w="34925">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734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945" y="276663"/>
            <a:ext cx="4336751" cy="1036184"/>
          </a:xfrm>
        </p:spPr>
        <p:txBody>
          <a:bodyPr/>
          <a:lstStyle/>
          <a:p>
            <a:r>
              <a:rPr lang="en-US" dirty="0"/>
              <a:t>Thank you!</a:t>
            </a:r>
          </a:p>
        </p:txBody>
      </p:sp>
      <p:sp>
        <p:nvSpPr>
          <p:cNvPr id="4" name="Slide Number Placeholder 3"/>
          <p:cNvSpPr>
            <a:spLocks noGrp="1"/>
          </p:cNvSpPr>
          <p:nvPr>
            <p:ph type="sldNum" sz="quarter" idx="12"/>
          </p:nvPr>
        </p:nvSpPr>
        <p:spPr/>
        <p:txBody>
          <a:bodyPr/>
          <a:lstStyle/>
          <a:p>
            <a:fld id="{C0F325E9-493D-4743-B1E1-B25E1D42752C}" type="slidenum">
              <a:rPr lang="en-US" smtClean="0"/>
              <a:t>30</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284" y="1886348"/>
            <a:ext cx="2780071" cy="151124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102" y="4166165"/>
            <a:ext cx="3346435" cy="706854"/>
          </a:xfrm>
          <a:prstGeom prst="rect">
            <a:avLst/>
          </a:prstGeom>
        </p:spPr>
      </p:pic>
      <p:sp>
        <p:nvSpPr>
          <p:cNvPr id="8" name="TextBox 7"/>
          <p:cNvSpPr txBox="1"/>
          <p:nvPr/>
        </p:nvSpPr>
        <p:spPr>
          <a:xfrm>
            <a:off x="5120613" y="425678"/>
            <a:ext cx="3414434" cy="5416868"/>
          </a:xfrm>
          <a:prstGeom prst="rect">
            <a:avLst/>
          </a:prstGeom>
          <a:noFill/>
        </p:spPr>
        <p:txBody>
          <a:bodyPr wrap="square" rtlCol="0">
            <a:spAutoFit/>
          </a:bodyPr>
          <a:lstStyle/>
          <a:p>
            <a:pPr algn="ctr"/>
            <a:r>
              <a:rPr lang="en-US" sz="2000" dirty="0"/>
              <a:t>A special thanks to the following for their help with: </a:t>
            </a:r>
          </a:p>
          <a:p>
            <a:pPr algn="ctr"/>
            <a:endParaRPr lang="en-US" b="1" dirty="0"/>
          </a:p>
          <a:p>
            <a:pPr algn="ctr"/>
            <a:r>
              <a:rPr lang="en-US" sz="1600" b="1" dirty="0"/>
              <a:t>Project and Life Guidance</a:t>
            </a:r>
          </a:p>
          <a:p>
            <a:pPr algn="ctr"/>
            <a:r>
              <a:rPr lang="en-US" sz="1600" dirty="0"/>
              <a:t>Brian </a:t>
            </a:r>
            <a:r>
              <a:rPr lang="en-US" sz="1600" dirty="0" err="1"/>
              <a:t>Polagye</a:t>
            </a:r>
            <a:endParaRPr lang="en-US" sz="1600" dirty="0"/>
          </a:p>
          <a:p>
            <a:pPr algn="ctr"/>
            <a:r>
              <a:rPr lang="en-US" sz="1600" dirty="0"/>
              <a:t>Robert </a:t>
            </a:r>
            <a:r>
              <a:rPr lang="en-US" sz="1600" dirty="0" err="1"/>
              <a:t>Cavagnaro</a:t>
            </a:r>
            <a:endParaRPr lang="en-US" sz="1600" dirty="0"/>
          </a:p>
          <a:p>
            <a:pPr algn="ctr"/>
            <a:endParaRPr lang="en-US" sz="1200" dirty="0"/>
          </a:p>
          <a:p>
            <a:pPr algn="ctr"/>
            <a:r>
              <a:rPr lang="en-US" sz="1600" b="1" dirty="0"/>
              <a:t>System Design</a:t>
            </a:r>
          </a:p>
          <a:p>
            <a:pPr algn="ctr"/>
            <a:r>
              <a:rPr lang="en-US" sz="1600" dirty="0"/>
              <a:t>Brian Johnson</a:t>
            </a:r>
          </a:p>
          <a:p>
            <a:pPr algn="ctr"/>
            <a:endParaRPr lang="en-US" sz="1200" dirty="0"/>
          </a:p>
          <a:p>
            <a:pPr algn="ctr"/>
            <a:r>
              <a:rPr lang="en-US" sz="1600" b="1" dirty="0"/>
              <a:t>Hardware Implementation</a:t>
            </a:r>
          </a:p>
          <a:p>
            <a:pPr algn="ctr"/>
            <a:r>
              <a:rPr lang="en-US" sz="1600" dirty="0"/>
              <a:t>Corey Crisp</a:t>
            </a:r>
          </a:p>
          <a:p>
            <a:pPr algn="ctr"/>
            <a:r>
              <a:rPr lang="en-US" sz="1600" dirty="0"/>
              <a:t>Rahul </a:t>
            </a:r>
            <a:r>
              <a:rPr lang="en-US" sz="1600" dirty="0" err="1"/>
              <a:t>Mallik</a:t>
            </a:r>
            <a:endParaRPr lang="en-US" sz="1600" dirty="0"/>
          </a:p>
          <a:p>
            <a:pPr algn="ctr"/>
            <a:r>
              <a:rPr lang="en-US" sz="1600" dirty="0"/>
              <a:t>Ryan Elliot</a:t>
            </a:r>
          </a:p>
          <a:p>
            <a:pPr algn="ctr"/>
            <a:endParaRPr lang="en-US" sz="1200" dirty="0"/>
          </a:p>
          <a:p>
            <a:pPr algn="ctr"/>
            <a:r>
              <a:rPr lang="en-US" sz="1600" b="1" dirty="0"/>
              <a:t>Turbine Stuff</a:t>
            </a:r>
          </a:p>
          <a:p>
            <a:pPr algn="ctr"/>
            <a:r>
              <a:rPr lang="en-US" sz="1600" dirty="0"/>
              <a:t>Ben Strom</a:t>
            </a:r>
          </a:p>
          <a:p>
            <a:pPr algn="ctr"/>
            <a:r>
              <a:rPr lang="en-US" sz="1600" dirty="0"/>
              <a:t>Hannah Ross</a:t>
            </a:r>
          </a:p>
          <a:p>
            <a:pPr algn="ctr"/>
            <a:endParaRPr lang="en-US" sz="1200" dirty="0"/>
          </a:p>
          <a:p>
            <a:pPr algn="ctr"/>
            <a:r>
              <a:rPr lang="en-US" sz="1600" b="1" dirty="0"/>
              <a:t>My Sanity</a:t>
            </a:r>
          </a:p>
          <a:p>
            <a:pPr algn="ctr"/>
            <a:r>
              <a:rPr lang="en-US" sz="1600" dirty="0" err="1"/>
              <a:t>Labmates</a:t>
            </a:r>
            <a:r>
              <a:rPr lang="en-US" sz="1600" dirty="0"/>
              <a:t>, roommates, climbing and skiing buddies, </a:t>
            </a:r>
            <a:r>
              <a:rPr lang="en-US" sz="1600" dirty="0" err="1"/>
              <a:t>etc</a:t>
            </a:r>
            <a:r>
              <a:rPr lang="en-US" sz="1600" dirty="0"/>
              <a:t>!</a:t>
            </a:r>
          </a:p>
        </p:txBody>
      </p:sp>
    </p:spTree>
    <p:extLst>
      <p:ext uri="{BB962C8B-B14F-4D97-AF65-F5344CB8AC3E}">
        <p14:creationId xmlns:p14="http://schemas.microsoft.com/office/powerpoint/2010/main" val="36422430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0F325E9-493D-4743-B1E1-B25E1D42752C}" type="slidenum">
              <a:rPr lang="en-US" smtClean="0"/>
              <a:t>31</a:t>
            </a:fld>
            <a:endParaRPr lang="en-US"/>
          </a:p>
        </p:txBody>
      </p:sp>
      <p:sp>
        <p:nvSpPr>
          <p:cNvPr id="5" name="Rectangle 4"/>
          <p:cNvSpPr/>
          <p:nvPr/>
        </p:nvSpPr>
        <p:spPr>
          <a:xfrm>
            <a:off x="2983356" y="2662918"/>
            <a:ext cx="3491918" cy="923330"/>
          </a:xfrm>
          <a:prstGeom prst="rect">
            <a:avLst/>
          </a:prstGeom>
        </p:spPr>
        <p:txBody>
          <a:bodyPr wrap="none">
            <a:spAutoFit/>
          </a:bodyPr>
          <a:lstStyle/>
          <a:p>
            <a:pPr algn="ctr"/>
            <a:r>
              <a:rPr lang="en-US" sz="5400" dirty="0"/>
              <a:t>Questions? </a:t>
            </a:r>
          </a:p>
        </p:txBody>
      </p:sp>
      <p:grpSp>
        <p:nvGrpSpPr>
          <p:cNvPr id="17" name="Group 16"/>
          <p:cNvGrpSpPr/>
          <p:nvPr/>
        </p:nvGrpSpPr>
        <p:grpSpPr>
          <a:xfrm>
            <a:off x="4206916" y="3524250"/>
            <a:ext cx="887601" cy="1000966"/>
            <a:chOff x="4352993" y="4164330"/>
            <a:chExt cx="887601" cy="1000966"/>
          </a:xfrm>
        </p:grpSpPr>
        <p:cxnSp>
          <p:nvCxnSpPr>
            <p:cNvPr id="3" name="Straight Connector 2"/>
            <p:cNvCxnSpPr/>
            <p:nvPr/>
          </p:nvCxnSpPr>
          <p:spPr>
            <a:xfrm>
              <a:off x="4796052" y="4164330"/>
              <a:ext cx="0" cy="677385"/>
            </a:xfrm>
            <a:prstGeom prst="line">
              <a:avLst/>
            </a:prstGeom>
            <a:ln w="34925" cap="rnd"/>
          </p:spPr>
          <p:style>
            <a:lnRef idx="2">
              <a:schemeClr val="accent3"/>
            </a:lnRef>
            <a:fillRef idx="0">
              <a:schemeClr val="accent3"/>
            </a:fillRef>
            <a:effectRef idx="1">
              <a:schemeClr val="accent3"/>
            </a:effectRef>
            <a:fontRef idx="minor">
              <a:schemeClr val="tx1"/>
            </a:fontRef>
          </p:style>
        </p:cxnSp>
        <p:cxnSp>
          <p:nvCxnSpPr>
            <p:cNvPr id="8" name="Straight Connector 7"/>
            <p:cNvCxnSpPr/>
            <p:nvPr/>
          </p:nvCxnSpPr>
          <p:spPr>
            <a:xfrm flipH="1">
              <a:off x="4352993" y="4870598"/>
              <a:ext cx="887601" cy="0"/>
            </a:xfrm>
            <a:prstGeom prst="line">
              <a:avLst/>
            </a:prstGeom>
            <a:ln w="34925" cap="rnd"/>
          </p:spPr>
          <p:style>
            <a:lnRef idx="2">
              <a:schemeClr val="accent3"/>
            </a:lnRef>
            <a:fillRef idx="0">
              <a:schemeClr val="accent3"/>
            </a:fillRef>
            <a:effectRef idx="1">
              <a:schemeClr val="accent3"/>
            </a:effectRef>
            <a:fontRef idx="minor">
              <a:schemeClr val="tx1"/>
            </a:fontRef>
          </p:style>
        </p:cxnSp>
        <p:cxnSp>
          <p:nvCxnSpPr>
            <p:cNvPr id="10" name="Straight Connector 9"/>
            <p:cNvCxnSpPr/>
            <p:nvPr/>
          </p:nvCxnSpPr>
          <p:spPr>
            <a:xfrm flipH="1">
              <a:off x="4494079" y="5017811"/>
              <a:ext cx="599031" cy="0"/>
            </a:xfrm>
            <a:prstGeom prst="line">
              <a:avLst/>
            </a:prstGeom>
            <a:ln w="34925" cap="rnd"/>
          </p:spPr>
          <p:style>
            <a:lnRef idx="2">
              <a:schemeClr val="accent3"/>
            </a:lnRef>
            <a:fillRef idx="0">
              <a:schemeClr val="accent3"/>
            </a:fillRef>
            <a:effectRef idx="1">
              <a:schemeClr val="accent3"/>
            </a:effectRef>
            <a:fontRef idx="minor">
              <a:schemeClr val="tx1"/>
            </a:fontRef>
          </p:style>
        </p:cxnSp>
        <p:cxnSp>
          <p:nvCxnSpPr>
            <p:cNvPr id="12" name="Straight Connector 11"/>
            <p:cNvCxnSpPr/>
            <p:nvPr/>
          </p:nvCxnSpPr>
          <p:spPr>
            <a:xfrm flipH="1">
              <a:off x="4640908" y="5165296"/>
              <a:ext cx="307176" cy="0"/>
            </a:xfrm>
            <a:prstGeom prst="line">
              <a:avLst/>
            </a:prstGeom>
            <a:ln w="34925" cap="rnd"/>
          </p:spPr>
          <p:style>
            <a:lnRef idx="2">
              <a:schemeClr val="accent3"/>
            </a:lnRef>
            <a:fillRef idx="0">
              <a:schemeClr val="accent3"/>
            </a:fillRef>
            <a:effectRef idx="1">
              <a:schemeClr val="accent3"/>
            </a:effectRef>
            <a:fontRef idx="minor">
              <a:schemeClr val="tx1"/>
            </a:fontRef>
          </p:style>
        </p:cxnSp>
      </p:grpSp>
    </p:spTree>
    <p:extLst>
      <p:ext uri="{BB962C8B-B14F-4D97-AF65-F5344CB8AC3E}">
        <p14:creationId xmlns:p14="http://schemas.microsoft.com/office/powerpoint/2010/main" val="32564103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Turbine Mechanical Power</a:t>
            </a:r>
          </a:p>
        </p:txBody>
      </p:sp>
      <p:sp>
        <p:nvSpPr>
          <p:cNvPr id="3" name="Content Placeholder 2"/>
          <p:cNvSpPr>
            <a:spLocks noGrp="1"/>
          </p:cNvSpPr>
          <p:nvPr>
            <p:ph idx="1"/>
          </p:nvPr>
        </p:nvSpPr>
        <p:spPr>
          <a:xfrm>
            <a:off x="994162" y="1065640"/>
            <a:ext cx="8229600" cy="576370"/>
          </a:xfrm>
        </p:spPr>
        <p:txBody>
          <a:bodyPr>
            <a:normAutofit fontScale="85000" lnSpcReduction="10000"/>
          </a:bodyPr>
          <a:lstStyle/>
          <a:p>
            <a:pPr marL="0" indent="0">
              <a:buNone/>
            </a:pPr>
            <a:r>
              <a:rPr lang="en-US" dirty="0"/>
              <a:t>How to maximize the conversion efficiency of cross-flow turbines?</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C0F325E9-493D-4743-B1E1-B25E1D42752C}" type="slidenum">
              <a:rPr lang="en-US" smtClean="0"/>
              <a:t>32</a:t>
            </a:fld>
            <a:endParaRPr lang="en-US"/>
          </a:p>
        </p:txBody>
      </p:sp>
      <p:sp>
        <p:nvSpPr>
          <p:cNvPr id="6" name="Rectangle 5"/>
          <p:cNvSpPr/>
          <p:nvPr/>
        </p:nvSpPr>
        <p:spPr>
          <a:xfrm>
            <a:off x="81727" y="2220369"/>
            <a:ext cx="3450175" cy="369332"/>
          </a:xfrm>
          <a:prstGeom prst="rect">
            <a:avLst/>
          </a:prstGeom>
        </p:spPr>
        <p:txBody>
          <a:bodyPr wrap="none">
            <a:spAutoFit/>
          </a:bodyPr>
          <a:lstStyle/>
          <a:p>
            <a:pPr marL="285750" indent="-285750">
              <a:buFont typeface="Arial" panose="020B0604020202020204" pitchFamily="34" charset="0"/>
              <a:buChar char="•"/>
            </a:pPr>
            <a:r>
              <a:rPr lang="en-US" dirty="0"/>
              <a:t>Small number of straight blades</a:t>
            </a:r>
          </a:p>
        </p:txBody>
      </p:sp>
      <p:sp>
        <p:nvSpPr>
          <p:cNvPr id="8" name="Rectangle 7"/>
          <p:cNvSpPr/>
          <p:nvPr/>
        </p:nvSpPr>
        <p:spPr>
          <a:xfrm>
            <a:off x="595449" y="1635248"/>
            <a:ext cx="2084481" cy="461665"/>
          </a:xfrm>
          <a:prstGeom prst="rect">
            <a:avLst/>
          </a:prstGeom>
        </p:spPr>
        <p:txBody>
          <a:bodyPr wrap="none">
            <a:spAutoFit/>
          </a:bodyPr>
          <a:lstStyle/>
          <a:p>
            <a:r>
              <a:rPr lang="en-US" sz="2400" b="1" dirty="0"/>
              <a:t>Turbine Design</a:t>
            </a:r>
          </a:p>
        </p:txBody>
      </p:sp>
      <p:sp>
        <p:nvSpPr>
          <p:cNvPr id="10" name="Rectangle 9"/>
          <p:cNvSpPr/>
          <p:nvPr/>
        </p:nvSpPr>
        <p:spPr>
          <a:xfrm>
            <a:off x="4920304" y="1642010"/>
            <a:ext cx="2253309" cy="461665"/>
          </a:xfrm>
          <a:prstGeom prst="rect">
            <a:avLst/>
          </a:prstGeom>
        </p:spPr>
        <p:txBody>
          <a:bodyPr wrap="none">
            <a:spAutoFit/>
          </a:bodyPr>
          <a:lstStyle/>
          <a:p>
            <a:r>
              <a:rPr lang="en-US" sz="2400" b="1" dirty="0"/>
              <a:t>Control Strategy</a:t>
            </a:r>
          </a:p>
        </p:txBody>
      </p:sp>
      <p:cxnSp>
        <p:nvCxnSpPr>
          <p:cNvPr id="12" name="Straight Connector 11"/>
          <p:cNvCxnSpPr/>
          <p:nvPr/>
        </p:nvCxnSpPr>
        <p:spPr>
          <a:xfrm>
            <a:off x="3753853" y="1801299"/>
            <a:ext cx="0" cy="3926401"/>
          </a:xfrm>
          <a:prstGeom prst="line">
            <a:avLst/>
          </a:prstGeom>
          <a:ln w="57150"/>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6005" t="3961" r="6788"/>
          <a:stretch/>
        </p:blipFill>
        <p:spPr>
          <a:xfrm>
            <a:off x="3952488" y="2996165"/>
            <a:ext cx="5073065" cy="2678144"/>
          </a:xfrm>
          <a:prstGeom prst="rect">
            <a:avLst/>
          </a:prstGeom>
        </p:spPr>
      </p:pic>
      <p:sp>
        <p:nvSpPr>
          <p:cNvPr id="5" name="Rectangle 4"/>
          <p:cNvSpPr/>
          <p:nvPr/>
        </p:nvSpPr>
        <p:spPr>
          <a:xfrm>
            <a:off x="4114800" y="2033089"/>
            <a:ext cx="2857001" cy="369332"/>
          </a:xfrm>
          <a:prstGeom prst="rect">
            <a:avLst/>
          </a:prstGeom>
        </p:spPr>
        <p:txBody>
          <a:bodyPr wrap="none">
            <a:spAutoFit/>
          </a:bodyPr>
          <a:lstStyle/>
          <a:p>
            <a:pPr marL="285750" indent="-285750">
              <a:buFont typeface="Arial" panose="020B0604020202020204" pitchFamily="34" charset="0"/>
              <a:buChar char="•"/>
            </a:pPr>
            <a:r>
              <a:rPr lang="en-US" dirty="0"/>
              <a:t>Constant velocity control </a:t>
            </a:r>
          </a:p>
        </p:txBody>
      </p:sp>
      <mc:AlternateContent xmlns:mc="http://schemas.openxmlformats.org/markup-compatibility/2006" xmlns:a14="http://schemas.microsoft.com/office/drawing/2010/main">
        <mc:Choice Requires="a14">
          <p:sp>
            <p:nvSpPr>
              <p:cNvPr id="7" name="TextBox 6"/>
              <p:cNvSpPr txBox="1"/>
              <p:nvPr/>
            </p:nvSpPr>
            <p:spPr>
              <a:xfrm>
                <a:off x="4920304" y="5747268"/>
                <a:ext cx="3435723" cy="369332"/>
              </a:xfrm>
              <a:prstGeom prst="rect">
                <a:avLst/>
              </a:prstGeom>
              <a:noFill/>
            </p:spPr>
            <p:txBody>
              <a:bodyPr wrap="square" rtlCol="0">
                <a:spAutoFit/>
              </a:bodyPr>
              <a:lstStyle/>
              <a:p>
                <a:r>
                  <a:rPr lang="en-US" dirty="0"/>
                  <a:t>Mechanical Power: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𝑚𝑒𝑐h</m:t>
                        </m:r>
                      </m:sub>
                    </m:sSub>
                    <m:r>
                      <a:rPr lang="en-US" b="0" i="1" smtClean="0">
                        <a:latin typeface="Cambria Math" panose="02040503050406030204" pitchFamily="18" charset="0"/>
                      </a:rPr>
                      <m:t>=</m:t>
                    </m:r>
                    <m:r>
                      <m:rPr>
                        <m:sty m:val="p"/>
                      </m:rPr>
                      <a:rPr lang="el-GR" i="1">
                        <a:latin typeface="Cambria Math" panose="02040503050406030204" pitchFamily="18" charset="0"/>
                      </a:rPr>
                      <m:t>τω</m:t>
                    </m:r>
                  </m:oMath>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4920304" y="5747268"/>
                <a:ext cx="3435723" cy="369332"/>
              </a:xfrm>
              <a:prstGeom prst="rect">
                <a:avLst/>
              </a:prstGeom>
              <a:blipFill>
                <a:blip r:embed="rId5"/>
                <a:stretch>
                  <a:fillRect l="-1418" t="-10000" b="-26667"/>
                </a:stretch>
              </a:blipFill>
            </p:spPr>
            <p:txBody>
              <a:bodyPr/>
              <a:lstStyle/>
              <a:p>
                <a:r>
                  <a:rPr lang="en-US">
                    <a:noFill/>
                  </a:rPr>
                  <a:t> </a:t>
                </a:r>
              </a:p>
            </p:txBody>
          </p:sp>
        </mc:Fallback>
      </mc:AlternateContent>
      <p:grpSp>
        <p:nvGrpSpPr>
          <p:cNvPr id="17" name="Group 16">
            <a:extLst>
              <a:ext uri="{FF2B5EF4-FFF2-40B4-BE49-F238E27FC236}">
                <a16:creationId xmlns:a16="http://schemas.microsoft.com/office/drawing/2014/main" id="{7BFB754E-716F-4E40-9684-EF6909A86A48}"/>
              </a:ext>
            </a:extLst>
          </p:cNvPr>
          <p:cNvGrpSpPr/>
          <p:nvPr/>
        </p:nvGrpSpPr>
        <p:grpSpPr>
          <a:xfrm>
            <a:off x="994162" y="2705091"/>
            <a:ext cx="2121448" cy="2972166"/>
            <a:chOff x="1109938" y="2855154"/>
            <a:chExt cx="2121448" cy="2972166"/>
          </a:xfrm>
        </p:grpSpPr>
        <p:pic>
          <p:nvPicPr>
            <p:cNvPr id="18" name="Picture 17">
              <a:extLst>
                <a:ext uri="{FF2B5EF4-FFF2-40B4-BE49-F238E27FC236}">
                  <a16:creationId xmlns:a16="http://schemas.microsoft.com/office/drawing/2014/main" id="{A8A63852-5E5C-4B58-B4C4-AC6291408DA4}"/>
                </a:ext>
              </a:extLst>
            </p:cNvPr>
            <p:cNvPicPr>
              <a:picLocks noChangeAspect="1"/>
            </p:cNvPicPr>
            <p:nvPr/>
          </p:nvPicPr>
          <p:blipFill rotWithShape="1">
            <a:blip r:embed="rId6">
              <a:extLst>
                <a:ext uri="{28A0092B-C50C-407E-A947-70E740481C1C}">
                  <a14:useLocalDpi xmlns:a14="http://schemas.microsoft.com/office/drawing/2010/main" val="0"/>
                </a:ext>
              </a:extLst>
            </a:blip>
            <a:srcRect l="43386" t="45343" r="43071" b="14365"/>
            <a:stretch/>
          </p:blipFill>
          <p:spPr>
            <a:xfrm>
              <a:off x="1109938" y="2855154"/>
              <a:ext cx="1683661" cy="2819155"/>
            </a:xfrm>
            <a:prstGeom prst="rect">
              <a:avLst/>
            </a:prstGeom>
          </p:spPr>
        </p:pic>
        <p:sp>
          <p:nvSpPr>
            <p:cNvPr id="19" name="TextBox 18">
              <a:extLst>
                <a:ext uri="{FF2B5EF4-FFF2-40B4-BE49-F238E27FC236}">
                  <a16:creationId xmlns:a16="http://schemas.microsoft.com/office/drawing/2014/main" id="{A3B47D3D-6D7B-4688-B008-78E5260C01E0}"/>
                </a:ext>
              </a:extLst>
            </p:cNvPr>
            <p:cNvSpPr txBox="1"/>
            <p:nvPr/>
          </p:nvSpPr>
          <p:spPr>
            <a:xfrm>
              <a:off x="1804239" y="5488766"/>
              <a:ext cx="1427147" cy="338554"/>
            </a:xfrm>
            <a:prstGeom prst="rect">
              <a:avLst/>
            </a:prstGeom>
            <a:noFill/>
          </p:spPr>
          <p:txBody>
            <a:bodyPr wrap="square" rtlCol="0">
              <a:spAutoFit/>
            </a:bodyPr>
            <a:lstStyle/>
            <a:p>
              <a:pPr algn="ctr"/>
              <a:r>
                <a:rPr lang="en-US" sz="800" dirty="0"/>
                <a:t>Rendering courtesy of Hannah Ross</a:t>
              </a:r>
            </a:p>
          </p:txBody>
        </p:sp>
      </p:grpSp>
    </p:spTree>
    <p:extLst>
      <p:ext uri="{BB962C8B-B14F-4D97-AF65-F5344CB8AC3E}">
        <p14:creationId xmlns:p14="http://schemas.microsoft.com/office/powerpoint/2010/main" val="12412241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Turbine Mechanical Power</a:t>
            </a:r>
          </a:p>
        </p:txBody>
      </p:sp>
      <p:sp>
        <p:nvSpPr>
          <p:cNvPr id="3" name="Content Placeholder 2"/>
          <p:cNvSpPr>
            <a:spLocks noGrp="1"/>
          </p:cNvSpPr>
          <p:nvPr>
            <p:ph idx="1"/>
          </p:nvPr>
        </p:nvSpPr>
        <p:spPr>
          <a:xfrm>
            <a:off x="994162" y="1065640"/>
            <a:ext cx="8229600" cy="576370"/>
          </a:xfrm>
        </p:spPr>
        <p:txBody>
          <a:bodyPr>
            <a:normAutofit fontScale="85000" lnSpcReduction="10000"/>
          </a:bodyPr>
          <a:lstStyle/>
          <a:p>
            <a:pPr marL="0" indent="0">
              <a:buNone/>
            </a:pPr>
            <a:r>
              <a:rPr lang="en-US" dirty="0"/>
              <a:t>How to maximize the conversion efficiency of cross-flow turbines?</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C0F325E9-493D-4743-B1E1-B25E1D42752C}" type="slidenum">
              <a:rPr lang="en-US" smtClean="0"/>
              <a:t>33</a:t>
            </a:fld>
            <a:endParaRPr lang="en-US"/>
          </a:p>
        </p:txBody>
      </p:sp>
      <p:sp>
        <p:nvSpPr>
          <p:cNvPr id="6" name="Rectangle 5"/>
          <p:cNvSpPr/>
          <p:nvPr/>
        </p:nvSpPr>
        <p:spPr>
          <a:xfrm>
            <a:off x="81727" y="2220369"/>
            <a:ext cx="3450175" cy="369332"/>
          </a:xfrm>
          <a:prstGeom prst="rect">
            <a:avLst/>
          </a:prstGeom>
        </p:spPr>
        <p:txBody>
          <a:bodyPr wrap="none">
            <a:spAutoFit/>
          </a:bodyPr>
          <a:lstStyle/>
          <a:p>
            <a:pPr marL="285750" indent="-285750">
              <a:buFont typeface="Arial" panose="020B0604020202020204" pitchFamily="34" charset="0"/>
              <a:buChar char="•"/>
            </a:pPr>
            <a:r>
              <a:rPr lang="en-US" dirty="0"/>
              <a:t>Small number of straight blades</a:t>
            </a:r>
          </a:p>
        </p:txBody>
      </p:sp>
      <p:sp>
        <p:nvSpPr>
          <p:cNvPr id="7" name="Rectangle 6"/>
          <p:cNvSpPr/>
          <p:nvPr/>
        </p:nvSpPr>
        <p:spPr>
          <a:xfrm>
            <a:off x="4114800" y="2341863"/>
            <a:ext cx="4572000" cy="646331"/>
          </a:xfrm>
          <a:prstGeom prst="rect">
            <a:avLst/>
          </a:prstGeom>
        </p:spPr>
        <p:txBody>
          <a:bodyPr>
            <a:spAutoFit/>
          </a:bodyPr>
          <a:lstStyle/>
          <a:p>
            <a:pPr marL="285750" indent="-285750">
              <a:buFont typeface="Arial" panose="020B0604020202020204" pitchFamily="34" charset="0"/>
              <a:buChar char="•"/>
            </a:pPr>
            <a:r>
              <a:rPr lang="en-US" dirty="0" err="1"/>
              <a:t>Intracycle</a:t>
            </a:r>
            <a:r>
              <a:rPr lang="en-US" dirty="0"/>
              <a:t> control</a:t>
            </a:r>
          </a:p>
          <a:p>
            <a:pPr marL="742950" lvl="1" indent="-285750">
              <a:buFont typeface="Courier New" panose="02070309020205020404" pitchFamily="49" charset="0"/>
              <a:buChar char="o"/>
            </a:pPr>
            <a:r>
              <a:rPr lang="en-US" dirty="0"/>
              <a:t>Boost mechanical power by up to 59%</a:t>
            </a:r>
          </a:p>
        </p:txBody>
      </p:sp>
      <p:sp>
        <p:nvSpPr>
          <p:cNvPr id="8" name="Rectangle 7"/>
          <p:cNvSpPr/>
          <p:nvPr/>
        </p:nvSpPr>
        <p:spPr>
          <a:xfrm>
            <a:off x="595449" y="1635248"/>
            <a:ext cx="2084481" cy="461665"/>
          </a:xfrm>
          <a:prstGeom prst="rect">
            <a:avLst/>
          </a:prstGeom>
        </p:spPr>
        <p:txBody>
          <a:bodyPr wrap="none">
            <a:spAutoFit/>
          </a:bodyPr>
          <a:lstStyle/>
          <a:p>
            <a:r>
              <a:rPr lang="en-US" sz="2400" b="1" dirty="0"/>
              <a:t>Turbine Design</a:t>
            </a:r>
          </a:p>
        </p:txBody>
      </p:sp>
      <p:sp>
        <p:nvSpPr>
          <p:cNvPr id="10" name="Rectangle 9"/>
          <p:cNvSpPr/>
          <p:nvPr/>
        </p:nvSpPr>
        <p:spPr>
          <a:xfrm>
            <a:off x="4920304" y="1642010"/>
            <a:ext cx="2253309" cy="461665"/>
          </a:xfrm>
          <a:prstGeom prst="rect">
            <a:avLst/>
          </a:prstGeom>
        </p:spPr>
        <p:txBody>
          <a:bodyPr wrap="none">
            <a:spAutoFit/>
          </a:bodyPr>
          <a:lstStyle/>
          <a:p>
            <a:r>
              <a:rPr lang="en-US" sz="2400" b="1" dirty="0"/>
              <a:t>Control Strategy</a:t>
            </a:r>
          </a:p>
        </p:txBody>
      </p:sp>
      <p:cxnSp>
        <p:nvCxnSpPr>
          <p:cNvPr id="12" name="Straight Connector 11"/>
          <p:cNvCxnSpPr/>
          <p:nvPr/>
        </p:nvCxnSpPr>
        <p:spPr>
          <a:xfrm>
            <a:off x="3753853" y="1801299"/>
            <a:ext cx="0" cy="3926401"/>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4114800" y="2033089"/>
            <a:ext cx="2857001" cy="369332"/>
          </a:xfrm>
          <a:prstGeom prst="rect">
            <a:avLst/>
          </a:prstGeom>
        </p:spPr>
        <p:txBody>
          <a:bodyPr wrap="none">
            <a:spAutoFit/>
          </a:bodyPr>
          <a:lstStyle/>
          <a:p>
            <a:pPr marL="285750" indent="-285750">
              <a:buFont typeface="Arial" panose="020B0604020202020204" pitchFamily="34" charset="0"/>
              <a:buChar char="•"/>
            </a:pPr>
            <a:r>
              <a:rPr lang="en-US" dirty="0"/>
              <a:t>Constant velocity control </a:t>
            </a:r>
          </a:p>
        </p:txBody>
      </p:sp>
      <p:grpSp>
        <p:nvGrpSpPr>
          <p:cNvPr id="16" name="Group 15"/>
          <p:cNvGrpSpPr/>
          <p:nvPr/>
        </p:nvGrpSpPr>
        <p:grpSpPr>
          <a:xfrm>
            <a:off x="994162" y="2705091"/>
            <a:ext cx="2121448" cy="2972166"/>
            <a:chOff x="1109938" y="2855154"/>
            <a:chExt cx="2121448" cy="2972166"/>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43386" t="45343" r="43071" b="14365"/>
            <a:stretch/>
          </p:blipFill>
          <p:spPr>
            <a:xfrm>
              <a:off x="1109938" y="2855154"/>
              <a:ext cx="1683661" cy="2819155"/>
            </a:xfrm>
            <a:prstGeom prst="rect">
              <a:avLst/>
            </a:prstGeom>
          </p:spPr>
        </p:pic>
        <p:sp>
          <p:nvSpPr>
            <p:cNvPr id="15" name="TextBox 14"/>
            <p:cNvSpPr txBox="1"/>
            <p:nvPr/>
          </p:nvSpPr>
          <p:spPr>
            <a:xfrm>
              <a:off x="1804239" y="5488766"/>
              <a:ext cx="1427147" cy="338554"/>
            </a:xfrm>
            <a:prstGeom prst="rect">
              <a:avLst/>
            </a:prstGeom>
            <a:noFill/>
          </p:spPr>
          <p:txBody>
            <a:bodyPr wrap="square" rtlCol="0">
              <a:spAutoFit/>
            </a:bodyPr>
            <a:lstStyle/>
            <a:p>
              <a:pPr algn="ctr"/>
              <a:r>
                <a:rPr lang="en-US" sz="800" dirty="0"/>
                <a:t>Rendering courtesy of Hannah Ross</a:t>
              </a:r>
            </a:p>
          </p:txBody>
        </p:sp>
      </p:grpSp>
      <p:sp>
        <p:nvSpPr>
          <p:cNvPr id="9" name="Rectangle 8"/>
          <p:cNvSpPr/>
          <p:nvPr/>
        </p:nvSpPr>
        <p:spPr>
          <a:xfrm>
            <a:off x="0" y="6066681"/>
            <a:ext cx="4572000" cy="430887"/>
          </a:xfrm>
          <a:prstGeom prst="rect">
            <a:avLst/>
          </a:prstGeom>
        </p:spPr>
        <p:txBody>
          <a:bodyPr>
            <a:spAutoFit/>
          </a:bodyPr>
          <a:lstStyle/>
          <a:p>
            <a:pPr algn="ctr"/>
            <a:r>
              <a:rPr lang="en-US" sz="1100" dirty="0"/>
              <a:t>B. Strom, S. L. </a:t>
            </a:r>
            <a:r>
              <a:rPr lang="en-US" sz="1100" dirty="0" err="1"/>
              <a:t>Brunton</a:t>
            </a:r>
            <a:r>
              <a:rPr lang="en-US" sz="1100" dirty="0"/>
              <a:t>, and B. </a:t>
            </a:r>
            <a:r>
              <a:rPr lang="en-US" sz="1100" dirty="0" err="1"/>
              <a:t>Polagye</a:t>
            </a:r>
            <a:r>
              <a:rPr lang="en-US" sz="1100" dirty="0"/>
              <a:t>, “</a:t>
            </a:r>
            <a:r>
              <a:rPr lang="en-US" sz="1100" dirty="0" err="1">
                <a:latin typeface="Arial" panose="020B0604020202020204" pitchFamily="34" charset="0"/>
              </a:rPr>
              <a:t>Intracycle</a:t>
            </a:r>
            <a:r>
              <a:rPr lang="en-US" sz="1100" dirty="0">
                <a:latin typeface="Arial" panose="020B0604020202020204" pitchFamily="34" charset="0"/>
              </a:rPr>
              <a:t> angular velocity control of cross-flow turbines,” Nature Energy, vol. 2, 2017.</a:t>
            </a:r>
            <a:endParaRPr lang="en-US" sz="1100" b="0" i="0" dirty="0">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7" name="TextBox 16"/>
              <p:cNvSpPr txBox="1"/>
              <p:nvPr/>
            </p:nvSpPr>
            <p:spPr>
              <a:xfrm>
                <a:off x="4920304" y="5747268"/>
                <a:ext cx="3435723" cy="369332"/>
              </a:xfrm>
              <a:prstGeom prst="rect">
                <a:avLst/>
              </a:prstGeom>
              <a:noFill/>
            </p:spPr>
            <p:txBody>
              <a:bodyPr wrap="square" rtlCol="0">
                <a:spAutoFit/>
              </a:bodyPr>
              <a:lstStyle/>
              <a:p>
                <a:r>
                  <a:rPr lang="en-US" dirty="0"/>
                  <a:t>Mechanical Power: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𝑚𝑒𝑐h</m:t>
                        </m:r>
                      </m:sub>
                    </m:sSub>
                    <m:r>
                      <a:rPr lang="en-US" b="0" i="1" smtClean="0">
                        <a:latin typeface="Cambria Math" panose="02040503050406030204" pitchFamily="18" charset="0"/>
                      </a:rPr>
                      <m:t>=</m:t>
                    </m:r>
                    <m:r>
                      <m:rPr>
                        <m:sty m:val="p"/>
                      </m:rPr>
                      <a:rPr lang="el-GR" i="1">
                        <a:latin typeface="Cambria Math" panose="02040503050406030204" pitchFamily="18" charset="0"/>
                      </a:rPr>
                      <m:t>τω</m:t>
                    </m:r>
                  </m:oMath>
                </a14:m>
                <a:endParaRPr lang="en-US" dirty="0"/>
              </a:p>
            </p:txBody>
          </p:sp>
        </mc:Choice>
        <mc:Fallback xmlns="">
          <p:sp>
            <p:nvSpPr>
              <p:cNvPr id="17" name="TextBox 16"/>
              <p:cNvSpPr txBox="1">
                <a:spLocks noRot="1" noChangeAspect="1" noMove="1" noResize="1" noEditPoints="1" noAdjustHandles="1" noChangeArrowheads="1" noChangeShapeType="1" noTextEdit="1"/>
              </p:cNvSpPr>
              <p:nvPr/>
            </p:nvSpPr>
            <p:spPr>
              <a:xfrm>
                <a:off x="4920304" y="5747268"/>
                <a:ext cx="3435723" cy="369332"/>
              </a:xfrm>
              <a:prstGeom prst="rect">
                <a:avLst/>
              </a:prstGeom>
              <a:blipFill>
                <a:blip r:embed="rId4"/>
                <a:stretch>
                  <a:fillRect l="-1418" t="-10000" b="-26667"/>
                </a:stretch>
              </a:blipFill>
            </p:spPr>
            <p:txBody>
              <a:bodyPr/>
              <a:lstStyle/>
              <a:p>
                <a:r>
                  <a:rPr lang="en-US">
                    <a:noFill/>
                  </a:rPr>
                  <a:t> </a:t>
                </a:r>
              </a:p>
            </p:txBody>
          </p:sp>
        </mc:Fallback>
      </mc:AlternateContent>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6095" r="7347"/>
          <a:stretch/>
        </p:blipFill>
        <p:spPr>
          <a:xfrm>
            <a:off x="3952489" y="2896872"/>
            <a:ext cx="5032024" cy="2777438"/>
          </a:xfrm>
          <a:prstGeom prst="rect">
            <a:avLst/>
          </a:prstGeom>
        </p:spPr>
      </p:pic>
    </p:spTree>
    <p:extLst>
      <p:ext uri="{BB962C8B-B14F-4D97-AF65-F5344CB8AC3E}">
        <p14:creationId xmlns:p14="http://schemas.microsoft.com/office/powerpoint/2010/main" val="28052752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413" y="1534141"/>
            <a:ext cx="8311924" cy="1852701"/>
          </a:xfrm>
          <a:prstGeom prst="rect">
            <a:avLst/>
          </a:prstGeom>
        </p:spPr>
      </p:pic>
      <p:sp>
        <p:nvSpPr>
          <p:cNvPr id="2" name="Title 1"/>
          <p:cNvSpPr>
            <a:spLocks noGrp="1"/>
          </p:cNvSpPr>
          <p:nvPr>
            <p:ph type="title"/>
          </p:nvPr>
        </p:nvSpPr>
        <p:spPr/>
        <p:txBody>
          <a:bodyPr/>
          <a:lstStyle/>
          <a:p>
            <a:r>
              <a:rPr lang="en-US" dirty="0"/>
              <a:t>Turbine Electrical Power</a:t>
            </a:r>
          </a:p>
        </p:txBody>
      </p:sp>
      <p:sp>
        <p:nvSpPr>
          <p:cNvPr id="3" name="Content Placeholder 2"/>
          <p:cNvSpPr>
            <a:spLocks noGrp="1"/>
          </p:cNvSpPr>
          <p:nvPr>
            <p:ph idx="1"/>
          </p:nvPr>
        </p:nvSpPr>
        <p:spPr>
          <a:xfrm>
            <a:off x="457200" y="988142"/>
            <a:ext cx="8645638" cy="545999"/>
          </a:xfrm>
        </p:spPr>
        <p:txBody>
          <a:bodyPr/>
          <a:lstStyle/>
          <a:p>
            <a:pPr marL="0" indent="0" algn="ctr">
              <a:buNone/>
            </a:pPr>
            <a:r>
              <a:rPr lang="en-US" dirty="0"/>
              <a:t>How does this mechanical power translate to electrical power? </a:t>
            </a:r>
          </a:p>
          <a:p>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C0F325E9-493D-4743-B1E1-B25E1D42752C}" type="slidenum">
              <a:rPr lang="en-US" smtClean="0"/>
              <a:t>34</a:t>
            </a:fld>
            <a:endParaRPr lang="en-US"/>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819" y="3373394"/>
            <a:ext cx="3815699" cy="2954721"/>
          </a:xfrm>
          <a:prstGeom prst="rect">
            <a:avLst/>
          </a:prstGeom>
        </p:spPr>
      </p:pic>
      <p:sp>
        <p:nvSpPr>
          <p:cNvPr id="8" name="TextBox 7"/>
          <p:cNvSpPr txBox="1"/>
          <p:nvPr/>
        </p:nvSpPr>
        <p:spPr>
          <a:xfrm>
            <a:off x="5127746" y="5960428"/>
            <a:ext cx="4106384" cy="461665"/>
          </a:xfrm>
          <a:prstGeom prst="rect">
            <a:avLst/>
          </a:prstGeom>
          <a:noFill/>
        </p:spPr>
        <p:txBody>
          <a:bodyPr wrap="square" rtlCol="0">
            <a:spAutoFit/>
          </a:bodyPr>
          <a:lstStyle/>
          <a:p>
            <a:pPr algn="ctr"/>
            <a:r>
              <a:rPr lang="en-US" sz="800" dirty="0"/>
              <a:t>R. J. </a:t>
            </a:r>
            <a:r>
              <a:rPr lang="en-US" sz="800" dirty="0" err="1"/>
              <a:t>Cavagnaro</a:t>
            </a:r>
            <a:r>
              <a:rPr lang="en-US" sz="800" dirty="0"/>
              <a:t>, B. Strom, B. </a:t>
            </a:r>
            <a:r>
              <a:rPr lang="en-US" sz="800" dirty="0" err="1"/>
              <a:t>Polagye</a:t>
            </a:r>
            <a:r>
              <a:rPr lang="en-US" sz="800" dirty="0"/>
              <a:t>, and A. Stewart, “Power collection from multiple hydrokinetic generators utilizing advanced control,” In 12th European Wave and Tidal Energy Conference, Cork, IR, 2017.</a:t>
            </a:r>
          </a:p>
        </p:txBody>
      </p:sp>
      <p:sp>
        <p:nvSpPr>
          <p:cNvPr id="9" name="TextBox 8"/>
          <p:cNvSpPr txBox="1"/>
          <p:nvPr/>
        </p:nvSpPr>
        <p:spPr>
          <a:xfrm>
            <a:off x="4130789" y="4380374"/>
            <a:ext cx="4972049" cy="66172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solidFill>
                  <a:schemeClr val="accent2">
                    <a:lumMod val="75000"/>
                  </a:schemeClr>
                </a:solidFill>
              </a:rPr>
              <a:t>Peak power is 15x average power for </a:t>
            </a:r>
            <a:r>
              <a:rPr lang="en-US" sz="1600" dirty="0" err="1">
                <a:solidFill>
                  <a:schemeClr val="accent2">
                    <a:lumMod val="75000"/>
                  </a:schemeClr>
                </a:solidFill>
              </a:rPr>
              <a:t>intracycle</a:t>
            </a:r>
            <a:r>
              <a:rPr lang="en-US" sz="1600" dirty="0">
                <a:solidFill>
                  <a:schemeClr val="accent2">
                    <a:lumMod val="75000"/>
                  </a:schemeClr>
                </a:solidFill>
              </a:rPr>
              <a:t> control</a:t>
            </a:r>
          </a:p>
          <a:p>
            <a:pPr marL="285750" indent="-285750">
              <a:spcAft>
                <a:spcPts val="600"/>
              </a:spcAft>
              <a:buFont typeface="Arial" panose="020B0604020202020204" pitchFamily="34" charset="0"/>
              <a:buChar char="•"/>
            </a:pPr>
            <a:r>
              <a:rPr lang="en-US" sz="1600" dirty="0">
                <a:solidFill>
                  <a:schemeClr val="accent2">
                    <a:lumMod val="75000"/>
                  </a:schemeClr>
                </a:solidFill>
              </a:rPr>
              <a:t>Incompatible with direct use</a:t>
            </a:r>
          </a:p>
        </p:txBody>
      </p:sp>
      <p:pic>
        <p:nvPicPr>
          <p:cNvPr id="11" name="Picture 10">
            <a:extLst>
              <a:ext uri="{FF2B5EF4-FFF2-40B4-BE49-F238E27FC236}">
                <a16:creationId xmlns:a16="http://schemas.microsoft.com/office/drawing/2014/main" id="{D2C014D6-A30E-47AC-ACFD-17F1EAD31A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820" y="3373393"/>
            <a:ext cx="3815698" cy="2954721"/>
          </a:xfrm>
          <a:prstGeom prst="rect">
            <a:avLst/>
          </a:prstGeom>
        </p:spPr>
      </p:pic>
    </p:spTree>
    <p:extLst>
      <p:ext uri="{BB962C8B-B14F-4D97-AF65-F5344CB8AC3E}">
        <p14:creationId xmlns:p14="http://schemas.microsoft.com/office/powerpoint/2010/main" val="21771318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413" y="1534141"/>
            <a:ext cx="8311924" cy="1852701"/>
          </a:xfrm>
          <a:prstGeom prst="rect">
            <a:avLst/>
          </a:prstGeom>
        </p:spPr>
      </p:pic>
      <p:sp>
        <p:nvSpPr>
          <p:cNvPr id="2" name="Title 1"/>
          <p:cNvSpPr>
            <a:spLocks noGrp="1"/>
          </p:cNvSpPr>
          <p:nvPr>
            <p:ph type="title"/>
          </p:nvPr>
        </p:nvSpPr>
        <p:spPr/>
        <p:txBody>
          <a:bodyPr/>
          <a:lstStyle/>
          <a:p>
            <a:r>
              <a:rPr lang="en-US" dirty="0"/>
              <a:t>Turbine Electrical Power</a:t>
            </a:r>
          </a:p>
        </p:txBody>
      </p:sp>
      <p:sp>
        <p:nvSpPr>
          <p:cNvPr id="3" name="Content Placeholder 2"/>
          <p:cNvSpPr>
            <a:spLocks noGrp="1"/>
          </p:cNvSpPr>
          <p:nvPr>
            <p:ph idx="1"/>
          </p:nvPr>
        </p:nvSpPr>
        <p:spPr>
          <a:xfrm>
            <a:off x="457200" y="988142"/>
            <a:ext cx="8645638" cy="545999"/>
          </a:xfrm>
        </p:spPr>
        <p:txBody>
          <a:bodyPr/>
          <a:lstStyle/>
          <a:p>
            <a:pPr marL="0" indent="0" algn="ctr">
              <a:buNone/>
            </a:pPr>
            <a:r>
              <a:rPr lang="en-US" dirty="0"/>
              <a:t>How does this mechanical power translate to electrical power? </a:t>
            </a:r>
          </a:p>
          <a:p>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C0F325E9-493D-4743-B1E1-B25E1D42752C}" type="slidenum">
              <a:rPr lang="en-US" smtClean="0"/>
              <a:t>35</a:t>
            </a:fld>
            <a:endParaRPr lang="en-US"/>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819" y="3373394"/>
            <a:ext cx="3815699" cy="2954721"/>
          </a:xfrm>
          <a:prstGeom prst="rect">
            <a:avLst/>
          </a:prstGeom>
        </p:spPr>
      </p:pic>
      <p:sp>
        <p:nvSpPr>
          <p:cNvPr id="8" name="TextBox 7"/>
          <p:cNvSpPr txBox="1"/>
          <p:nvPr/>
        </p:nvSpPr>
        <p:spPr>
          <a:xfrm>
            <a:off x="5127746" y="5960428"/>
            <a:ext cx="4106384" cy="461665"/>
          </a:xfrm>
          <a:prstGeom prst="rect">
            <a:avLst/>
          </a:prstGeom>
          <a:noFill/>
        </p:spPr>
        <p:txBody>
          <a:bodyPr wrap="square" rtlCol="0">
            <a:spAutoFit/>
          </a:bodyPr>
          <a:lstStyle/>
          <a:p>
            <a:pPr algn="ctr"/>
            <a:r>
              <a:rPr lang="en-US" sz="800" dirty="0"/>
              <a:t>R. J. </a:t>
            </a:r>
            <a:r>
              <a:rPr lang="en-US" sz="800" dirty="0" err="1"/>
              <a:t>Cavagnaro</a:t>
            </a:r>
            <a:r>
              <a:rPr lang="en-US" sz="800" dirty="0"/>
              <a:t>, B. Strom, B. </a:t>
            </a:r>
            <a:r>
              <a:rPr lang="en-US" sz="800" dirty="0" err="1"/>
              <a:t>Polagye</a:t>
            </a:r>
            <a:r>
              <a:rPr lang="en-US" sz="800" dirty="0"/>
              <a:t>, and A. Stewart, “Power collection from multiple hydrokinetic generators utilizing advanced control,” In 12th European Wave and Tidal Energy Conference, Cork, IR, 2017.</a:t>
            </a:r>
          </a:p>
        </p:txBody>
      </p:sp>
      <p:sp>
        <p:nvSpPr>
          <p:cNvPr id="9" name="TextBox 8"/>
          <p:cNvSpPr txBox="1"/>
          <p:nvPr/>
        </p:nvSpPr>
        <p:spPr>
          <a:xfrm>
            <a:off x="4130789" y="4380374"/>
            <a:ext cx="4972049" cy="66172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solidFill>
                  <a:schemeClr val="accent2">
                    <a:lumMod val="75000"/>
                  </a:schemeClr>
                </a:solidFill>
              </a:rPr>
              <a:t>Peak power is 15x average power for </a:t>
            </a:r>
            <a:r>
              <a:rPr lang="en-US" sz="1600" dirty="0" err="1">
                <a:solidFill>
                  <a:schemeClr val="accent2">
                    <a:lumMod val="75000"/>
                  </a:schemeClr>
                </a:solidFill>
              </a:rPr>
              <a:t>intracycle</a:t>
            </a:r>
            <a:r>
              <a:rPr lang="en-US" sz="1600" dirty="0">
                <a:solidFill>
                  <a:schemeClr val="accent2">
                    <a:lumMod val="75000"/>
                  </a:schemeClr>
                </a:solidFill>
              </a:rPr>
              <a:t> control</a:t>
            </a:r>
          </a:p>
          <a:p>
            <a:pPr marL="285750" indent="-285750">
              <a:spcAft>
                <a:spcPts val="600"/>
              </a:spcAft>
              <a:buFont typeface="Arial" panose="020B0604020202020204" pitchFamily="34" charset="0"/>
              <a:buChar char="•"/>
            </a:pPr>
            <a:r>
              <a:rPr lang="en-US" sz="1600" dirty="0">
                <a:solidFill>
                  <a:schemeClr val="accent2">
                    <a:lumMod val="75000"/>
                  </a:schemeClr>
                </a:solidFill>
              </a:rPr>
              <a:t>Incompatible with direct use</a:t>
            </a:r>
          </a:p>
        </p:txBody>
      </p:sp>
      <p:pic>
        <p:nvPicPr>
          <p:cNvPr id="11" name="Picture 10">
            <a:extLst>
              <a:ext uri="{FF2B5EF4-FFF2-40B4-BE49-F238E27FC236}">
                <a16:creationId xmlns:a16="http://schemas.microsoft.com/office/drawing/2014/main" id="{D2C014D6-A30E-47AC-ACFD-17F1EAD31A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820" y="3373393"/>
            <a:ext cx="3815698" cy="295472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819" y="3373392"/>
            <a:ext cx="3815700" cy="2954723"/>
          </a:xfrm>
          <a:prstGeom prst="rect">
            <a:avLst/>
          </a:prstGeom>
        </p:spPr>
      </p:pic>
    </p:spTree>
    <p:extLst>
      <p:ext uri="{BB962C8B-B14F-4D97-AF65-F5344CB8AC3E}">
        <p14:creationId xmlns:p14="http://schemas.microsoft.com/office/powerpoint/2010/main" val="21036250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Controller Gains</a:t>
            </a:r>
          </a:p>
        </p:txBody>
      </p:sp>
      <p:sp>
        <p:nvSpPr>
          <p:cNvPr id="4" name="Slide Number Placeholder 3"/>
          <p:cNvSpPr>
            <a:spLocks noGrp="1"/>
          </p:cNvSpPr>
          <p:nvPr>
            <p:ph type="sldNum" sz="quarter" idx="12"/>
          </p:nvPr>
        </p:nvSpPr>
        <p:spPr/>
        <p:txBody>
          <a:bodyPr/>
          <a:lstStyle/>
          <a:p>
            <a:fld id="{C0F325E9-493D-4743-B1E1-B25E1D42752C}" type="slidenum">
              <a:rPr lang="en-US" smtClean="0"/>
              <a:t>36</a:t>
            </a:fld>
            <a:endParaRPr lang="en-US"/>
          </a:p>
        </p:txBody>
      </p:sp>
      <mc:AlternateContent xmlns:mc="http://schemas.openxmlformats.org/markup-compatibility/2006" xmlns:a14="http://schemas.microsoft.com/office/drawing/2010/main">
        <mc:Choice Requires="a14">
          <p:sp>
            <p:nvSpPr>
              <p:cNvPr id="7" name="Rectangle 6"/>
              <p:cNvSpPr/>
              <p:nvPr/>
            </p:nvSpPr>
            <p:spPr>
              <a:xfrm>
                <a:off x="5987866" y="4775581"/>
                <a:ext cx="2485627" cy="1529521"/>
              </a:xfrm>
              <a:prstGeom prst="rect">
                <a:avLst/>
              </a:prstGeom>
              <a:ln w="19050">
                <a:solidFill>
                  <a:srgbClr val="C00000"/>
                </a:solidFill>
              </a:ln>
            </p:spPr>
            <p:txBody>
              <a:bodyPr wrap="square">
                <a:spAutoFit/>
              </a:bodyPr>
              <a:lstStyle/>
              <a:p>
                <a:r>
                  <a:rPr lang="en-US" b="1" dirty="0"/>
                  <a:t>Equating (2) and (3):</a:t>
                </a:r>
              </a:p>
              <a:p>
                <a:endParaRPr lang="en-US" b="1" dirty="0"/>
              </a:p>
              <a:p>
                <a:pPr>
                  <a:spcAft>
                    <a:spcPts val="1200"/>
                  </a:spcAft>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𝑖</m:t>
                        </m:r>
                      </m:sub>
                    </m:sSub>
                    <m:r>
                      <a:rPr lang="en-US">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𝜔</m:t>
                        </m:r>
                      </m:e>
                      <m:sub>
                        <m:r>
                          <a:rPr lang="en-US" i="1">
                            <a:latin typeface="Cambria Math" panose="02040503050406030204" pitchFamily="18" charset="0"/>
                          </a:rPr>
                          <m:t>𝑜</m:t>
                        </m:r>
                      </m:sub>
                      <m:sup>
                        <m:r>
                          <a:rPr lang="en-US" i="1">
                            <a:latin typeface="Cambria Math" panose="02040503050406030204" pitchFamily="18" charset="0"/>
                          </a:rPr>
                          <m:t>2</m:t>
                        </m:r>
                      </m:sup>
                    </m:sSubSup>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2</m:t>
                        </m:r>
                      </m:sub>
                    </m:sSub>
                  </m:oMath>
                </a14:m>
                <a:r>
                  <a:rPr lang="en-US" dirty="0"/>
                  <a:t>	</a:t>
                </a:r>
              </a:p>
              <a:p>
                <a:pPr>
                  <a:spcAft>
                    <a:spcPts val="1200"/>
                  </a:spcAft>
                </a:pPr>
                <a14:m>
                  <m:oMathPara xmlns:m="http://schemas.openxmlformats.org/officeDocument/2006/math">
                    <m:oMathParaPr>
                      <m:jc m:val="left"/>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𝑝</m:t>
                          </m:r>
                        </m:sub>
                      </m:sSub>
                      <m:r>
                        <a:rPr lang="en-US">
                          <a:latin typeface="Cambria Math" panose="02040503050406030204" pitchFamily="18" charset="0"/>
                        </a:rPr>
                        <m:t>=</m:t>
                      </m:r>
                      <m:r>
                        <a:rPr lang="en-US" i="1">
                          <a:latin typeface="Cambria Math" panose="02040503050406030204" pitchFamily="18" charset="0"/>
                        </a:rPr>
                        <m:t>2</m:t>
                      </m:r>
                      <m:r>
                        <a:rPr lang="en-US" i="1">
                          <a:latin typeface="Cambria Math" panose="02040503050406030204" pitchFamily="18" charset="0"/>
                        </a:rPr>
                        <m:t>𝜁</m:t>
                      </m:r>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𝑜</m:t>
                          </m:r>
                        </m:sub>
                      </m:sSub>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𝐿</m:t>
                          </m:r>
                        </m:sub>
                      </m:sSub>
                    </m:oMath>
                  </m:oMathPara>
                </a14:m>
                <a:endParaRPr lang="en-US" b="1" dirty="0"/>
              </a:p>
            </p:txBody>
          </p:sp>
        </mc:Choice>
        <mc:Fallback xmlns="">
          <p:sp>
            <p:nvSpPr>
              <p:cNvPr id="7" name="Rectangle 6"/>
              <p:cNvSpPr>
                <a:spLocks noRot="1" noChangeAspect="1" noMove="1" noResize="1" noEditPoints="1" noAdjustHandles="1" noChangeArrowheads="1" noChangeShapeType="1" noTextEdit="1"/>
              </p:cNvSpPr>
              <p:nvPr/>
            </p:nvSpPr>
            <p:spPr>
              <a:xfrm>
                <a:off x="5987866" y="4775581"/>
                <a:ext cx="2485627" cy="1529521"/>
              </a:xfrm>
              <a:prstGeom prst="rect">
                <a:avLst/>
              </a:prstGeom>
              <a:blipFill>
                <a:blip r:embed="rId2"/>
                <a:stretch>
                  <a:fillRect l="-1703" t="-1575"/>
                </a:stretch>
              </a:blipFill>
              <a:ln w="1905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411057" y="3149014"/>
                <a:ext cx="5285676" cy="109286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𝑇</m:t>
                      </m:r>
                      <m:d>
                        <m:dPr>
                          <m:ctrlPr>
                            <a:rPr lang="en-US" i="1">
                              <a:latin typeface="Cambria Math" panose="02040503050406030204" pitchFamily="18" charset="0"/>
                            </a:rPr>
                          </m:ctrlPr>
                        </m:dPr>
                        <m:e>
                          <m:r>
                            <a:rPr lang="en-US" i="1">
                              <a:latin typeface="Cambria Math" panose="02040503050406030204" pitchFamily="18" charset="0"/>
                            </a:rPr>
                            <m:t>𝑠</m:t>
                          </m:r>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𝑙</m:t>
                          </m:r>
                          <m:r>
                            <a:rPr lang="en-US" i="1">
                              <a:latin typeface="Cambria Math" panose="02040503050406030204" pitchFamily="18" charset="0"/>
                            </a:rPr>
                            <m:t>(</m:t>
                          </m:r>
                          <m:r>
                            <a:rPr lang="en-US" i="1">
                              <a:latin typeface="Cambria Math" panose="02040503050406030204" pitchFamily="18" charset="0"/>
                            </a:rPr>
                            <m:t>𝑠</m:t>
                          </m:r>
                          <m:r>
                            <a:rPr lang="en-US" i="1">
                              <a:latin typeface="Cambria Math" panose="02040503050406030204" pitchFamily="18" charset="0"/>
                            </a:rPr>
                            <m:t>)</m:t>
                          </m:r>
                        </m:num>
                        <m:den>
                          <m:r>
                            <a:rPr lang="en-US" i="1">
                              <a:latin typeface="Cambria Math" panose="02040503050406030204" pitchFamily="18" charset="0"/>
                            </a:rPr>
                            <m:t>1+</m:t>
                          </m:r>
                          <m:r>
                            <a:rPr lang="en-US" i="1">
                              <a:latin typeface="Cambria Math" panose="02040503050406030204" pitchFamily="18" charset="0"/>
                            </a:rPr>
                            <m:t>𝑙</m:t>
                          </m:r>
                          <m:r>
                            <a:rPr lang="en-US" i="1">
                              <a:latin typeface="Cambria Math" panose="02040503050406030204" pitchFamily="18" charset="0"/>
                            </a:rPr>
                            <m:t>(</m:t>
                          </m:r>
                          <m:r>
                            <a:rPr lang="en-US" i="1">
                              <a:latin typeface="Cambria Math" panose="02040503050406030204" pitchFamily="18" charset="0"/>
                            </a:rPr>
                            <m:t>𝑠</m:t>
                          </m:r>
                          <m:r>
                            <a:rPr lang="en-US" i="1">
                              <a:latin typeface="Cambria Math" panose="02040503050406030204" pitchFamily="18" charset="0"/>
                            </a:rPr>
                            <m:t>)</m:t>
                          </m:r>
                        </m:den>
                      </m:f>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𝑖</m:t>
                              </m:r>
                            </m:sub>
                          </m:sSub>
                        </m:num>
                        <m:den>
                          <m:r>
                            <a:rPr lang="en-US" i="1">
                              <a:latin typeface="Cambria Math" panose="02040503050406030204" pitchFamily="18" charset="0"/>
                            </a:rPr>
                            <m:t>𝐿</m:t>
                          </m:r>
                        </m:den>
                      </m:f>
                      <m:f>
                        <m:fPr>
                          <m:ctrlPr>
                            <a:rPr lang="en-US" i="1">
                              <a:latin typeface="Cambria Math" panose="02040503050406030204" pitchFamily="18" charset="0"/>
                            </a:rPr>
                          </m:ctrlPr>
                        </m:fPr>
                        <m:num>
                          <m:r>
                            <a:rPr lang="en-US" i="1">
                              <a:latin typeface="Cambria Math" panose="02040503050406030204" pitchFamily="18" charset="0"/>
                            </a:rPr>
                            <m:t>(1+</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𝑝</m:t>
                                  </m:r>
                                </m:sub>
                              </m:sSub>
                            </m:num>
                            <m:den>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𝑖</m:t>
                                  </m:r>
                                </m:sub>
                              </m:sSub>
                            </m:den>
                          </m:f>
                          <m:r>
                            <a:rPr lang="en-US" i="1">
                              <a:latin typeface="Cambria Math" panose="02040503050406030204" pitchFamily="18" charset="0"/>
                            </a:rPr>
                            <m:t>𝑠</m:t>
                          </m:r>
                          <m:r>
                            <a:rPr lang="en-US" i="1">
                              <a:latin typeface="Cambria Math" panose="02040503050406030204" pitchFamily="18" charset="0"/>
                            </a:rPr>
                            <m:t>)</m:t>
                          </m:r>
                        </m:num>
                        <m:den>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2</m:t>
                              </m:r>
                            </m:sup>
                          </m:sSup>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𝐿</m:t>
                              </m:r>
                            </m:den>
                          </m:f>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𝐿</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𝑝</m:t>
                              </m:r>
                            </m:sub>
                          </m:sSub>
                          <m:r>
                            <a:rPr lang="en-US" i="1">
                              <a:latin typeface="Cambria Math" panose="02040503050406030204" pitchFamily="18" charset="0"/>
                            </a:rPr>
                            <m:t>)</m:t>
                          </m:r>
                          <m:r>
                            <a:rPr lang="en-US" i="1">
                              <a:latin typeface="Cambria Math" panose="02040503050406030204" pitchFamily="18" charset="0"/>
                            </a:rPr>
                            <m:t>𝑠</m:t>
                          </m:r>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𝑖</m:t>
                                  </m:r>
                                </m:sub>
                              </m:sSub>
                            </m:num>
                            <m:den>
                              <m:r>
                                <a:rPr lang="en-US" i="1">
                                  <a:latin typeface="Cambria Math" panose="02040503050406030204" pitchFamily="18" charset="0"/>
                                </a:rPr>
                                <m:t>𝐿</m:t>
                              </m:r>
                            </m:den>
                          </m:f>
                          <m:r>
                            <a:rPr lang="en-US" i="1">
                              <a:latin typeface="Cambria Math" panose="02040503050406030204" pitchFamily="18" charset="0"/>
                            </a:rPr>
                            <m:t>)</m:t>
                          </m:r>
                        </m:den>
                      </m:f>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411057" y="3149014"/>
                <a:ext cx="5285676" cy="109286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713651" y="1658129"/>
                <a:ext cx="208281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en-US" i="1" smtClean="0">
                              <a:latin typeface="Cambria Math" panose="02040503050406030204" pitchFamily="18" charset="0"/>
                            </a:rPr>
                          </m:ctrlPr>
                        </m:dPr>
                        <m:e>
                          <m:r>
                            <a:rPr lang="en-US" i="1">
                              <a:latin typeface="Cambria Math" panose="02040503050406030204" pitchFamily="18" charset="0"/>
                            </a:rPr>
                            <m:t>𝑙</m:t>
                          </m:r>
                          <m:d>
                            <m:dPr>
                              <m:ctrlPr>
                                <a:rPr lang="en-US" i="1">
                                  <a:latin typeface="Cambria Math" panose="02040503050406030204" pitchFamily="18" charset="0"/>
                                </a:rPr>
                              </m:ctrlPr>
                            </m:dPr>
                            <m:e>
                              <m:r>
                                <a:rPr lang="en-US" i="1">
                                  <a:latin typeface="Cambria Math" panose="02040503050406030204" pitchFamily="18" charset="0"/>
                                </a:rPr>
                                <m:t>𝑠</m:t>
                              </m:r>
                            </m:e>
                          </m:d>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𝐺</m:t>
                              </m:r>
                            </m:e>
                            <m:sub>
                              <m:r>
                                <a:rPr lang="en-US" i="1">
                                  <a:latin typeface="Cambria Math" panose="02040503050406030204" pitchFamily="18" charset="0"/>
                                </a:rPr>
                                <m:t>𝑖𝑢</m:t>
                              </m:r>
                            </m:sub>
                          </m:sSub>
                          <m:r>
                            <a:rPr lang="en-US" i="0">
                              <a:latin typeface="Cambria Math" panose="02040503050406030204" pitchFamily="18" charset="0"/>
                            </a:rPr>
                            <m:t>(</m:t>
                          </m:r>
                          <m:r>
                            <a:rPr lang="en-US" i="1">
                              <a:latin typeface="Cambria Math" panose="02040503050406030204" pitchFamily="18" charset="0"/>
                            </a:rPr>
                            <m:t>𝑠</m:t>
                          </m:r>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𝐺</m:t>
                              </m:r>
                            </m:e>
                            <m:sub>
                              <m:r>
                                <a:rPr lang="en-US" i="1">
                                  <a:latin typeface="Cambria Math" panose="02040503050406030204" pitchFamily="18" charset="0"/>
                                </a:rPr>
                                <m:t>𝑐</m:t>
                              </m:r>
                            </m:sub>
                          </m:sSub>
                          <m:r>
                            <a:rPr lang="en-US" i="0">
                              <a:latin typeface="Cambria Math" panose="02040503050406030204" pitchFamily="18" charset="0"/>
                            </a:rPr>
                            <m:t>(</m:t>
                          </m:r>
                          <m:r>
                            <a:rPr lang="en-US" i="1">
                              <a:latin typeface="Cambria Math" panose="02040503050406030204" pitchFamily="18" charset="0"/>
                            </a:rPr>
                            <m:t>𝑠</m:t>
                          </m:r>
                        </m:e>
                      </m:d>
                    </m:oMath>
                  </m:oMathPara>
                </a14:m>
                <a:endParaRPr lang="en-US" dirty="0"/>
              </a:p>
            </p:txBody>
          </p:sp>
        </mc:Choice>
        <mc:Fallback xmlns="">
          <p:sp>
            <p:nvSpPr>
              <p:cNvPr id="11" name="Rectangle 10"/>
              <p:cNvSpPr>
                <a:spLocks noRot="1" noChangeAspect="1" noMove="1" noResize="1" noEditPoints="1" noAdjustHandles="1" noChangeArrowheads="1" noChangeShapeType="1" noTextEdit="1"/>
              </p:cNvSpPr>
              <p:nvPr/>
            </p:nvSpPr>
            <p:spPr>
              <a:xfrm>
                <a:off x="713651" y="1658129"/>
                <a:ext cx="2082814" cy="369332"/>
              </a:xfrm>
              <a:prstGeom prst="rect">
                <a:avLst/>
              </a:prstGeom>
              <a:blipFill>
                <a:blip r:embed="rId4"/>
                <a:stretch>
                  <a:fillRect t="-119672" r="-24269" b="-1836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4790324" y="1838896"/>
                <a:ext cx="1922769" cy="6580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𝐺</m:t>
                          </m:r>
                        </m:e>
                        <m:sub>
                          <m:r>
                            <a:rPr lang="en-US" i="1">
                              <a:latin typeface="Cambria Math" panose="02040503050406030204" pitchFamily="18" charset="0"/>
                            </a:rPr>
                            <m:t>𝑖𝑢</m:t>
                          </m:r>
                        </m:sub>
                      </m:sSub>
                      <m:d>
                        <m:dPr>
                          <m:ctrlPr>
                            <a:rPr lang="en-US" i="1">
                              <a:latin typeface="Cambria Math" panose="02040503050406030204" pitchFamily="18" charset="0"/>
                            </a:rPr>
                          </m:ctrlPr>
                        </m:dPr>
                        <m:e>
                          <m:r>
                            <a:rPr lang="en-US" i="1">
                              <a:latin typeface="Cambria Math" panose="02040503050406030204" pitchFamily="18" charset="0"/>
                            </a:rPr>
                            <m:t>𝑠</m:t>
                          </m:r>
                        </m:e>
                      </m:d>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m:t>
                          </m:r>
                        </m:num>
                        <m:den>
                          <m:r>
                            <a:rPr lang="en-US" i="1">
                              <a:latin typeface="Cambria Math" panose="02040503050406030204" pitchFamily="18" charset="0"/>
                            </a:rPr>
                            <m:t>𝑠𝐿</m:t>
                          </m:r>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𝐿</m:t>
                              </m:r>
                            </m:sub>
                          </m:sSub>
                        </m:den>
                      </m:f>
                    </m:oMath>
                  </m:oMathPara>
                </a14:m>
                <a:endParaRPr lang="en-US" dirty="0"/>
              </a:p>
            </p:txBody>
          </p:sp>
        </mc:Choice>
        <mc:Fallback xmlns="">
          <p:sp>
            <p:nvSpPr>
              <p:cNvPr id="12" name="Rectangle 11"/>
              <p:cNvSpPr>
                <a:spLocks noRot="1" noChangeAspect="1" noMove="1" noResize="1" noEditPoints="1" noAdjustHandles="1" noChangeArrowheads="1" noChangeShapeType="1" noTextEdit="1"/>
              </p:cNvSpPr>
              <p:nvPr/>
            </p:nvSpPr>
            <p:spPr>
              <a:xfrm>
                <a:off x="4790324" y="1838896"/>
                <a:ext cx="1922769" cy="65806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678425" y="5294282"/>
                <a:ext cx="3370346" cy="669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𝑇</m:t>
                      </m:r>
                      <m:d>
                        <m:dPr>
                          <m:ctrlPr>
                            <a:rPr lang="en-US" i="1">
                              <a:latin typeface="Cambria Math" panose="02040503050406030204" pitchFamily="18" charset="0"/>
                            </a:rPr>
                          </m:ctrlPr>
                        </m:dPr>
                        <m:e>
                          <m:r>
                            <a:rPr lang="en-US" i="1">
                              <a:latin typeface="Cambria Math" panose="02040503050406030204" pitchFamily="18" charset="0"/>
                            </a:rPr>
                            <m:t>𝑠</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𝑜</m:t>
                          </m:r>
                        </m:sub>
                      </m:sSub>
                      <m:sSubSup>
                        <m:sSubSupPr>
                          <m:ctrlPr>
                            <a:rPr lang="en-US" i="1">
                              <a:latin typeface="Cambria Math" panose="02040503050406030204" pitchFamily="18" charset="0"/>
                            </a:rPr>
                          </m:ctrlPr>
                        </m:sSubSupPr>
                        <m:e>
                          <m:r>
                            <a:rPr lang="en-US" i="1">
                              <a:latin typeface="Cambria Math" panose="02040503050406030204" pitchFamily="18" charset="0"/>
                            </a:rPr>
                            <m:t>𝜔</m:t>
                          </m:r>
                        </m:e>
                        <m:sub>
                          <m:r>
                            <a:rPr lang="en-US" i="1">
                              <a:latin typeface="Cambria Math" panose="02040503050406030204" pitchFamily="18" charset="0"/>
                            </a:rPr>
                            <m:t>𝑜</m:t>
                          </m:r>
                        </m:sub>
                        <m:sup>
                          <m:r>
                            <a:rPr lang="en-US" i="1">
                              <a:latin typeface="Cambria Math" panose="02040503050406030204" pitchFamily="18" charset="0"/>
                            </a:rPr>
                            <m:t>2</m:t>
                          </m:r>
                        </m:sup>
                      </m:sSubSup>
                      <m:f>
                        <m:fPr>
                          <m:ctrlPr>
                            <a:rPr lang="en-US" i="1">
                              <a:latin typeface="Cambria Math" panose="02040503050406030204" pitchFamily="18" charset="0"/>
                            </a:rPr>
                          </m:ctrlPr>
                        </m:fPr>
                        <m:num>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𝑧</m:t>
                              </m:r>
                            </m:sub>
                          </m:sSub>
                          <m:r>
                            <a:rPr lang="en-US" i="1">
                              <a:latin typeface="Cambria Math" panose="02040503050406030204" pitchFamily="18" charset="0"/>
                            </a:rPr>
                            <m:t>𝑠</m:t>
                          </m:r>
                          <m:r>
                            <a:rPr lang="en-US" i="1">
                              <a:latin typeface="Cambria Math" panose="02040503050406030204" pitchFamily="18" charset="0"/>
                            </a:rPr>
                            <m:t>)</m:t>
                          </m:r>
                        </m:num>
                        <m:den>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2</m:t>
                              </m:r>
                            </m:sup>
                          </m:sSup>
                          <m:r>
                            <a:rPr lang="en-US" i="1">
                              <a:latin typeface="Cambria Math" panose="02040503050406030204" pitchFamily="18" charset="0"/>
                            </a:rPr>
                            <m:t>+2</m:t>
                          </m:r>
                          <m:r>
                            <a:rPr lang="en-US" i="1">
                              <a:latin typeface="Cambria Math" panose="02040503050406030204" pitchFamily="18" charset="0"/>
                            </a:rPr>
                            <m:t>𝜁</m:t>
                          </m:r>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𝑜</m:t>
                              </m:r>
                            </m:sub>
                          </m:sSub>
                          <m:r>
                            <a:rPr lang="en-US" i="1">
                              <a:latin typeface="Cambria Math" panose="02040503050406030204" pitchFamily="18" charset="0"/>
                            </a:rPr>
                            <m:t>𝑠</m:t>
                          </m:r>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𝜔</m:t>
                              </m:r>
                            </m:e>
                            <m:sub>
                              <m:r>
                                <a:rPr lang="en-US" i="1">
                                  <a:latin typeface="Cambria Math" panose="02040503050406030204" pitchFamily="18" charset="0"/>
                                </a:rPr>
                                <m:t>𝑜</m:t>
                              </m:r>
                            </m:sub>
                            <m:sup>
                              <m:r>
                                <a:rPr lang="en-US" i="1">
                                  <a:latin typeface="Cambria Math" panose="02040503050406030204" pitchFamily="18" charset="0"/>
                                </a:rPr>
                                <m:t>2</m:t>
                              </m:r>
                            </m:sup>
                          </m:sSubSup>
                          <m:r>
                            <a:rPr lang="en-US" i="1">
                              <a:latin typeface="Cambria Math" panose="02040503050406030204" pitchFamily="18" charset="0"/>
                            </a:rPr>
                            <m:t>)</m:t>
                          </m:r>
                        </m:den>
                      </m:f>
                    </m:oMath>
                  </m:oMathPara>
                </a14:m>
                <a:endParaRPr lang="en-US" dirty="0"/>
              </a:p>
            </p:txBody>
          </p:sp>
        </mc:Choice>
        <mc:Fallback xmlns="">
          <p:sp>
            <p:nvSpPr>
              <p:cNvPr id="14" name="Rectangle 13"/>
              <p:cNvSpPr>
                <a:spLocks noRot="1" noChangeAspect="1" noMove="1" noResize="1" noEditPoints="1" noAdjustHandles="1" noChangeArrowheads="1" noChangeShapeType="1" noTextEdit="1"/>
              </p:cNvSpPr>
              <p:nvPr/>
            </p:nvSpPr>
            <p:spPr>
              <a:xfrm>
                <a:off x="678425" y="5294282"/>
                <a:ext cx="3370346" cy="66909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4724280" y="1149266"/>
                <a:ext cx="1996187" cy="6127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𝐺</m:t>
                          </m:r>
                        </m:e>
                        <m:sub>
                          <m:r>
                            <a:rPr lang="en-US" i="1">
                              <a:latin typeface="Cambria Math" panose="02040503050406030204" pitchFamily="18" charset="0"/>
                            </a:rPr>
                            <m:t>𝑐</m:t>
                          </m:r>
                        </m:sub>
                      </m:sSub>
                      <m:d>
                        <m:dPr>
                          <m:ctrlPr>
                            <a:rPr lang="en-US" i="1">
                              <a:latin typeface="Cambria Math" panose="02040503050406030204" pitchFamily="18" charset="0"/>
                            </a:rPr>
                          </m:ctrlPr>
                        </m:dPr>
                        <m:e>
                          <m:r>
                            <a:rPr lang="en-US" i="1">
                              <a:latin typeface="Cambria Math" panose="02040503050406030204" pitchFamily="18" charset="0"/>
                            </a:rPr>
                            <m:t>𝑠</m:t>
                          </m:r>
                        </m:e>
                      </m:d>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𝑝</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𝑖</m:t>
                          </m:r>
                        </m:sub>
                      </m:sSub>
                      <m:f>
                        <m:fPr>
                          <m:ctrlPr>
                            <a:rPr lang="en-US" i="1">
                              <a:latin typeface="Cambria Math" panose="02040503050406030204" pitchFamily="18" charset="0"/>
                            </a:rPr>
                          </m:ctrlPr>
                        </m:fPr>
                        <m:num>
                          <m:r>
                            <a:rPr lang="en-US" i="0">
                              <a:latin typeface="Cambria Math" panose="02040503050406030204" pitchFamily="18" charset="0"/>
                            </a:rPr>
                            <m:t>1</m:t>
                          </m:r>
                        </m:num>
                        <m:den>
                          <m:r>
                            <a:rPr lang="en-US" i="1">
                              <a:latin typeface="Cambria Math" panose="02040503050406030204" pitchFamily="18" charset="0"/>
                            </a:rPr>
                            <m:t>𝑠</m:t>
                          </m:r>
                        </m:den>
                      </m:f>
                    </m:oMath>
                  </m:oMathPara>
                </a14:m>
                <a:endParaRPr lang="en-US" dirty="0"/>
              </a:p>
            </p:txBody>
          </p:sp>
        </mc:Choice>
        <mc:Fallback xmlns="">
          <p:sp>
            <p:nvSpPr>
              <p:cNvPr id="15" name="Rectangle 14"/>
              <p:cNvSpPr>
                <a:spLocks noRot="1" noChangeAspect="1" noMove="1" noResize="1" noEditPoints="1" noAdjustHandles="1" noChangeArrowheads="1" noChangeShapeType="1" noTextEdit="1"/>
              </p:cNvSpPr>
              <p:nvPr/>
            </p:nvSpPr>
            <p:spPr>
              <a:xfrm>
                <a:off x="4724280" y="1149266"/>
                <a:ext cx="1996187" cy="612796"/>
              </a:xfrm>
              <a:prstGeom prst="rect">
                <a:avLst/>
              </a:prstGeom>
              <a:blipFill>
                <a:blip r:embed="rId7"/>
                <a:stretch>
                  <a:fillRect/>
                </a:stretch>
              </a:blipFill>
            </p:spPr>
            <p:txBody>
              <a:bodyPr/>
              <a:lstStyle/>
              <a:p>
                <a:r>
                  <a:rPr lang="en-US">
                    <a:noFill/>
                  </a:rPr>
                  <a:t> </a:t>
                </a:r>
              </a:p>
            </p:txBody>
          </p:sp>
        </mc:Fallback>
      </mc:AlternateContent>
      <p:sp>
        <p:nvSpPr>
          <p:cNvPr id="16" name="TextBox 15"/>
          <p:cNvSpPr txBox="1"/>
          <p:nvPr/>
        </p:nvSpPr>
        <p:spPr>
          <a:xfrm>
            <a:off x="678425" y="1063634"/>
            <a:ext cx="3224168" cy="369332"/>
          </a:xfrm>
          <a:prstGeom prst="rect">
            <a:avLst/>
          </a:prstGeom>
          <a:noFill/>
        </p:spPr>
        <p:txBody>
          <a:bodyPr wrap="square" rtlCol="0">
            <a:spAutoFit/>
          </a:bodyPr>
          <a:lstStyle/>
          <a:p>
            <a:r>
              <a:rPr lang="en-US" b="1" dirty="0"/>
              <a:t>Open Loop Transfer Function:</a:t>
            </a:r>
          </a:p>
        </p:txBody>
      </p:sp>
      <p:cxnSp>
        <p:nvCxnSpPr>
          <p:cNvPr id="18" name="Straight Arrow Connector 17"/>
          <p:cNvCxnSpPr/>
          <p:nvPr/>
        </p:nvCxnSpPr>
        <p:spPr>
          <a:xfrm flipV="1">
            <a:off x="3178277" y="1526620"/>
            <a:ext cx="1393723" cy="234022"/>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178277" y="1895952"/>
            <a:ext cx="1393723" cy="234022"/>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13651" y="2728906"/>
            <a:ext cx="3978268" cy="369332"/>
          </a:xfrm>
          <a:prstGeom prst="rect">
            <a:avLst/>
          </a:prstGeom>
          <a:noFill/>
        </p:spPr>
        <p:txBody>
          <a:bodyPr wrap="square" rtlCol="0">
            <a:spAutoFit/>
          </a:bodyPr>
          <a:lstStyle/>
          <a:p>
            <a:r>
              <a:rPr lang="en-US" b="1" dirty="0"/>
              <a:t>Complementary Sensitivity Function:</a:t>
            </a:r>
          </a:p>
        </p:txBody>
      </p:sp>
      <p:sp>
        <p:nvSpPr>
          <p:cNvPr id="24" name="TextBox 23"/>
          <p:cNvSpPr txBox="1"/>
          <p:nvPr/>
        </p:nvSpPr>
        <p:spPr>
          <a:xfrm>
            <a:off x="678425" y="4817851"/>
            <a:ext cx="3978268" cy="369332"/>
          </a:xfrm>
          <a:prstGeom prst="rect">
            <a:avLst/>
          </a:prstGeom>
          <a:noFill/>
        </p:spPr>
        <p:txBody>
          <a:bodyPr wrap="square" rtlCol="0">
            <a:spAutoFit/>
          </a:bodyPr>
          <a:lstStyle/>
          <a:p>
            <a:r>
              <a:rPr lang="en-US" b="1" dirty="0"/>
              <a:t>Canonical Second Order System:</a:t>
            </a:r>
          </a:p>
        </p:txBody>
      </p:sp>
      <p:sp>
        <p:nvSpPr>
          <p:cNvPr id="25" name="Rectangle 24"/>
          <p:cNvSpPr/>
          <p:nvPr/>
        </p:nvSpPr>
        <p:spPr>
          <a:xfrm>
            <a:off x="7230679" y="1590714"/>
            <a:ext cx="442750" cy="369332"/>
          </a:xfrm>
          <a:prstGeom prst="rect">
            <a:avLst/>
          </a:prstGeom>
        </p:spPr>
        <p:txBody>
          <a:bodyPr wrap="none">
            <a:spAutoFit/>
          </a:bodyPr>
          <a:lstStyle/>
          <a:p>
            <a:r>
              <a:rPr lang="en-US" dirty="0"/>
              <a:t>(1)</a:t>
            </a:r>
          </a:p>
        </p:txBody>
      </p:sp>
      <p:sp>
        <p:nvSpPr>
          <p:cNvPr id="26" name="Rectangle 25"/>
          <p:cNvSpPr/>
          <p:nvPr/>
        </p:nvSpPr>
        <p:spPr>
          <a:xfrm>
            <a:off x="5736748" y="3458096"/>
            <a:ext cx="442750" cy="369332"/>
          </a:xfrm>
          <a:prstGeom prst="rect">
            <a:avLst/>
          </a:prstGeom>
        </p:spPr>
        <p:txBody>
          <a:bodyPr wrap="none">
            <a:spAutoFit/>
          </a:bodyPr>
          <a:lstStyle/>
          <a:p>
            <a:r>
              <a:rPr lang="en-US" dirty="0"/>
              <a:t>(2)</a:t>
            </a:r>
          </a:p>
        </p:txBody>
      </p:sp>
      <p:sp>
        <p:nvSpPr>
          <p:cNvPr id="27" name="Rectangle 26"/>
          <p:cNvSpPr/>
          <p:nvPr/>
        </p:nvSpPr>
        <p:spPr>
          <a:xfrm>
            <a:off x="4347574" y="5294282"/>
            <a:ext cx="442750" cy="369332"/>
          </a:xfrm>
          <a:prstGeom prst="rect">
            <a:avLst/>
          </a:prstGeom>
        </p:spPr>
        <p:txBody>
          <a:bodyPr wrap="none">
            <a:spAutoFit/>
          </a:bodyPr>
          <a:lstStyle/>
          <a:p>
            <a:r>
              <a:rPr lang="en-US" dirty="0"/>
              <a:t>(3)</a:t>
            </a:r>
          </a:p>
        </p:txBody>
      </p:sp>
    </p:spTree>
    <p:extLst>
      <p:ext uri="{BB962C8B-B14F-4D97-AF65-F5344CB8AC3E}">
        <p14:creationId xmlns:p14="http://schemas.microsoft.com/office/powerpoint/2010/main" val="5529793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Turbine System</a:t>
            </a:r>
          </a:p>
        </p:txBody>
      </p:sp>
      <p:sp>
        <p:nvSpPr>
          <p:cNvPr id="4" name="Slide Number Placeholder 3"/>
          <p:cNvSpPr>
            <a:spLocks noGrp="1"/>
          </p:cNvSpPr>
          <p:nvPr>
            <p:ph type="sldNum" sz="quarter" idx="12"/>
          </p:nvPr>
        </p:nvSpPr>
        <p:spPr/>
        <p:txBody>
          <a:bodyPr/>
          <a:lstStyle/>
          <a:p>
            <a:fld id="{C0F325E9-493D-4743-B1E1-B25E1D42752C}" type="slidenum">
              <a:rPr lang="en-US" smtClean="0"/>
              <a:t>37</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2553" y="1254315"/>
            <a:ext cx="4484594" cy="237102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4294" y="3940662"/>
            <a:ext cx="5411441" cy="2174691"/>
          </a:xfrm>
          <a:prstGeom prst="rect">
            <a:avLst/>
          </a:prstGeom>
        </p:spPr>
      </p:pic>
      <p:sp>
        <p:nvSpPr>
          <p:cNvPr id="7" name="TextBox 6"/>
          <p:cNvSpPr txBox="1"/>
          <p:nvPr/>
        </p:nvSpPr>
        <p:spPr>
          <a:xfrm>
            <a:off x="3765177" y="3153340"/>
            <a:ext cx="2171700" cy="369332"/>
          </a:xfrm>
          <a:prstGeom prst="rect">
            <a:avLst/>
          </a:prstGeom>
          <a:noFill/>
        </p:spPr>
        <p:txBody>
          <a:bodyPr wrap="square" rtlCol="0">
            <a:spAutoFit/>
          </a:bodyPr>
          <a:lstStyle/>
          <a:p>
            <a:r>
              <a:rPr lang="en-US" dirty="0"/>
              <a:t>Typical System</a:t>
            </a:r>
          </a:p>
        </p:txBody>
      </p:sp>
      <p:sp>
        <p:nvSpPr>
          <p:cNvPr id="8" name="TextBox 7"/>
          <p:cNvSpPr txBox="1"/>
          <p:nvPr/>
        </p:nvSpPr>
        <p:spPr>
          <a:xfrm>
            <a:off x="4790014" y="5930687"/>
            <a:ext cx="2171700" cy="369332"/>
          </a:xfrm>
          <a:prstGeom prst="rect">
            <a:avLst/>
          </a:prstGeom>
          <a:noFill/>
        </p:spPr>
        <p:txBody>
          <a:bodyPr wrap="square" rtlCol="0">
            <a:spAutoFit/>
          </a:bodyPr>
          <a:lstStyle/>
          <a:p>
            <a:r>
              <a:rPr lang="en-US" dirty="0"/>
              <a:t>Modified System</a:t>
            </a:r>
          </a:p>
        </p:txBody>
      </p:sp>
    </p:spTree>
    <p:extLst>
      <p:ext uri="{BB962C8B-B14F-4D97-AF65-F5344CB8AC3E}">
        <p14:creationId xmlns:p14="http://schemas.microsoft.com/office/powerpoint/2010/main" val="8083970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Turbine Set-Up</a:t>
            </a:r>
          </a:p>
        </p:txBody>
      </p:sp>
      <p:sp>
        <p:nvSpPr>
          <p:cNvPr id="4" name="Slide Number Placeholder 3"/>
          <p:cNvSpPr>
            <a:spLocks noGrp="1"/>
          </p:cNvSpPr>
          <p:nvPr>
            <p:ph type="sldNum" sz="quarter" idx="12"/>
          </p:nvPr>
        </p:nvSpPr>
        <p:spPr/>
        <p:txBody>
          <a:bodyPr/>
          <a:lstStyle/>
          <a:p>
            <a:fld id="{C0F325E9-493D-4743-B1E1-B25E1D42752C}" type="slidenum">
              <a:rPr lang="en-US" smtClean="0"/>
              <a:t>38</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4084888813"/>
              </p:ext>
            </p:extLst>
          </p:nvPr>
        </p:nvGraphicFramePr>
        <p:xfrm>
          <a:off x="4508130" y="2363286"/>
          <a:ext cx="3580277" cy="1219200"/>
        </p:xfrm>
        <a:graphic>
          <a:graphicData uri="http://schemas.openxmlformats.org/drawingml/2006/table">
            <a:tbl>
              <a:tblPr firstRow="1" firstCol="1" bandRow="1">
                <a:tableStyleId>{5C22544A-7EE6-4342-B048-85BDC9FD1C3A}</a:tableStyleId>
              </a:tblPr>
              <a:tblGrid>
                <a:gridCol w="1282149">
                  <a:extLst>
                    <a:ext uri="{9D8B030D-6E8A-4147-A177-3AD203B41FA5}">
                      <a16:colId xmlns:a16="http://schemas.microsoft.com/office/drawing/2014/main" val="2786050631"/>
                    </a:ext>
                  </a:extLst>
                </a:gridCol>
                <a:gridCol w="1149064">
                  <a:extLst>
                    <a:ext uri="{9D8B030D-6E8A-4147-A177-3AD203B41FA5}">
                      <a16:colId xmlns:a16="http://schemas.microsoft.com/office/drawing/2014/main" val="1121034708"/>
                    </a:ext>
                  </a:extLst>
                </a:gridCol>
                <a:gridCol w="1149064">
                  <a:extLst>
                    <a:ext uri="{9D8B030D-6E8A-4147-A177-3AD203B41FA5}">
                      <a16:colId xmlns:a16="http://schemas.microsoft.com/office/drawing/2014/main" val="2911882793"/>
                    </a:ext>
                  </a:extLst>
                </a:gridCol>
              </a:tblGrid>
              <a:tr h="195210">
                <a:tc>
                  <a:txBody>
                    <a:bodyPr/>
                    <a:lstStyle/>
                    <a:p>
                      <a:pPr algn="ctr"/>
                      <a:r>
                        <a:rPr lang="en-US" sz="1600" dirty="0">
                          <a:solidFill>
                            <a:schemeClr val="tx1"/>
                          </a:solidFill>
                        </a:rPr>
                        <a:t>Parameter</a:t>
                      </a: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solidFill>
                        </a:rPr>
                        <a:t>Small-Scale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solidFill>
                        </a:rPr>
                        <a:t>Full-Scale</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3352200"/>
                  </a:ext>
                </a:extLst>
              </a:tr>
              <a:tr h="195210">
                <a:tc>
                  <a:txBody>
                    <a:bodyPr/>
                    <a:lstStyle/>
                    <a:p>
                      <a:pPr marL="0" indent="0" algn="ctr">
                        <a:buFont typeface="Arial" panose="020B0604020202020204" pitchFamily="34" charset="0"/>
                        <a:buNone/>
                      </a:pPr>
                      <a:r>
                        <a:rPr lang="en-US" sz="1600" b="1" dirty="0">
                          <a:solidFill>
                            <a:schemeClr val="tx1"/>
                          </a:solidFill>
                        </a:rPr>
                        <a:t>U</a:t>
                      </a:r>
                      <a:r>
                        <a:rPr lang="en-US" sz="1600" b="1" baseline="-25000" dirty="0">
                          <a:solidFill>
                            <a:schemeClr val="tx1"/>
                          </a:solidFill>
                        </a:rPr>
                        <a:t>∞ </a:t>
                      </a:r>
                      <a:r>
                        <a:rPr lang="en-US" sz="1600" b="1" baseline="0" dirty="0">
                          <a:solidFill>
                            <a:schemeClr val="tx1"/>
                          </a:solidFill>
                        </a:rPr>
                        <a:t>(m/s)</a:t>
                      </a:r>
                      <a:endParaRPr lang="en-US" sz="1600" b="0" dirty="0">
                        <a:solidFill>
                          <a:schemeClr val="tx1"/>
                        </a:solidFill>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aseline="0" dirty="0">
                          <a:solidFill>
                            <a:schemeClr val="tx1"/>
                          </a:solidFill>
                        </a:rPr>
                        <a:t>1</a:t>
                      </a:r>
                      <a:endParaRPr lang="en-US" sz="1600" baseline="-25000" dirty="0">
                        <a:solidFill>
                          <a:schemeClr val="tx1"/>
                        </a:solidFil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solidFill>
                            <a:schemeClr val="tx1"/>
                          </a:solidFill>
                        </a:rPr>
                        <a:t>2 </a:t>
                      </a:r>
                      <a:endParaRPr lang="en-US" sz="1600" baseline="-25000" dirty="0">
                        <a:solidFill>
                          <a:schemeClr val="tx1"/>
                        </a:solidFill>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949071"/>
                  </a:ext>
                </a:extLst>
              </a:tr>
              <a:tr h="195210">
                <a:tc>
                  <a:txBody>
                    <a:bodyPr/>
                    <a:lstStyle/>
                    <a:p>
                      <a:pPr marL="0" marR="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dirty="0">
                          <a:solidFill>
                            <a:schemeClr val="tx1"/>
                          </a:solidFill>
                        </a:rPr>
                        <a:t>D (m)</a:t>
                      </a: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0" dirty="0"/>
                        <a:t>0.172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0" dirty="0"/>
                        <a:t>0.857</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5388353"/>
                  </a:ext>
                </a:extLst>
              </a:tr>
              <a:tr h="195210">
                <a:tc>
                  <a:txBody>
                    <a:bodyPr/>
                    <a:lstStyle/>
                    <a:p>
                      <a:pPr marL="0" marR="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dirty="0">
                          <a:solidFill>
                            <a:schemeClr val="tx1"/>
                          </a:solidFill>
                        </a:rPr>
                        <a:t>H</a:t>
                      </a:r>
                      <a:r>
                        <a:rPr lang="en-US" sz="1600" b="1" baseline="0" dirty="0">
                          <a:solidFill>
                            <a:schemeClr val="tx1"/>
                          </a:solidFill>
                        </a:rPr>
                        <a:t> (m)</a:t>
                      </a:r>
                      <a:endParaRPr lang="en-US" sz="1600" b="1" dirty="0">
                        <a:solidFill>
                          <a:schemeClr val="tx1"/>
                        </a:solidFill>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0" dirty="0"/>
                        <a:t>0.234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0" dirty="0"/>
                        <a:t>1.168</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7890228"/>
                  </a:ext>
                </a:extLst>
              </a:tr>
              <a:tr h="195210">
                <a:tc>
                  <a:txBody>
                    <a:bodyPr/>
                    <a:lstStyle/>
                    <a:p>
                      <a:pPr marL="0" marR="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dirty="0">
                          <a:solidFill>
                            <a:schemeClr val="tx1"/>
                          </a:solidFill>
                        </a:rPr>
                        <a:t>A (</a:t>
                      </a:r>
                      <a:r>
                        <a:rPr lang="en-US" sz="1600" b="1" baseline="0" dirty="0">
                          <a:solidFill>
                            <a:schemeClr val="tx1"/>
                          </a:solidFill>
                        </a:rPr>
                        <a:t>m</a:t>
                      </a:r>
                      <a:r>
                        <a:rPr lang="en-US" sz="1600" b="1" baseline="30000" dirty="0">
                          <a:solidFill>
                            <a:schemeClr val="tx1"/>
                          </a:solidFill>
                        </a:rPr>
                        <a:t>2</a:t>
                      </a:r>
                      <a:r>
                        <a:rPr lang="en-US" sz="1600" b="1" baseline="0" dirty="0">
                          <a:solidFill>
                            <a:schemeClr val="tx1"/>
                          </a:solidFill>
                        </a:rPr>
                        <a:t>)</a:t>
                      </a:r>
                      <a:endParaRPr lang="en-US" sz="1600" b="1" dirty="0">
                        <a:solidFill>
                          <a:schemeClr val="tx1"/>
                        </a:solidFill>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0" dirty="0"/>
                        <a:t>0.04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0" dirty="0"/>
                        <a:t>0.04</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3610152"/>
                  </a:ext>
                </a:extLst>
              </a:tr>
            </a:tbl>
          </a:graphicData>
        </a:graphic>
      </p:graphicFrame>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41470" t="13159" r="40956" b="5843"/>
          <a:stretch/>
        </p:blipFill>
        <p:spPr>
          <a:xfrm>
            <a:off x="1526242" y="969029"/>
            <a:ext cx="1606923" cy="4168589"/>
          </a:xfrm>
          <a:prstGeom prst="rect">
            <a:avLst/>
          </a:prstGeom>
        </p:spPr>
      </p:pic>
      <p:cxnSp>
        <p:nvCxnSpPr>
          <p:cNvPr id="15" name="Straight Arrow Connector 14"/>
          <p:cNvCxnSpPr/>
          <p:nvPr/>
        </p:nvCxnSpPr>
        <p:spPr>
          <a:xfrm>
            <a:off x="1465735" y="3186948"/>
            <a:ext cx="430306"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6" name="TextBox 15"/>
          <p:cNvSpPr txBox="1"/>
          <p:nvPr/>
        </p:nvSpPr>
        <p:spPr>
          <a:xfrm>
            <a:off x="608487" y="2972886"/>
            <a:ext cx="954741" cy="369332"/>
          </a:xfrm>
          <a:prstGeom prst="rect">
            <a:avLst/>
          </a:prstGeom>
          <a:noFill/>
        </p:spPr>
        <p:txBody>
          <a:bodyPr wrap="square" rtlCol="0">
            <a:spAutoFit/>
          </a:bodyPr>
          <a:lstStyle/>
          <a:p>
            <a:r>
              <a:rPr lang="en-US" dirty="0"/>
              <a:t>Turbine</a:t>
            </a:r>
          </a:p>
        </p:txBody>
      </p:sp>
      <p:cxnSp>
        <p:nvCxnSpPr>
          <p:cNvPr id="17" name="Straight Arrow Connector 16"/>
          <p:cNvCxnSpPr/>
          <p:nvPr/>
        </p:nvCxnSpPr>
        <p:spPr>
          <a:xfrm>
            <a:off x="1535206" y="1772282"/>
            <a:ext cx="430306"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8" name="TextBox 17"/>
          <p:cNvSpPr txBox="1"/>
          <p:nvPr/>
        </p:nvSpPr>
        <p:spPr>
          <a:xfrm>
            <a:off x="275666" y="1558220"/>
            <a:ext cx="1357034" cy="369332"/>
          </a:xfrm>
          <a:prstGeom prst="rect">
            <a:avLst/>
          </a:prstGeom>
          <a:noFill/>
        </p:spPr>
        <p:txBody>
          <a:bodyPr wrap="square" rtlCol="0">
            <a:spAutoFit/>
          </a:bodyPr>
          <a:lstStyle/>
          <a:p>
            <a:r>
              <a:rPr lang="en-US" dirty="0"/>
              <a:t>Servomotor</a:t>
            </a:r>
          </a:p>
        </p:txBody>
      </p:sp>
      <p:cxnSp>
        <p:nvCxnSpPr>
          <p:cNvPr id="19" name="Straight Arrow Connector 18"/>
          <p:cNvCxnSpPr/>
          <p:nvPr/>
        </p:nvCxnSpPr>
        <p:spPr>
          <a:xfrm flipH="1">
            <a:off x="2487706" y="1469668"/>
            <a:ext cx="447112"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20" name="TextBox 19"/>
          <p:cNvSpPr txBox="1"/>
          <p:nvPr/>
        </p:nvSpPr>
        <p:spPr>
          <a:xfrm>
            <a:off x="2883276" y="1280119"/>
            <a:ext cx="1357034" cy="369332"/>
          </a:xfrm>
          <a:prstGeom prst="rect">
            <a:avLst/>
          </a:prstGeom>
          <a:noFill/>
        </p:spPr>
        <p:txBody>
          <a:bodyPr wrap="square" rtlCol="0">
            <a:spAutoFit/>
          </a:bodyPr>
          <a:lstStyle/>
          <a:p>
            <a:r>
              <a:rPr lang="en-US" dirty="0"/>
              <a:t>Load Cell</a:t>
            </a:r>
          </a:p>
        </p:txBody>
      </p:sp>
      <p:cxnSp>
        <p:nvCxnSpPr>
          <p:cNvPr id="23" name="Straight Arrow Connector 22"/>
          <p:cNvCxnSpPr/>
          <p:nvPr/>
        </p:nvCxnSpPr>
        <p:spPr>
          <a:xfrm flipH="1">
            <a:off x="2449603" y="4883232"/>
            <a:ext cx="447112"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24" name="TextBox 23"/>
          <p:cNvSpPr txBox="1"/>
          <p:nvPr/>
        </p:nvSpPr>
        <p:spPr>
          <a:xfrm>
            <a:off x="2845173" y="4698566"/>
            <a:ext cx="1357034" cy="369332"/>
          </a:xfrm>
          <a:prstGeom prst="rect">
            <a:avLst/>
          </a:prstGeom>
          <a:noFill/>
        </p:spPr>
        <p:txBody>
          <a:bodyPr wrap="square" rtlCol="0">
            <a:spAutoFit/>
          </a:bodyPr>
          <a:lstStyle/>
          <a:p>
            <a:r>
              <a:rPr lang="en-US" dirty="0"/>
              <a:t>Load Cell</a:t>
            </a:r>
          </a:p>
        </p:txBody>
      </p:sp>
      <p:cxnSp>
        <p:nvCxnSpPr>
          <p:cNvPr id="25" name="Straight Arrow Connector 24"/>
          <p:cNvCxnSpPr/>
          <p:nvPr/>
        </p:nvCxnSpPr>
        <p:spPr>
          <a:xfrm flipH="1">
            <a:off x="2359956" y="2613959"/>
            <a:ext cx="447112"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26" name="TextBox 25"/>
          <p:cNvSpPr txBox="1"/>
          <p:nvPr/>
        </p:nvSpPr>
        <p:spPr>
          <a:xfrm>
            <a:off x="2755526" y="2424410"/>
            <a:ext cx="1357034" cy="369332"/>
          </a:xfrm>
          <a:prstGeom prst="rect">
            <a:avLst/>
          </a:prstGeom>
          <a:noFill/>
        </p:spPr>
        <p:txBody>
          <a:bodyPr wrap="square" rtlCol="0">
            <a:spAutoFit/>
          </a:bodyPr>
          <a:lstStyle/>
          <a:p>
            <a:r>
              <a:rPr lang="en-US" dirty="0"/>
              <a:t>Shaft</a:t>
            </a:r>
          </a:p>
        </p:txBody>
      </p:sp>
      <p:sp>
        <p:nvSpPr>
          <p:cNvPr id="27" name="Down Arrow 26"/>
          <p:cNvSpPr/>
          <p:nvPr/>
        </p:nvSpPr>
        <p:spPr>
          <a:xfrm rot="16200000">
            <a:off x="759760" y="3281706"/>
            <a:ext cx="282388" cy="65890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598395" y="3672139"/>
            <a:ext cx="591670" cy="369332"/>
          </a:xfrm>
          <a:prstGeom prst="rect">
            <a:avLst/>
          </a:prstGeom>
          <a:noFill/>
        </p:spPr>
        <p:txBody>
          <a:bodyPr wrap="square" rtlCol="0">
            <a:spAutoFit/>
          </a:bodyPr>
          <a:lstStyle/>
          <a:p>
            <a:r>
              <a:rPr lang="en-US" dirty="0"/>
              <a:t>U</a:t>
            </a:r>
            <a:r>
              <a:rPr lang="en-US" baseline="-25000" dirty="0"/>
              <a:t>∞</a:t>
            </a:r>
          </a:p>
        </p:txBody>
      </p:sp>
      <p:cxnSp>
        <p:nvCxnSpPr>
          <p:cNvPr id="29" name="Straight Arrow Connector 28"/>
          <p:cNvCxnSpPr/>
          <p:nvPr/>
        </p:nvCxnSpPr>
        <p:spPr>
          <a:xfrm>
            <a:off x="1844514" y="4815676"/>
            <a:ext cx="430306"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30" name="TextBox 29"/>
          <p:cNvSpPr txBox="1"/>
          <p:nvPr/>
        </p:nvSpPr>
        <p:spPr>
          <a:xfrm>
            <a:off x="987266" y="4601614"/>
            <a:ext cx="954741" cy="369332"/>
          </a:xfrm>
          <a:prstGeom prst="rect">
            <a:avLst/>
          </a:prstGeom>
          <a:noFill/>
        </p:spPr>
        <p:txBody>
          <a:bodyPr wrap="square" rtlCol="0">
            <a:spAutoFit/>
          </a:bodyPr>
          <a:lstStyle/>
          <a:p>
            <a:r>
              <a:rPr lang="en-US" dirty="0"/>
              <a:t>Bearing</a:t>
            </a:r>
          </a:p>
        </p:txBody>
      </p:sp>
      <p:cxnSp>
        <p:nvCxnSpPr>
          <p:cNvPr id="31" name="Straight Arrow Connector 30"/>
          <p:cNvCxnSpPr/>
          <p:nvPr/>
        </p:nvCxnSpPr>
        <p:spPr>
          <a:xfrm flipV="1">
            <a:off x="1627096" y="5067898"/>
            <a:ext cx="314911" cy="21131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32" name="TextBox 31"/>
          <p:cNvSpPr txBox="1"/>
          <p:nvPr/>
        </p:nvSpPr>
        <p:spPr>
          <a:xfrm>
            <a:off x="927850" y="5185008"/>
            <a:ext cx="1760414" cy="369332"/>
          </a:xfrm>
          <a:prstGeom prst="rect">
            <a:avLst/>
          </a:prstGeom>
          <a:noFill/>
        </p:spPr>
        <p:txBody>
          <a:bodyPr wrap="square" rtlCol="0">
            <a:spAutoFit/>
          </a:bodyPr>
          <a:lstStyle/>
          <a:p>
            <a:r>
              <a:rPr lang="en-US" dirty="0"/>
              <a:t>Vacuum Plate</a:t>
            </a:r>
          </a:p>
        </p:txBody>
      </p:sp>
      <p:graphicFrame>
        <p:nvGraphicFramePr>
          <p:cNvPr id="37" name="Table 36"/>
          <p:cNvGraphicFramePr>
            <a:graphicFrameLocks noGrp="1"/>
          </p:cNvGraphicFramePr>
          <p:nvPr>
            <p:extLst>
              <p:ext uri="{D42A27DB-BD31-4B8C-83A1-F6EECF244321}">
                <p14:modId xmlns:p14="http://schemas.microsoft.com/office/powerpoint/2010/main" val="3807343304"/>
              </p:ext>
            </p:extLst>
          </p:nvPr>
        </p:nvGraphicFramePr>
        <p:xfrm>
          <a:off x="5105373" y="4366454"/>
          <a:ext cx="2431213" cy="731520"/>
        </p:xfrm>
        <a:graphic>
          <a:graphicData uri="http://schemas.openxmlformats.org/drawingml/2006/table">
            <a:tbl>
              <a:tblPr firstRow="1" firstCol="1" bandRow="1">
                <a:tableStyleId>{5C22544A-7EE6-4342-B048-85BDC9FD1C3A}</a:tableStyleId>
              </a:tblPr>
              <a:tblGrid>
                <a:gridCol w="1282149">
                  <a:extLst>
                    <a:ext uri="{9D8B030D-6E8A-4147-A177-3AD203B41FA5}">
                      <a16:colId xmlns:a16="http://schemas.microsoft.com/office/drawing/2014/main" val="457066322"/>
                    </a:ext>
                  </a:extLst>
                </a:gridCol>
                <a:gridCol w="1149064">
                  <a:extLst>
                    <a:ext uri="{9D8B030D-6E8A-4147-A177-3AD203B41FA5}">
                      <a16:colId xmlns:a16="http://schemas.microsoft.com/office/drawing/2014/main" val="2519696127"/>
                    </a:ext>
                  </a:extLst>
                </a:gridCol>
              </a:tblGrid>
              <a:tr h="195210">
                <a:tc gridSpan="2">
                  <a:txBody>
                    <a:bodyPr/>
                    <a:lstStyle/>
                    <a:p>
                      <a:pPr marL="0" marR="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solidFill>
                            <a:schemeClr val="tx1"/>
                          </a:solidFill>
                        </a:rPr>
                        <a:t>Small-Scale</a:t>
                      </a:r>
                      <a:r>
                        <a:rPr lang="en-US" sz="1600" baseline="0" dirty="0">
                          <a:solidFill>
                            <a:schemeClr val="tx1"/>
                          </a:solidFill>
                        </a:rPr>
                        <a:t> Turbine Speed</a:t>
                      </a:r>
                      <a:endParaRPr lang="en-US" sz="1600" dirty="0">
                        <a:solidFill>
                          <a:schemeClr val="tx1"/>
                        </a:solidFill>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dirty="0">
                        <a:solidFill>
                          <a:schemeClr val="tx1"/>
                        </a:solidFil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1830328"/>
                  </a:ext>
                </a:extLst>
              </a:tr>
              <a:tr h="195210">
                <a:tc>
                  <a:txBody>
                    <a:bodyPr/>
                    <a:lstStyle/>
                    <a:p>
                      <a:pPr marL="0" marR="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dirty="0">
                          <a:solidFill>
                            <a:schemeClr val="tx1"/>
                          </a:solidFill>
                        </a:rPr>
                        <a:t>TSR</a:t>
                      </a:r>
                      <a:r>
                        <a:rPr lang="en-US" sz="1600" dirty="0">
                          <a:solidFill>
                            <a:schemeClr val="tx1"/>
                          </a:solidFill>
                        </a:rPr>
                        <a:t> (-)</a:t>
                      </a:r>
                      <a:endParaRPr lang="en-US" sz="1600" b="0" dirty="0">
                        <a:solidFill>
                          <a:schemeClr val="tx1"/>
                        </a:solidFill>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solidFill>
                            <a:schemeClr val="tx1"/>
                          </a:solidFill>
                        </a:rPr>
                        <a:t>2.16</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6167895"/>
                  </a:ext>
                </a:extLst>
              </a:tr>
              <a:tr h="195210">
                <a:tc>
                  <a:txBody>
                    <a:bodyPr/>
                    <a:lstStyle/>
                    <a:p>
                      <a:pPr marL="0" marR="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l-GR" sz="1600" b="1" dirty="0">
                          <a:solidFill>
                            <a:schemeClr val="tx1"/>
                          </a:solidFill>
                        </a:rPr>
                        <a:t>ω</a:t>
                      </a:r>
                      <a:r>
                        <a:rPr lang="en-US" sz="1600" b="1" dirty="0">
                          <a:solidFill>
                            <a:schemeClr val="tx1"/>
                          </a:solidFill>
                        </a:rPr>
                        <a:t> (Hz)</a:t>
                      </a:r>
                      <a:endParaRPr lang="en-US" sz="1600" b="0" dirty="0">
                        <a:solidFill>
                          <a:schemeClr val="tx1"/>
                        </a:solidFill>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solidFill>
                            <a:schemeClr val="tx1"/>
                          </a:solidFill>
                        </a:rPr>
                        <a:t>4</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38447484"/>
                  </a:ext>
                </a:extLst>
              </a:tr>
            </a:tbl>
          </a:graphicData>
        </a:graphic>
      </p:graphicFrame>
      <p:sp>
        <p:nvSpPr>
          <p:cNvPr id="38" name="TextBox 37"/>
          <p:cNvSpPr txBox="1"/>
          <p:nvPr/>
        </p:nvSpPr>
        <p:spPr>
          <a:xfrm>
            <a:off x="5426985" y="1993954"/>
            <a:ext cx="3056992" cy="369332"/>
          </a:xfrm>
          <a:prstGeom prst="rect">
            <a:avLst/>
          </a:prstGeom>
          <a:noFill/>
        </p:spPr>
        <p:txBody>
          <a:bodyPr wrap="square" rtlCol="0">
            <a:spAutoFit/>
          </a:bodyPr>
          <a:lstStyle/>
          <a:p>
            <a:r>
              <a:rPr lang="en-US" b="1" dirty="0"/>
              <a:t>Turbine Parameters</a:t>
            </a:r>
          </a:p>
        </p:txBody>
      </p:sp>
    </p:spTree>
    <p:extLst>
      <p:ext uri="{BB962C8B-B14F-4D97-AF65-F5344CB8AC3E}">
        <p14:creationId xmlns:p14="http://schemas.microsoft.com/office/powerpoint/2010/main" val="8460123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697" y="14800"/>
            <a:ext cx="4767409" cy="1143000"/>
          </a:xfrm>
        </p:spPr>
        <p:txBody>
          <a:bodyPr/>
          <a:lstStyle/>
          <a:p>
            <a:r>
              <a:rPr lang="en-US" dirty="0"/>
              <a:t>System Input Current</a:t>
            </a:r>
          </a:p>
        </p:txBody>
      </p:sp>
      <p:sp>
        <p:nvSpPr>
          <p:cNvPr id="4" name="Slide Number Placeholder 3"/>
          <p:cNvSpPr>
            <a:spLocks noGrp="1"/>
          </p:cNvSpPr>
          <p:nvPr>
            <p:ph type="sldNum" sz="quarter" idx="12"/>
          </p:nvPr>
        </p:nvSpPr>
        <p:spPr/>
        <p:txBody>
          <a:bodyPr/>
          <a:lstStyle/>
          <a:p>
            <a:fld id="{C0F325E9-493D-4743-B1E1-B25E1D42752C}" type="slidenum">
              <a:rPr lang="en-US" smtClean="0"/>
              <a:t>39</a:t>
            </a:fld>
            <a:endParaRPr lang="en-US"/>
          </a:p>
        </p:txBody>
      </p:sp>
      <p:sp>
        <p:nvSpPr>
          <p:cNvPr id="9" name="TextBox 8"/>
          <p:cNvSpPr txBox="1"/>
          <p:nvPr/>
        </p:nvSpPr>
        <p:spPr>
          <a:xfrm>
            <a:off x="238697" y="1359695"/>
            <a:ext cx="5362003" cy="461665"/>
          </a:xfrm>
          <a:prstGeom prst="rect">
            <a:avLst/>
          </a:prstGeom>
          <a:noFill/>
        </p:spPr>
        <p:txBody>
          <a:bodyPr wrap="square" rtlCol="0">
            <a:spAutoFit/>
          </a:bodyPr>
          <a:lstStyle/>
          <a:p>
            <a:r>
              <a:rPr lang="en-US" sz="2400" dirty="0"/>
              <a:t>How to estimate the DC bus current, </a:t>
            </a:r>
            <a:r>
              <a:rPr lang="en-US" sz="2400" dirty="0" err="1"/>
              <a:t>I</a:t>
            </a:r>
            <a:r>
              <a:rPr lang="en-US" sz="2400" baseline="-25000" dirty="0" err="1"/>
              <a:t>turb</a:t>
            </a:r>
            <a:r>
              <a:rPr lang="en-US" sz="2400" dirty="0"/>
              <a:t>?</a:t>
            </a:r>
          </a:p>
        </p:txBody>
      </p:sp>
      <p:pic>
        <p:nvPicPr>
          <p:cNvPr id="14" name="Picture 13">
            <a:extLst>
              <a:ext uri="{FF2B5EF4-FFF2-40B4-BE49-F238E27FC236}">
                <a16:creationId xmlns:a16="http://schemas.microsoft.com/office/drawing/2014/main" id="{8D2C98F5-AF18-4925-A429-799A8E204B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337" y="2323085"/>
            <a:ext cx="4767316" cy="983918"/>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0511" y="109758"/>
            <a:ext cx="2626933" cy="1536407"/>
          </a:xfrm>
          <a:prstGeom prst="rect">
            <a:avLst/>
          </a:prstGeom>
        </p:spPr>
      </p:pic>
      <p:grpSp>
        <p:nvGrpSpPr>
          <p:cNvPr id="19" name="Group 18"/>
          <p:cNvGrpSpPr/>
          <p:nvPr/>
        </p:nvGrpSpPr>
        <p:grpSpPr>
          <a:xfrm>
            <a:off x="5358816" y="1789329"/>
            <a:ext cx="3768727" cy="3845126"/>
            <a:chOff x="5358816" y="1789329"/>
            <a:chExt cx="3768727" cy="3845126"/>
          </a:xfrm>
        </p:grpSpPr>
        <mc:AlternateContent xmlns:mc="http://schemas.openxmlformats.org/markup-compatibility/2006" xmlns:a14="http://schemas.microsoft.com/office/drawing/2010/main">
          <mc:Choice Requires="a14">
            <p:sp>
              <p:nvSpPr>
                <p:cNvPr id="8" name="TextBox 7"/>
                <p:cNvSpPr txBox="1"/>
                <p:nvPr/>
              </p:nvSpPr>
              <p:spPr>
                <a:xfrm>
                  <a:off x="6225360" y="4803458"/>
                  <a:ext cx="2177236" cy="83099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𝑚𝑒𝑐h</m:t>
                            </m:r>
                          </m:sub>
                        </m:sSub>
                        <m:r>
                          <a:rPr lang="en-US" b="0" i="1" smtClean="0">
                            <a:latin typeface="Cambria Math" panose="02040503050406030204" pitchFamily="18" charset="0"/>
                          </a:rPr>
                          <m:t>=</m:t>
                        </m:r>
                        <m:r>
                          <a:rPr lang="el-GR" b="0" i="1" smtClean="0">
                            <a:latin typeface="Cambria Math" panose="02040503050406030204" pitchFamily="18" charset="0"/>
                          </a:rPr>
                          <m:t>𝜏</m:t>
                        </m:r>
                        <m:r>
                          <m:rPr>
                            <m:sty m:val="p"/>
                          </m:rPr>
                          <a:rPr lang="el-GR" b="0" i="1" smtClean="0">
                            <a:latin typeface="Cambria Math" panose="02040503050406030204" pitchFamily="18" charset="0"/>
                          </a:rPr>
                          <m:t>ω</m:t>
                        </m:r>
                      </m:oMath>
                    </m:oMathPara>
                  </a14:m>
                  <a:endParaRPr lang="en-US" b="0" dirty="0"/>
                </a:p>
                <a:p>
                  <a:endParaRPr lang="en-US" dirty="0"/>
                </a:p>
                <a:p>
                  <a:pPr algn="ctr"/>
                  <a14:m>
                    <m:oMath xmlns:m="http://schemas.openxmlformats.org/officeDocument/2006/math">
                      <m:r>
                        <m:rPr>
                          <m:sty m:val="p"/>
                        </m:rPr>
                        <a:rPr lang="el-GR" i="1">
                          <a:latin typeface="Cambria Math" panose="02040503050406030204" pitchFamily="18" charset="0"/>
                        </a:rPr>
                        <m:t>ω</m:t>
                      </m:r>
                      <m:r>
                        <a:rPr lang="en-US" b="0" i="1" smtClean="0">
                          <a:latin typeface="Cambria Math" panose="02040503050406030204" pitchFamily="18" charset="0"/>
                        </a:rPr>
                        <m:t> </m:t>
                      </m:r>
                    </m:oMath>
                  </a14:m>
                  <a:r>
                    <a:rPr lang="en-US" dirty="0"/>
                    <a:t>held constant</a:t>
                  </a:r>
                </a:p>
              </p:txBody>
            </p:sp>
          </mc:Choice>
          <mc:Fallback xmlns="">
            <p:sp>
              <p:nvSpPr>
                <p:cNvPr id="8" name="TextBox 7"/>
                <p:cNvSpPr txBox="1">
                  <a:spLocks noRot="1" noChangeAspect="1" noMove="1" noResize="1" noEditPoints="1" noAdjustHandles="1" noChangeArrowheads="1" noChangeShapeType="1" noTextEdit="1"/>
                </p:cNvSpPr>
                <p:nvPr/>
              </p:nvSpPr>
              <p:spPr>
                <a:xfrm>
                  <a:off x="6225360" y="4803458"/>
                  <a:ext cx="2177236" cy="830997"/>
                </a:xfrm>
                <a:prstGeom prst="rect">
                  <a:avLst/>
                </a:prstGeom>
                <a:blipFill>
                  <a:blip r:embed="rId6"/>
                  <a:stretch>
                    <a:fillRect b="-16176"/>
                  </a:stretch>
                </a:blipFill>
              </p:spPr>
              <p:txBody>
                <a:bodyPr/>
                <a:lstStyle/>
                <a:p>
                  <a:r>
                    <a:rPr lang="en-US">
                      <a:noFill/>
                    </a:rPr>
                    <a:t> </a:t>
                  </a:r>
                </a:p>
              </p:txBody>
            </p:sp>
          </mc:Fallback>
        </mc:AlternateContent>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58816" y="1789329"/>
              <a:ext cx="3768727" cy="2825469"/>
            </a:xfrm>
            <a:prstGeom prst="rect">
              <a:avLst/>
            </a:prstGeom>
          </p:spPr>
        </p:pic>
      </p:grpSp>
      <p:grpSp>
        <p:nvGrpSpPr>
          <p:cNvPr id="5" name="Group 4"/>
          <p:cNvGrpSpPr/>
          <p:nvPr/>
        </p:nvGrpSpPr>
        <p:grpSpPr>
          <a:xfrm>
            <a:off x="361649" y="3819377"/>
            <a:ext cx="4694132" cy="2166695"/>
            <a:chOff x="361649" y="3819377"/>
            <a:chExt cx="4694132" cy="2166695"/>
          </a:xfrm>
        </p:grpSpPr>
        <p:grpSp>
          <p:nvGrpSpPr>
            <p:cNvPr id="20" name="Group 19"/>
            <p:cNvGrpSpPr/>
            <p:nvPr/>
          </p:nvGrpSpPr>
          <p:grpSpPr>
            <a:xfrm>
              <a:off x="361649" y="3819377"/>
              <a:ext cx="4694132" cy="2166695"/>
              <a:chOff x="361649" y="3819377"/>
              <a:chExt cx="4694132" cy="2166695"/>
            </a:xfrm>
          </p:grpSpPr>
          <p:pic>
            <p:nvPicPr>
              <p:cNvPr id="21" name="Picture 20"/>
              <p:cNvPicPr>
                <a:picLocks noChangeAspect="1"/>
              </p:cNvPicPr>
              <p:nvPr/>
            </p:nvPicPr>
            <p:blipFill rotWithShape="1">
              <a:blip r:embed="rId8">
                <a:extLst>
                  <a:ext uri="{28A0092B-C50C-407E-A947-70E740481C1C}">
                    <a14:useLocalDpi xmlns:a14="http://schemas.microsoft.com/office/drawing/2010/main" val="0"/>
                  </a:ext>
                </a:extLst>
              </a:blip>
              <a:srcRect r="20104"/>
              <a:stretch/>
            </p:blipFill>
            <p:spPr>
              <a:xfrm>
                <a:off x="449574" y="4212765"/>
                <a:ext cx="4606207" cy="1773307"/>
              </a:xfrm>
              <a:prstGeom prst="rect">
                <a:avLst/>
              </a:prstGeom>
            </p:spPr>
          </p:pic>
          <p:sp>
            <p:nvSpPr>
              <p:cNvPr id="22" name="Rectangle 21"/>
              <p:cNvSpPr/>
              <p:nvPr/>
            </p:nvSpPr>
            <p:spPr>
              <a:xfrm>
                <a:off x="361649" y="3819377"/>
                <a:ext cx="1724239" cy="646331"/>
              </a:xfrm>
              <a:prstGeom prst="rect">
                <a:avLst/>
              </a:prstGeom>
            </p:spPr>
            <p:txBody>
              <a:bodyPr wrap="square">
                <a:spAutoFit/>
              </a:bodyPr>
              <a:lstStyle/>
              <a:p>
                <a:pPr algn="ctr"/>
                <a:r>
                  <a:rPr lang="en-US" b="1" dirty="0"/>
                  <a:t>Experimental Turbine Data </a:t>
                </a:r>
                <a:endParaRPr lang="en-US" dirty="0"/>
              </a:p>
            </p:txBody>
          </p:sp>
        </p:grpSp>
        <p:sp>
          <p:nvSpPr>
            <p:cNvPr id="23" name="TextBox 22"/>
            <p:cNvSpPr txBox="1"/>
            <p:nvPr/>
          </p:nvSpPr>
          <p:spPr>
            <a:xfrm>
              <a:off x="2085888" y="3961389"/>
              <a:ext cx="2053344" cy="369332"/>
            </a:xfrm>
            <a:prstGeom prst="rect">
              <a:avLst/>
            </a:prstGeom>
            <a:noFill/>
          </p:spPr>
          <p:txBody>
            <a:bodyPr wrap="square" rtlCol="0">
              <a:spAutoFit/>
            </a:bodyPr>
            <a:lstStyle/>
            <a:p>
              <a:r>
                <a:rPr lang="en-US" b="1" dirty="0"/>
                <a:t>+    Simulation</a:t>
              </a:r>
            </a:p>
          </p:txBody>
        </p:sp>
      </p:grpSp>
    </p:spTree>
    <p:extLst>
      <p:ext uri="{BB962C8B-B14F-4D97-AF65-F5344CB8AC3E}">
        <p14:creationId xmlns:p14="http://schemas.microsoft.com/office/powerpoint/2010/main" val="1443642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9534B-FE8D-4740-BBE7-5391434D94A7}"/>
              </a:ext>
            </a:extLst>
          </p:cNvPr>
          <p:cNvSpPr>
            <a:spLocks noGrp="1"/>
          </p:cNvSpPr>
          <p:nvPr>
            <p:ph type="title"/>
          </p:nvPr>
        </p:nvSpPr>
        <p:spPr/>
        <p:txBody>
          <a:bodyPr/>
          <a:lstStyle/>
          <a:p>
            <a:r>
              <a:rPr lang="en-US" dirty="0"/>
              <a:t>Objective</a:t>
            </a:r>
          </a:p>
        </p:txBody>
      </p:sp>
      <p:sp>
        <p:nvSpPr>
          <p:cNvPr id="4" name="Slide Number Placeholder 3">
            <a:extLst>
              <a:ext uri="{FF2B5EF4-FFF2-40B4-BE49-F238E27FC236}">
                <a16:creationId xmlns:a16="http://schemas.microsoft.com/office/drawing/2014/main" id="{7663D235-71FF-4B6F-B433-ECF20850C58E}"/>
              </a:ext>
            </a:extLst>
          </p:cNvPr>
          <p:cNvSpPr>
            <a:spLocks noGrp="1"/>
          </p:cNvSpPr>
          <p:nvPr>
            <p:ph type="sldNum" sz="quarter" idx="12"/>
          </p:nvPr>
        </p:nvSpPr>
        <p:spPr/>
        <p:txBody>
          <a:bodyPr/>
          <a:lstStyle/>
          <a:p>
            <a:fld id="{C0F325E9-493D-4743-B1E1-B25E1D42752C}" type="slidenum">
              <a:rPr lang="en-US" smtClean="0"/>
              <a:t>4</a:t>
            </a:fld>
            <a:endParaRPr lang="en-US"/>
          </a:p>
        </p:txBody>
      </p:sp>
      <p:grpSp>
        <p:nvGrpSpPr>
          <p:cNvPr id="16" name="Group 15">
            <a:extLst>
              <a:ext uri="{FF2B5EF4-FFF2-40B4-BE49-F238E27FC236}">
                <a16:creationId xmlns:a16="http://schemas.microsoft.com/office/drawing/2014/main" id="{CB475C29-568E-4A2D-A5A3-8AF449E0D36D}"/>
              </a:ext>
            </a:extLst>
          </p:cNvPr>
          <p:cNvGrpSpPr/>
          <p:nvPr/>
        </p:nvGrpSpPr>
        <p:grpSpPr>
          <a:xfrm>
            <a:off x="3704913" y="2295525"/>
            <a:ext cx="1609728" cy="1142999"/>
            <a:chOff x="3678963" y="2962274"/>
            <a:chExt cx="1609728" cy="1142999"/>
          </a:xfrm>
        </p:grpSpPr>
        <p:sp>
          <p:nvSpPr>
            <p:cNvPr id="13" name="Arrow: Down 12">
              <a:extLst>
                <a:ext uri="{FF2B5EF4-FFF2-40B4-BE49-F238E27FC236}">
                  <a16:creationId xmlns:a16="http://schemas.microsoft.com/office/drawing/2014/main" id="{1DFF01DD-796D-4662-9B0C-5247F49EC974}"/>
                </a:ext>
              </a:extLst>
            </p:cNvPr>
            <p:cNvSpPr/>
            <p:nvPr/>
          </p:nvSpPr>
          <p:spPr>
            <a:xfrm rot="16200000">
              <a:off x="3912327" y="2728910"/>
              <a:ext cx="1142999" cy="1609728"/>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14500155-DF7D-496B-94E4-A358D87C0455}"/>
                </a:ext>
              </a:extLst>
            </p:cNvPr>
            <p:cNvSpPr txBox="1"/>
            <p:nvPr/>
          </p:nvSpPr>
          <p:spPr>
            <a:xfrm>
              <a:off x="3787973" y="3272165"/>
              <a:ext cx="1386695" cy="523220"/>
            </a:xfrm>
            <a:prstGeom prst="rect">
              <a:avLst/>
            </a:prstGeom>
            <a:noFill/>
          </p:spPr>
          <p:txBody>
            <a:bodyPr wrap="square" rtlCol="0">
              <a:spAutoFit/>
            </a:bodyPr>
            <a:lstStyle/>
            <a:p>
              <a:r>
                <a:rPr lang="en-US" sz="2800" b="1" dirty="0">
                  <a:solidFill>
                    <a:schemeClr val="bg1"/>
                  </a:solidFill>
                </a:rPr>
                <a:t>System</a:t>
              </a:r>
            </a:p>
          </p:txBody>
        </p:sp>
      </p:grpSp>
      <p:sp>
        <p:nvSpPr>
          <p:cNvPr id="15" name="TextBox 14">
            <a:extLst>
              <a:ext uri="{FF2B5EF4-FFF2-40B4-BE49-F238E27FC236}">
                <a16:creationId xmlns:a16="http://schemas.microsoft.com/office/drawing/2014/main" id="{7C113278-4F1F-42E4-B894-1023C512AEC4}"/>
              </a:ext>
            </a:extLst>
          </p:cNvPr>
          <p:cNvSpPr txBox="1"/>
          <p:nvPr/>
        </p:nvSpPr>
        <p:spPr>
          <a:xfrm>
            <a:off x="457200" y="4909557"/>
            <a:ext cx="8549087" cy="830997"/>
          </a:xfrm>
          <a:prstGeom prst="rect">
            <a:avLst/>
          </a:prstGeom>
          <a:noFill/>
        </p:spPr>
        <p:txBody>
          <a:bodyPr wrap="square" rtlCol="0">
            <a:spAutoFit/>
          </a:bodyPr>
          <a:lstStyle/>
          <a:p>
            <a:pPr algn="ctr"/>
            <a:r>
              <a:rPr lang="en-US" sz="2400" dirty="0"/>
              <a:t>Design a system to take this highly fluctuating power and smooth it to a constant level</a:t>
            </a:r>
          </a:p>
        </p:txBody>
      </p:sp>
      <p:pic>
        <p:nvPicPr>
          <p:cNvPr id="21" name="Picture 20" descr="A close up of a map&#10;&#10;Description automatically generated">
            <a:extLst>
              <a:ext uri="{FF2B5EF4-FFF2-40B4-BE49-F238E27FC236}">
                <a16:creationId xmlns:a16="http://schemas.microsoft.com/office/drawing/2014/main" id="{76B27973-C7F4-4CC3-98BF-98A104BCA4A2}"/>
              </a:ext>
            </a:extLst>
          </p:cNvPr>
          <p:cNvPicPr>
            <a:picLocks noChangeAspect="1"/>
          </p:cNvPicPr>
          <p:nvPr/>
        </p:nvPicPr>
        <p:blipFill rotWithShape="1">
          <a:blip r:embed="rId3"/>
          <a:srcRect t="3598" r="6666"/>
          <a:stretch/>
        </p:blipFill>
        <p:spPr>
          <a:xfrm>
            <a:off x="125347" y="1542723"/>
            <a:ext cx="3525060" cy="3171825"/>
          </a:xfrm>
          <a:prstGeom prst="rect">
            <a:avLst/>
          </a:prstGeom>
        </p:spPr>
      </p:pic>
      <p:pic>
        <p:nvPicPr>
          <p:cNvPr id="25" name="Picture 24" descr="A close up of text on a white background&#10;&#10;Description automatically generated">
            <a:extLst>
              <a:ext uri="{FF2B5EF4-FFF2-40B4-BE49-F238E27FC236}">
                <a16:creationId xmlns:a16="http://schemas.microsoft.com/office/drawing/2014/main" id="{7DC89616-BB17-4513-A001-34C8E355B3FE}"/>
              </a:ext>
            </a:extLst>
          </p:cNvPr>
          <p:cNvPicPr>
            <a:picLocks noChangeAspect="1"/>
          </p:cNvPicPr>
          <p:nvPr/>
        </p:nvPicPr>
        <p:blipFill rotWithShape="1">
          <a:blip r:embed="rId4"/>
          <a:srcRect r="5344"/>
          <a:stretch/>
        </p:blipFill>
        <p:spPr>
          <a:xfrm>
            <a:off x="5408547" y="1403351"/>
            <a:ext cx="3572181" cy="3311198"/>
          </a:xfrm>
          <a:prstGeom prst="rect">
            <a:avLst/>
          </a:prstGeom>
        </p:spPr>
      </p:pic>
      <p:sp>
        <p:nvSpPr>
          <p:cNvPr id="3" name="TextBox 2"/>
          <p:cNvSpPr txBox="1"/>
          <p:nvPr/>
        </p:nvSpPr>
        <p:spPr>
          <a:xfrm>
            <a:off x="2364231" y="5849164"/>
            <a:ext cx="5556290" cy="523220"/>
          </a:xfrm>
          <a:prstGeom prst="rect">
            <a:avLst/>
          </a:prstGeom>
          <a:noFill/>
        </p:spPr>
        <p:txBody>
          <a:bodyPr wrap="square" rtlCol="0">
            <a:spAutoFit/>
          </a:bodyPr>
          <a:lstStyle/>
          <a:p>
            <a:r>
              <a:rPr lang="en-US" sz="2800" b="1" dirty="0"/>
              <a:t>Power Smoothing System (PSS)</a:t>
            </a:r>
          </a:p>
        </p:txBody>
      </p:sp>
      <p:sp>
        <p:nvSpPr>
          <p:cNvPr id="5" name="TextBox 4">
            <a:extLst>
              <a:ext uri="{FF2B5EF4-FFF2-40B4-BE49-F238E27FC236}">
                <a16:creationId xmlns:a16="http://schemas.microsoft.com/office/drawing/2014/main" id="{2F628237-6BBB-4314-A5F0-5D8B0E3D9EE6}"/>
              </a:ext>
            </a:extLst>
          </p:cNvPr>
          <p:cNvSpPr txBox="1"/>
          <p:nvPr/>
        </p:nvSpPr>
        <p:spPr>
          <a:xfrm>
            <a:off x="4039876" y="1157288"/>
            <a:ext cx="939800" cy="1569660"/>
          </a:xfrm>
          <a:prstGeom prst="rect">
            <a:avLst/>
          </a:prstGeom>
          <a:noFill/>
        </p:spPr>
        <p:txBody>
          <a:bodyPr wrap="square" rtlCol="0">
            <a:spAutoFit/>
          </a:bodyPr>
          <a:lstStyle/>
          <a:p>
            <a:r>
              <a:rPr lang="en-US" sz="9600" b="1" dirty="0"/>
              <a:t>?</a:t>
            </a:r>
          </a:p>
        </p:txBody>
      </p:sp>
      <p:pic>
        <p:nvPicPr>
          <p:cNvPr id="12" name="Picture 11">
            <a:extLst>
              <a:ext uri="{FF2B5EF4-FFF2-40B4-BE49-F238E27FC236}">
                <a16:creationId xmlns:a16="http://schemas.microsoft.com/office/drawing/2014/main" id="{2BEC0582-0438-498E-AF97-7ED91474E2F4}"/>
              </a:ext>
            </a:extLst>
          </p:cNvPr>
          <p:cNvPicPr>
            <a:picLocks noChangeAspect="1"/>
          </p:cNvPicPr>
          <p:nvPr/>
        </p:nvPicPr>
        <p:blipFill rotWithShape="1">
          <a:blip r:embed="rId5">
            <a:extLst>
              <a:ext uri="{28A0092B-C50C-407E-A947-70E740481C1C}">
                <a14:useLocalDpi xmlns:a14="http://schemas.microsoft.com/office/drawing/2010/main" val="0"/>
              </a:ext>
            </a:extLst>
          </a:blip>
          <a:srcRect l="43386" t="48484" r="43071" b="17710"/>
          <a:stretch/>
        </p:blipFill>
        <p:spPr>
          <a:xfrm>
            <a:off x="1524689" y="194182"/>
            <a:ext cx="937993" cy="1317744"/>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6870" y="131072"/>
            <a:ext cx="1493601" cy="1443965"/>
          </a:xfrm>
          <a:prstGeom prst="rect">
            <a:avLst/>
          </a:prstGeom>
        </p:spPr>
      </p:pic>
    </p:spTree>
    <p:extLst>
      <p:ext uri="{BB962C8B-B14F-4D97-AF65-F5344CB8AC3E}">
        <p14:creationId xmlns:p14="http://schemas.microsoft.com/office/powerpoint/2010/main" val="189640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61649" y="3819377"/>
            <a:ext cx="4694132" cy="2166695"/>
            <a:chOff x="361649" y="3819377"/>
            <a:chExt cx="4694132" cy="2166695"/>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20104"/>
            <a:stretch/>
          </p:blipFill>
          <p:spPr>
            <a:xfrm>
              <a:off x="449574" y="4212765"/>
              <a:ext cx="4606207" cy="1773307"/>
            </a:xfrm>
            <a:prstGeom prst="rect">
              <a:avLst/>
            </a:prstGeom>
          </p:spPr>
        </p:pic>
        <p:sp>
          <p:nvSpPr>
            <p:cNvPr id="24" name="Rectangle 23"/>
            <p:cNvSpPr/>
            <p:nvPr/>
          </p:nvSpPr>
          <p:spPr>
            <a:xfrm>
              <a:off x="361649" y="3819377"/>
              <a:ext cx="1724239" cy="646331"/>
            </a:xfrm>
            <a:prstGeom prst="rect">
              <a:avLst/>
            </a:prstGeom>
          </p:spPr>
          <p:txBody>
            <a:bodyPr wrap="square">
              <a:spAutoFit/>
            </a:bodyPr>
            <a:lstStyle/>
            <a:p>
              <a:pPr algn="ctr"/>
              <a:r>
                <a:rPr lang="en-US" b="1" dirty="0"/>
                <a:t>Experimental Turbine Data </a:t>
              </a:r>
              <a:endParaRPr lang="en-US" dirty="0"/>
            </a:p>
          </p:txBody>
        </p:sp>
      </p:grpSp>
      <p:sp>
        <p:nvSpPr>
          <p:cNvPr id="2" name="Title 1"/>
          <p:cNvSpPr>
            <a:spLocks noGrp="1"/>
          </p:cNvSpPr>
          <p:nvPr>
            <p:ph type="title"/>
          </p:nvPr>
        </p:nvSpPr>
        <p:spPr>
          <a:xfrm>
            <a:off x="238697" y="14800"/>
            <a:ext cx="4767409" cy="1143000"/>
          </a:xfrm>
        </p:spPr>
        <p:txBody>
          <a:bodyPr/>
          <a:lstStyle/>
          <a:p>
            <a:r>
              <a:rPr lang="en-US" dirty="0"/>
              <a:t>System Input Current</a:t>
            </a:r>
          </a:p>
        </p:txBody>
      </p:sp>
      <p:sp>
        <p:nvSpPr>
          <p:cNvPr id="4" name="Slide Number Placeholder 3"/>
          <p:cNvSpPr>
            <a:spLocks noGrp="1"/>
          </p:cNvSpPr>
          <p:nvPr>
            <p:ph type="sldNum" sz="quarter" idx="12"/>
          </p:nvPr>
        </p:nvSpPr>
        <p:spPr/>
        <p:txBody>
          <a:bodyPr/>
          <a:lstStyle/>
          <a:p>
            <a:fld id="{C0F325E9-493D-4743-B1E1-B25E1D42752C}" type="slidenum">
              <a:rPr lang="en-US" smtClean="0"/>
              <a:t>40</a:t>
            </a:fld>
            <a:endParaRPr lang="en-US"/>
          </a:p>
        </p:txBody>
      </p:sp>
      <mc:AlternateContent xmlns:mc="http://schemas.openxmlformats.org/markup-compatibility/2006" xmlns:a14="http://schemas.microsoft.com/office/drawing/2010/main">
        <mc:Choice Requires="a14">
          <p:sp>
            <p:nvSpPr>
              <p:cNvPr id="8" name="TextBox 7"/>
              <p:cNvSpPr txBox="1"/>
              <p:nvPr/>
            </p:nvSpPr>
            <p:spPr>
              <a:xfrm>
                <a:off x="6225360" y="4803458"/>
                <a:ext cx="2177236" cy="110799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𝑚𝑒𝑐h</m:t>
                          </m:r>
                        </m:sub>
                      </m:sSub>
                      <m:r>
                        <a:rPr lang="en-US" b="0" i="1" smtClean="0">
                          <a:latin typeface="Cambria Math" panose="02040503050406030204" pitchFamily="18" charset="0"/>
                        </a:rPr>
                        <m:t>=</m:t>
                      </m:r>
                      <m:r>
                        <a:rPr lang="el-GR" b="0" i="1" smtClean="0">
                          <a:latin typeface="Cambria Math" panose="02040503050406030204" pitchFamily="18" charset="0"/>
                        </a:rPr>
                        <m:t>𝜏</m:t>
                      </m:r>
                      <m:r>
                        <m:rPr>
                          <m:sty m:val="p"/>
                        </m:rPr>
                        <a:rPr lang="el-GR" b="0" i="1" smtClean="0">
                          <a:latin typeface="Cambria Math" panose="02040503050406030204" pitchFamily="18" charset="0"/>
                        </a:rPr>
                        <m:t>ω</m:t>
                      </m:r>
                    </m:oMath>
                  </m:oMathPara>
                </a14:m>
                <a:endParaRPr lang="en-US" b="0"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𝑒𝑙𝑒𝑐</m:t>
                          </m:r>
                        </m:sub>
                      </m:sSub>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𝑡𝑢𝑟𝑏</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𝑏𝑢𝑠</m:t>
                          </m:r>
                        </m:sub>
                      </m:sSub>
                    </m:oMath>
                  </m:oMathPara>
                </a14:m>
                <a:endParaRPr lang="en-US" b="0" dirty="0"/>
              </a:p>
              <a:p>
                <a:endParaRPr lang="en-US" dirty="0"/>
              </a:p>
              <a:p>
                <a:pPr algn="ctr"/>
                <a14:m>
                  <m:oMath xmlns:m="http://schemas.openxmlformats.org/officeDocument/2006/math">
                    <m:r>
                      <m:rPr>
                        <m:sty m:val="p"/>
                      </m:rPr>
                      <a:rPr lang="el-GR" i="1">
                        <a:latin typeface="Cambria Math" panose="02040503050406030204" pitchFamily="18" charset="0"/>
                      </a:rPr>
                      <m:t>ω</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𝑏𝑢𝑠</m:t>
                        </m:r>
                      </m:sub>
                    </m:sSub>
                  </m:oMath>
                </a14:m>
                <a:r>
                  <a:rPr lang="en-US" dirty="0"/>
                  <a:t> held constant</a:t>
                </a:r>
              </a:p>
            </p:txBody>
          </p:sp>
        </mc:Choice>
        <mc:Fallback xmlns="">
          <p:sp>
            <p:nvSpPr>
              <p:cNvPr id="8" name="TextBox 7"/>
              <p:cNvSpPr txBox="1">
                <a:spLocks noRot="1" noChangeAspect="1" noMove="1" noResize="1" noEditPoints="1" noAdjustHandles="1" noChangeArrowheads="1" noChangeShapeType="1" noTextEdit="1"/>
              </p:cNvSpPr>
              <p:nvPr/>
            </p:nvSpPr>
            <p:spPr>
              <a:xfrm>
                <a:off x="6225360" y="4803458"/>
                <a:ext cx="2177236" cy="1107996"/>
              </a:xfrm>
              <a:prstGeom prst="rect">
                <a:avLst/>
              </a:prstGeom>
              <a:blipFill>
                <a:blip r:embed="rId4"/>
                <a:stretch>
                  <a:fillRect r="-2521" b="-11538"/>
                </a:stretch>
              </a:blipFill>
            </p:spPr>
            <p:txBody>
              <a:bodyPr/>
              <a:lstStyle/>
              <a:p>
                <a:r>
                  <a:rPr lang="en-US">
                    <a:noFill/>
                  </a:rPr>
                  <a:t> </a:t>
                </a:r>
              </a:p>
            </p:txBody>
          </p:sp>
        </mc:Fallback>
      </mc:AlternateContent>
      <p:sp>
        <p:nvSpPr>
          <p:cNvPr id="9" name="TextBox 8"/>
          <p:cNvSpPr txBox="1"/>
          <p:nvPr/>
        </p:nvSpPr>
        <p:spPr>
          <a:xfrm>
            <a:off x="238697" y="1359695"/>
            <a:ext cx="5362003" cy="461665"/>
          </a:xfrm>
          <a:prstGeom prst="rect">
            <a:avLst/>
          </a:prstGeom>
          <a:noFill/>
        </p:spPr>
        <p:txBody>
          <a:bodyPr wrap="square" rtlCol="0">
            <a:spAutoFit/>
          </a:bodyPr>
          <a:lstStyle/>
          <a:p>
            <a:r>
              <a:rPr lang="en-US" sz="2400" dirty="0"/>
              <a:t>How to estimate the DC bus current, </a:t>
            </a:r>
            <a:r>
              <a:rPr lang="en-US" sz="2400" dirty="0" err="1"/>
              <a:t>I</a:t>
            </a:r>
            <a:r>
              <a:rPr lang="en-US" sz="2400" baseline="-25000" dirty="0" err="1"/>
              <a:t>turb</a:t>
            </a:r>
            <a:r>
              <a:rPr lang="en-US" sz="2400" dirty="0"/>
              <a:t>?</a:t>
            </a:r>
          </a:p>
        </p:txBody>
      </p:sp>
      <p:pic>
        <p:nvPicPr>
          <p:cNvPr id="14" name="Picture 13">
            <a:extLst>
              <a:ext uri="{FF2B5EF4-FFF2-40B4-BE49-F238E27FC236}">
                <a16:creationId xmlns:a16="http://schemas.microsoft.com/office/drawing/2014/main" id="{8D2C98F5-AF18-4925-A429-799A8E204B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337" y="2323085"/>
            <a:ext cx="4767316" cy="983918"/>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0511" y="109758"/>
            <a:ext cx="2626933" cy="1536407"/>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58815" y="1789329"/>
            <a:ext cx="3768727" cy="2825469"/>
          </a:xfrm>
          <a:prstGeom prst="rect">
            <a:avLst/>
          </a:prstGeom>
        </p:spPr>
      </p:pic>
      <p:sp>
        <p:nvSpPr>
          <p:cNvPr id="23" name="TextBox 22"/>
          <p:cNvSpPr txBox="1"/>
          <p:nvPr/>
        </p:nvSpPr>
        <p:spPr>
          <a:xfrm>
            <a:off x="2085888" y="3961389"/>
            <a:ext cx="2053344" cy="369332"/>
          </a:xfrm>
          <a:prstGeom prst="rect">
            <a:avLst/>
          </a:prstGeom>
          <a:noFill/>
        </p:spPr>
        <p:txBody>
          <a:bodyPr wrap="square" rtlCol="0">
            <a:spAutoFit/>
          </a:bodyPr>
          <a:lstStyle/>
          <a:p>
            <a:r>
              <a:rPr lang="en-US" b="1" dirty="0"/>
              <a:t>+    Simulation</a:t>
            </a:r>
          </a:p>
        </p:txBody>
      </p:sp>
    </p:spTree>
    <p:extLst>
      <p:ext uri="{BB962C8B-B14F-4D97-AF65-F5344CB8AC3E}">
        <p14:creationId xmlns:p14="http://schemas.microsoft.com/office/powerpoint/2010/main" val="21689962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80" y="1052912"/>
            <a:ext cx="4549320" cy="3097410"/>
          </a:xfrm>
          <a:prstGeom prst="rect">
            <a:avLst/>
          </a:prstGeom>
        </p:spPr>
      </p:pic>
      <p:sp>
        <p:nvSpPr>
          <p:cNvPr id="2" name="Title 1"/>
          <p:cNvSpPr>
            <a:spLocks noGrp="1"/>
          </p:cNvSpPr>
          <p:nvPr>
            <p:ph type="title"/>
          </p:nvPr>
        </p:nvSpPr>
        <p:spPr/>
        <p:txBody>
          <a:bodyPr/>
          <a:lstStyle/>
          <a:p>
            <a:r>
              <a:rPr lang="en-US" dirty="0"/>
              <a:t>Lab-scale Experimental Set-Up</a:t>
            </a:r>
          </a:p>
        </p:txBody>
      </p:sp>
      <p:sp>
        <p:nvSpPr>
          <p:cNvPr id="4" name="Slide Number Placeholder 3"/>
          <p:cNvSpPr>
            <a:spLocks noGrp="1"/>
          </p:cNvSpPr>
          <p:nvPr>
            <p:ph type="sldNum" sz="quarter" idx="12"/>
          </p:nvPr>
        </p:nvSpPr>
        <p:spPr/>
        <p:txBody>
          <a:bodyPr/>
          <a:lstStyle/>
          <a:p>
            <a:fld id="{C0F325E9-493D-4743-B1E1-B25E1D42752C}" type="slidenum">
              <a:rPr lang="en-US" smtClean="0"/>
              <a:t>41</a:t>
            </a:fld>
            <a:endParaRPr lang="en-US"/>
          </a:p>
        </p:txBody>
      </p:sp>
      <p:sp>
        <p:nvSpPr>
          <p:cNvPr id="9" name="TextBox 8"/>
          <p:cNvSpPr txBox="1"/>
          <p:nvPr/>
        </p:nvSpPr>
        <p:spPr>
          <a:xfrm>
            <a:off x="4420800" y="1157288"/>
            <a:ext cx="4846030" cy="1708160"/>
          </a:xfrm>
          <a:prstGeom prst="rect">
            <a:avLst/>
          </a:prstGeom>
          <a:noFill/>
        </p:spPr>
        <p:txBody>
          <a:bodyPr wrap="square" rtlCol="0">
            <a:spAutoFit/>
          </a:bodyPr>
          <a:lstStyle/>
          <a:p>
            <a:pPr>
              <a:spcAft>
                <a:spcPts val="600"/>
              </a:spcAft>
            </a:pPr>
            <a:r>
              <a:rPr lang="en-US" b="1" dirty="0"/>
              <a:t>How to achieve this fluctuating input current?</a:t>
            </a:r>
          </a:p>
          <a:p>
            <a:pPr marL="285750" indent="-285750">
              <a:spcAft>
                <a:spcPts val="600"/>
              </a:spcAft>
              <a:buFont typeface="Arial" panose="020B0604020202020204" pitchFamily="34" charset="0"/>
              <a:buChar char="•"/>
            </a:pPr>
            <a:r>
              <a:rPr lang="en-US" dirty="0"/>
              <a:t>Arbitrary Function Generator</a:t>
            </a:r>
          </a:p>
          <a:p>
            <a:pPr marL="285750" indent="-285750">
              <a:spcAft>
                <a:spcPts val="600"/>
              </a:spcAft>
              <a:buFont typeface="Arial" panose="020B0604020202020204" pitchFamily="34" charset="0"/>
              <a:buChar char="•"/>
            </a:pPr>
            <a:r>
              <a:rPr lang="en-US" dirty="0"/>
              <a:t>High power operational amplifier</a:t>
            </a:r>
          </a:p>
          <a:p>
            <a:pPr marL="285750" indent="-285750">
              <a:buFont typeface="Arial" panose="020B0604020202020204" pitchFamily="34" charset="0"/>
              <a:buChar char="•"/>
            </a:pPr>
            <a:endParaRPr lang="en-US" dirty="0"/>
          </a:p>
          <a:p>
            <a:endParaRPr lang="en-US" dirty="0"/>
          </a:p>
        </p:txBody>
      </p:sp>
      <p:grpSp>
        <p:nvGrpSpPr>
          <p:cNvPr id="8" name="Group 7"/>
          <p:cNvGrpSpPr/>
          <p:nvPr/>
        </p:nvGrpSpPr>
        <p:grpSpPr>
          <a:xfrm>
            <a:off x="884160" y="4369734"/>
            <a:ext cx="3378989" cy="1952288"/>
            <a:chOff x="884160" y="4369734"/>
            <a:chExt cx="3378989" cy="1952288"/>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160" y="4369734"/>
              <a:ext cx="3173040" cy="1627200"/>
            </a:xfrm>
            <a:prstGeom prst="rect">
              <a:avLst/>
            </a:prstGeom>
          </p:spPr>
        </p:pic>
        <p:sp>
          <p:nvSpPr>
            <p:cNvPr id="10" name="TextBox 9"/>
            <p:cNvSpPr txBox="1"/>
            <p:nvPr/>
          </p:nvSpPr>
          <p:spPr>
            <a:xfrm>
              <a:off x="987149" y="5952690"/>
              <a:ext cx="3276000" cy="369332"/>
            </a:xfrm>
            <a:prstGeom prst="rect">
              <a:avLst/>
            </a:prstGeom>
            <a:noFill/>
          </p:spPr>
          <p:txBody>
            <a:bodyPr wrap="square" rtlCol="0">
              <a:spAutoFit/>
            </a:bodyPr>
            <a:lstStyle/>
            <a:p>
              <a:r>
                <a:rPr lang="en-US" dirty="0"/>
                <a:t>Arbitrary Function Generator</a:t>
              </a:r>
            </a:p>
          </p:txBody>
        </p:sp>
      </p:grpSp>
      <p:grpSp>
        <p:nvGrpSpPr>
          <p:cNvPr id="13" name="Group 12"/>
          <p:cNvGrpSpPr/>
          <p:nvPr/>
        </p:nvGrpSpPr>
        <p:grpSpPr>
          <a:xfrm>
            <a:off x="4122177" y="2436790"/>
            <a:ext cx="4712972" cy="2909207"/>
            <a:chOff x="4122177" y="2436790"/>
            <a:chExt cx="4712972" cy="2909207"/>
          </a:xfrm>
        </p:grpSpPr>
        <p:sp>
          <p:nvSpPr>
            <p:cNvPr id="5" name="Down Arrow 4"/>
            <p:cNvSpPr/>
            <p:nvPr/>
          </p:nvSpPr>
          <p:spPr>
            <a:xfrm rot="16200000">
              <a:off x="4248437" y="5022434"/>
              <a:ext cx="197303" cy="449824"/>
            </a:xfrm>
            <a:prstGeom prst="downArrow">
              <a:avLst/>
            </a:prstGeom>
            <a:solidFill>
              <a:schemeClr val="accent5">
                <a:lumMod val="40000"/>
                <a:lumOff val="60000"/>
              </a:schemeClr>
            </a:solidFill>
            <a:ln w="19050">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Rectangle 10"/>
                <p:cNvSpPr/>
                <p:nvPr/>
              </p:nvSpPr>
              <p:spPr>
                <a:xfrm>
                  <a:off x="4263149" y="2436790"/>
                  <a:ext cx="4572000" cy="1400192"/>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𝐼</m:t>
                            </m:r>
                          </m:e>
                          <m:sub>
                            <m:r>
                              <a:rPr lang="en-US" sz="1600" i="1">
                                <a:latin typeface="Cambria Math" panose="02040503050406030204" pitchFamily="18" charset="0"/>
                              </a:rPr>
                              <m:t>𝑡𝑢𝑟𝑏</m:t>
                            </m:r>
                          </m:sub>
                        </m:sSub>
                        <m:r>
                          <a:rPr lang="en-US" sz="1600" i="1">
                            <a:latin typeface="Cambria Math" panose="02040503050406030204" pitchFamily="18" charset="0"/>
                          </a:rPr>
                          <m:t>=</m:t>
                        </m:r>
                        <m:f>
                          <m:fPr>
                            <m:ctrlPr>
                              <a:rPr lang="en-US" sz="1600" i="1">
                                <a:latin typeface="Cambria Math" panose="02040503050406030204" pitchFamily="18" charset="0"/>
                              </a:rPr>
                            </m:ctrlPr>
                          </m:fPr>
                          <m:num>
                            <m:r>
                              <a:rPr lang="en-US" sz="1600" i="1">
                                <a:latin typeface="Cambria Math" panose="02040503050406030204" pitchFamily="18" charset="0"/>
                              </a:rPr>
                              <m:t>1</m:t>
                            </m:r>
                          </m:num>
                          <m:den>
                            <m:sSub>
                              <m:sSubPr>
                                <m:ctrlPr>
                                  <a:rPr lang="en-US" sz="1600" i="1">
                                    <a:latin typeface="Cambria Math" panose="02040503050406030204" pitchFamily="18" charset="0"/>
                                  </a:rPr>
                                </m:ctrlPr>
                              </m:sSubPr>
                              <m:e>
                                <m:r>
                                  <a:rPr lang="en-US" sz="1600" i="1">
                                    <a:latin typeface="Cambria Math" panose="02040503050406030204" pitchFamily="18" charset="0"/>
                                  </a:rPr>
                                  <m:t>𝑅</m:t>
                                </m:r>
                              </m:e>
                              <m:sub>
                                <m:r>
                                  <a:rPr lang="en-US" sz="1600" i="1">
                                    <a:latin typeface="Cambria Math" panose="02040503050406030204" pitchFamily="18" charset="0"/>
                                  </a:rPr>
                                  <m:t>𝑇</m:t>
                                </m:r>
                              </m:sub>
                            </m:sSub>
                          </m:den>
                        </m:f>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𝑉</m:t>
                                </m:r>
                              </m:e>
                              <m:sub>
                                <m:r>
                                  <a:rPr lang="en-US" sz="1600" i="1">
                                    <a:latin typeface="Cambria Math" panose="02040503050406030204" pitchFamily="18" charset="0"/>
                                  </a:rPr>
                                  <m:t>𝑁</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𝑉</m:t>
                                </m:r>
                              </m:e>
                              <m:sub>
                                <m:r>
                                  <a:rPr lang="en-US" sz="1600" i="1">
                                    <a:latin typeface="Cambria Math" panose="02040503050406030204" pitchFamily="18" charset="0"/>
                                  </a:rPr>
                                  <m:t>𝑏𝑢𝑠</m:t>
                                </m:r>
                              </m:sub>
                            </m:sSub>
                          </m:e>
                        </m:d>
                      </m:oMath>
                    </m:oMathPara>
                  </a14:m>
                  <a:endParaRPr lang="en-US" sz="1600" dirty="0"/>
                </a:p>
                <a:p>
                  <a:endParaRPr lang="en-US" sz="1600" dirty="0"/>
                </a:p>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𝑉</m:t>
                            </m:r>
                          </m:e>
                          <m:sub>
                            <m:r>
                              <a:rPr lang="en-US" sz="1600" i="1">
                                <a:latin typeface="Cambria Math" panose="02040503050406030204" pitchFamily="18" charset="0"/>
                              </a:rPr>
                              <m:t>𝑁</m:t>
                            </m:r>
                          </m:sub>
                        </m:sSub>
                        <m:r>
                          <a:rPr lang="en-US" sz="1600" i="1">
                            <a:latin typeface="Cambria Math" panose="02040503050406030204" pitchFamily="18" charset="0"/>
                          </a:rPr>
                          <m:t>=−</m:t>
                        </m:r>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i="1">
                                    <a:latin typeface="Cambria Math" panose="02040503050406030204" pitchFamily="18" charset="0"/>
                                  </a:rPr>
                                  <m:t>𝑅</m:t>
                                </m:r>
                              </m:e>
                              <m:sub>
                                <m:r>
                                  <a:rPr lang="en-US" sz="1600" i="1">
                                    <a:latin typeface="Cambria Math" panose="02040503050406030204" pitchFamily="18" charset="0"/>
                                  </a:rPr>
                                  <m:t>𝑓</m:t>
                                </m:r>
                              </m:sub>
                            </m:sSub>
                          </m:num>
                          <m:den>
                            <m:sSub>
                              <m:sSubPr>
                                <m:ctrlPr>
                                  <a:rPr lang="en-US" sz="1600" i="1">
                                    <a:latin typeface="Cambria Math" panose="02040503050406030204" pitchFamily="18" charset="0"/>
                                  </a:rPr>
                                </m:ctrlPr>
                              </m:sSubPr>
                              <m:e>
                                <m:r>
                                  <a:rPr lang="en-US" sz="1600" i="1">
                                    <a:latin typeface="Cambria Math" panose="02040503050406030204" pitchFamily="18" charset="0"/>
                                  </a:rPr>
                                  <m:t>𝑅</m:t>
                                </m:r>
                              </m:e>
                              <m:sub>
                                <m:r>
                                  <a:rPr lang="en-US" sz="1600" i="1">
                                    <a:latin typeface="Cambria Math" panose="02040503050406030204" pitchFamily="18" charset="0"/>
                                  </a:rPr>
                                  <m:t>𝑔</m:t>
                                </m:r>
                              </m:sub>
                            </m:sSub>
                          </m:den>
                        </m:f>
                        <m:sSub>
                          <m:sSubPr>
                            <m:ctrlPr>
                              <a:rPr lang="en-US" sz="1600" i="1">
                                <a:latin typeface="Cambria Math" panose="02040503050406030204" pitchFamily="18" charset="0"/>
                              </a:rPr>
                            </m:ctrlPr>
                          </m:sSubPr>
                          <m:e>
                            <m:r>
                              <a:rPr lang="en-US" sz="1600" i="1">
                                <a:latin typeface="Cambria Math" panose="02040503050406030204" pitchFamily="18" charset="0"/>
                              </a:rPr>
                              <m:t>𝑉</m:t>
                            </m:r>
                          </m:e>
                          <m:sub>
                            <m:r>
                              <a:rPr lang="en-US" sz="1600" i="1">
                                <a:latin typeface="Cambria Math" panose="02040503050406030204" pitchFamily="18" charset="0"/>
                              </a:rPr>
                              <m:t>𝑎𝑟𝑏</m:t>
                            </m:r>
                          </m:sub>
                        </m:sSub>
                        <m:r>
                          <a:rPr lang="en-US" sz="1600" i="1">
                            <a:latin typeface="Cambria Math" panose="02040503050406030204" pitchFamily="18" charset="0"/>
                          </a:rPr>
                          <m:t>+</m:t>
                        </m:r>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i="1">
                                        <a:latin typeface="Cambria Math" panose="02040503050406030204" pitchFamily="18" charset="0"/>
                                      </a:rPr>
                                      <m:t>𝑅</m:t>
                                    </m:r>
                                  </m:e>
                                  <m:sub>
                                    <m:r>
                                      <a:rPr lang="en-US" sz="1600" i="1">
                                        <a:latin typeface="Cambria Math" panose="02040503050406030204" pitchFamily="18" charset="0"/>
                                      </a:rPr>
                                      <m:t>𝑓</m:t>
                                    </m:r>
                                  </m:sub>
                                </m:sSub>
                              </m:num>
                              <m:den>
                                <m:sSub>
                                  <m:sSubPr>
                                    <m:ctrlPr>
                                      <a:rPr lang="en-US" sz="1600" i="1">
                                        <a:latin typeface="Cambria Math" panose="02040503050406030204" pitchFamily="18" charset="0"/>
                                      </a:rPr>
                                    </m:ctrlPr>
                                  </m:sSubPr>
                                  <m:e>
                                    <m:r>
                                      <a:rPr lang="en-US" sz="1600" i="1">
                                        <a:latin typeface="Cambria Math" panose="02040503050406030204" pitchFamily="18" charset="0"/>
                                      </a:rPr>
                                      <m:t>𝑅</m:t>
                                    </m:r>
                                  </m:e>
                                  <m:sub>
                                    <m:r>
                                      <a:rPr lang="en-US" sz="1600" i="1">
                                        <a:latin typeface="Cambria Math" panose="02040503050406030204" pitchFamily="18" charset="0"/>
                                      </a:rPr>
                                      <m:t>𝑔</m:t>
                                    </m:r>
                                  </m:sub>
                                </m:sSub>
                              </m:den>
                            </m:f>
                            <m:r>
                              <a:rPr lang="en-US" sz="1600" i="1">
                                <a:latin typeface="Cambria Math" panose="02040503050406030204" pitchFamily="18" charset="0"/>
                              </a:rPr>
                              <m:t>+1</m:t>
                            </m:r>
                          </m:e>
                        </m:d>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i="1">
                                        <a:latin typeface="Cambria Math" panose="02040503050406030204" pitchFamily="18" charset="0"/>
                                      </a:rPr>
                                      <m:t>𝑅</m:t>
                                    </m:r>
                                  </m:e>
                                  <m:sub>
                                    <m:r>
                                      <a:rPr lang="en-US" sz="1600" i="1">
                                        <a:latin typeface="Cambria Math" panose="02040503050406030204" pitchFamily="18" charset="0"/>
                                      </a:rPr>
                                      <m:t>1</m:t>
                                    </m:r>
                                  </m:sub>
                                </m:sSub>
                              </m:num>
                              <m:den>
                                <m:sSub>
                                  <m:sSubPr>
                                    <m:ctrlPr>
                                      <a:rPr lang="en-US" sz="1600" i="1">
                                        <a:latin typeface="Cambria Math" panose="02040503050406030204" pitchFamily="18" charset="0"/>
                                      </a:rPr>
                                    </m:ctrlPr>
                                  </m:sSubPr>
                                  <m:e>
                                    <m:r>
                                      <a:rPr lang="en-US" sz="1600" i="1">
                                        <a:latin typeface="Cambria Math" panose="02040503050406030204" pitchFamily="18" charset="0"/>
                                      </a:rPr>
                                      <m:t>𝑅</m:t>
                                    </m:r>
                                  </m:e>
                                  <m:sub>
                                    <m:r>
                                      <a:rPr lang="en-US" sz="1600" i="1">
                                        <a:latin typeface="Cambria Math" panose="02040503050406030204" pitchFamily="18" charset="0"/>
                                      </a:rPr>
                                      <m:t>1</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𝑅</m:t>
                                    </m:r>
                                  </m:e>
                                  <m:sub>
                                    <m:r>
                                      <a:rPr lang="en-US" sz="1600" i="1">
                                        <a:latin typeface="Cambria Math" panose="02040503050406030204" pitchFamily="18" charset="0"/>
                                      </a:rPr>
                                      <m:t>2</m:t>
                                    </m:r>
                                  </m:sub>
                                </m:sSub>
                              </m:den>
                            </m:f>
                          </m:e>
                        </m:d>
                        <m:sSub>
                          <m:sSubPr>
                            <m:ctrlPr>
                              <a:rPr lang="en-US" sz="1600" i="1">
                                <a:latin typeface="Cambria Math" panose="02040503050406030204" pitchFamily="18" charset="0"/>
                              </a:rPr>
                            </m:ctrlPr>
                          </m:sSubPr>
                          <m:e>
                            <m:r>
                              <a:rPr lang="en-US" sz="1600" i="1">
                                <a:latin typeface="Cambria Math" panose="02040503050406030204" pitchFamily="18" charset="0"/>
                              </a:rPr>
                              <m:t>𝑉</m:t>
                            </m:r>
                          </m:e>
                          <m:sub>
                            <m:r>
                              <a:rPr lang="en-US" sz="1600" i="1">
                                <a:latin typeface="Cambria Math" panose="02040503050406030204" pitchFamily="18" charset="0"/>
                              </a:rPr>
                              <m:t>𝑟𝑒𝑓</m:t>
                            </m:r>
                          </m:sub>
                        </m:sSub>
                      </m:oMath>
                    </m:oMathPara>
                  </a14:m>
                  <a:endParaRPr lang="en-US" sz="1600" dirty="0"/>
                </a:p>
              </p:txBody>
            </p:sp>
          </mc:Choice>
          <mc:Fallback xmlns="">
            <p:sp>
              <p:nvSpPr>
                <p:cNvPr id="11" name="Rectangle 10"/>
                <p:cNvSpPr>
                  <a:spLocks noRot="1" noChangeAspect="1" noMove="1" noResize="1" noEditPoints="1" noAdjustHandles="1" noChangeArrowheads="1" noChangeShapeType="1" noTextEdit="1"/>
                </p:cNvSpPr>
                <p:nvPr/>
              </p:nvSpPr>
              <p:spPr>
                <a:xfrm>
                  <a:off x="4263149" y="2436790"/>
                  <a:ext cx="4572000" cy="1400192"/>
                </a:xfrm>
                <a:prstGeom prst="rect">
                  <a:avLst/>
                </a:prstGeom>
                <a:blipFill>
                  <a:blip r:embed="rId6"/>
                  <a:stretch>
                    <a:fillRect/>
                  </a:stretch>
                </a:blipFill>
              </p:spPr>
              <p:txBody>
                <a:bodyPr/>
                <a:lstStyle/>
                <a:p>
                  <a:r>
                    <a:rPr lang="en-US">
                      <a:noFill/>
                    </a:rPr>
                    <a:t> </a:t>
                  </a:r>
                </a:p>
              </p:txBody>
            </p:sp>
          </mc:Fallback>
        </mc:AlternateContent>
      </p:grpSp>
      <p:pic>
        <p:nvPicPr>
          <p:cNvPr id="17" name="Picture 16" descr="A close up of a clock&#10;&#10;Description automatically generated">
            <a:extLst>
              <a:ext uri="{FF2B5EF4-FFF2-40B4-BE49-F238E27FC236}">
                <a16:creationId xmlns:a16="http://schemas.microsoft.com/office/drawing/2014/main" id="{3DABC529-CC37-425A-87E8-707377A0E293}"/>
              </a:ext>
            </a:extLst>
          </p:cNvPr>
          <p:cNvPicPr>
            <a:picLocks noChangeAspect="1"/>
          </p:cNvPicPr>
          <p:nvPr/>
        </p:nvPicPr>
        <p:blipFill>
          <a:blip r:embed="rId7"/>
          <a:stretch>
            <a:fillRect/>
          </a:stretch>
        </p:blipFill>
        <p:spPr>
          <a:xfrm>
            <a:off x="4647610" y="4188323"/>
            <a:ext cx="4433572" cy="2073866"/>
          </a:xfrm>
          <a:prstGeom prst="rect">
            <a:avLst/>
          </a:prstGeom>
        </p:spPr>
      </p:pic>
    </p:spTree>
    <p:extLst>
      <p:ext uri="{BB962C8B-B14F-4D97-AF65-F5344CB8AC3E}">
        <p14:creationId xmlns:p14="http://schemas.microsoft.com/office/powerpoint/2010/main" val="37812614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Bench-Top System Parameters</a:t>
            </a:r>
          </a:p>
        </p:txBody>
      </p:sp>
      <p:sp>
        <p:nvSpPr>
          <p:cNvPr id="4" name="Slide Number Placeholder 3"/>
          <p:cNvSpPr>
            <a:spLocks noGrp="1"/>
          </p:cNvSpPr>
          <p:nvPr>
            <p:ph type="sldNum" sz="quarter" idx="12"/>
          </p:nvPr>
        </p:nvSpPr>
        <p:spPr/>
        <p:txBody>
          <a:bodyPr/>
          <a:lstStyle/>
          <a:p>
            <a:fld id="{C0F325E9-493D-4743-B1E1-B25E1D42752C}" type="slidenum">
              <a:rPr lang="en-US" smtClean="0"/>
              <a:t>42</a:t>
            </a:fld>
            <a:endParaRPr lang="en-US"/>
          </a:p>
        </p:txBody>
      </p:sp>
      <mc:AlternateContent xmlns:mc="http://schemas.openxmlformats.org/markup-compatibility/2006" xmlns:a14="http://schemas.microsoft.com/office/drawing/2010/main">
        <mc:Choice Requires="a14">
          <p:sp>
            <p:nvSpPr>
              <p:cNvPr id="5" name="TextBox 4"/>
              <p:cNvSpPr txBox="1"/>
              <p:nvPr/>
            </p:nvSpPr>
            <p:spPr>
              <a:xfrm>
                <a:off x="5456105" y="3990168"/>
                <a:ext cx="3147348" cy="2188228"/>
              </a:xfrm>
              <a:prstGeom prst="rect">
                <a:avLst/>
              </a:prstGeom>
              <a:noFill/>
            </p:spPr>
            <p:txBody>
              <a:bodyPr wrap="square" rtlCol="0">
                <a:spAutoFit/>
              </a:bodyPr>
              <a:lstStyle/>
              <a:p>
                <a:pPr>
                  <a:spcAft>
                    <a:spcPts val="1200"/>
                  </a:spcAft>
                </a:pPr>
                <a:r>
                  <a:rPr lang="en-US" sz="1600" b="1" dirty="0"/>
                  <a:t>PSS Part I Cut-off Frequency:</a:t>
                </a:r>
                <a:endParaRPr lang="en-US" sz="1600" dirty="0"/>
              </a:p>
              <a:p>
                <a:pPr>
                  <a:spcAft>
                    <a:spcPts val="1200"/>
                  </a:spcAft>
                </a:pPr>
                <a14:m>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𝑓</m:t>
                        </m:r>
                      </m:e>
                      <m:sub>
                        <m:r>
                          <a:rPr lang="en-US" sz="1600" b="0" i="1" smtClean="0">
                            <a:latin typeface="Cambria Math" panose="02040503050406030204" pitchFamily="18" charset="0"/>
                          </a:rPr>
                          <m:t>𝑐</m:t>
                        </m:r>
                      </m:sub>
                    </m:sSub>
                    <m:r>
                      <a:rPr lang="en-US" sz="1600" b="0" i="1" smtClean="0">
                        <a:latin typeface="Cambria Math" panose="02040503050406030204" pitchFamily="18" charset="0"/>
                      </a:rPr>
                      <m:t>=</m:t>
                    </m:r>
                    <m:f>
                      <m:fPr>
                        <m:ctrlPr>
                          <a:rPr lang="en-US" sz="1600" i="1" smtClean="0">
                            <a:latin typeface="Cambria Math" panose="02040503050406030204" pitchFamily="18" charset="0"/>
                          </a:rPr>
                        </m:ctrlPr>
                      </m:fPr>
                      <m:num>
                        <m:r>
                          <a:rPr lang="en-US" sz="1600" b="0" i="1" smtClean="0">
                            <a:latin typeface="Cambria Math" panose="02040503050406030204" pitchFamily="18" charset="0"/>
                          </a:rPr>
                          <m:t>1</m:t>
                        </m:r>
                      </m:num>
                      <m:den>
                        <m:r>
                          <a:rPr lang="en-US" sz="1600" b="0" i="1" smtClean="0">
                            <a:latin typeface="Cambria Math" panose="02040503050406030204" pitchFamily="18" charset="0"/>
                          </a:rPr>
                          <m:t>2</m:t>
                        </m:r>
                        <m:r>
                          <a:rPr lang="el-GR" sz="1600" b="0" i="1" smtClean="0">
                            <a:latin typeface="Cambria Math" panose="02040503050406030204" pitchFamily="18" charset="0"/>
                          </a:rPr>
                          <m:t>𝜋</m:t>
                        </m:r>
                        <m:rad>
                          <m:radPr>
                            <m:degHide m:val="on"/>
                            <m:ctrlPr>
                              <a:rPr lang="el-GR" sz="1600" i="1" smtClean="0">
                                <a:latin typeface="Cambria Math" panose="02040503050406030204" pitchFamily="18" charset="0"/>
                              </a:rPr>
                            </m:ctrlPr>
                          </m:radPr>
                          <m:deg/>
                          <m:e>
                            <m:r>
                              <a:rPr lang="en-US" sz="1600" b="0" i="1" smtClean="0">
                                <a:latin typeface="Cambria Math" panose="02040503050406030204" pitchFamily="18" charset="0"/>
                              </a:rPr>
                              <m:t>𝐿𝐶</m:t>
                            </m:r>
                          </m:e>
                        </m:rad>
                      </m:den>
                    </m:f>
                    <m:r>
                      <a:rPr lang="en-US" sz="1600" b="0" i="1" smtClean="0">
                        <a:latin typeface="Cambria Math" panose="02040503050406030204" pitchFamily="18" charset="0"/>
                      </a:rPr>
                      <m:t>=150 </m:t>
                    </m:r>
                    <m:r>
                      <a:rPr lang="en-US" sz="1600" b="0" i="1" smtClean="0">
                        <a:latin typeface="Cambria Math" panose="02040503050406030204" pitchFamily="18" charset="0"/>
                      </a:rPr>
                      <m:t>𝐻𝑧</m:t>
                    </m:r>
                  </m:oMath>
                </a14:m>
                <a:r>
                  <a:rPr lang="en-US" sz="1600" baseline="-25000" dirty="0"/>
                  <a:t> </a:t>
                </a:r>
              </a:p>
              <a:p>
                <a:pPr>
                  <a:spcAft>
                    <a:spcPts val="1200"/>
                  </a:spcAft>
                </a:pPr>
                <a:r>
                  <a:rPr lang="en-US" sz="1600" b="1" dirty="0"/>
                  <a:t>Energy Stored in a Capacitor:</a:t>
                </a:r>
              </a:p>
              <a:p>
                <a:pPr>
                  <a:spcAft>
                    <a:spcPts val="1200"/>
                  </a:spcAft>
                </a:pPr>
                <a14:m>
                  <m:oMathPara xmlns:m="http://schemas.openxmlformats.org/officeDocument/2006/math">
                    <m:oMathParaPr>
                      <m:jc m:val="left"/>
                    </m:oMathParaPr>
                    <m:oMath xmlns:m="http://schemas.openxmlformats.org/officeDocument/2006/math">
                      <m:r>
                        <a:rPr lang="en-US" sz="1600" b="0" i="1" smtClean="0">
                          <a:latin typeface="Cambria Math" panose="02040503050406030204" pitchFamily="18" charset="0"/>
                        </a:rPr>
                        <m:t>𝐸</m:t>
                      </m:r>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1</m:t>
                          </m:r>
                        </m:num>
                        <m:den>
                          <m:r>
                            <a:rPr lang="en-US" sz="1600" b="0" i="1" smtClean="0">
                              <a:latin typeface="Cambria Math" panose="02040503050406030204" pitchFamily="18" charset="0"/>
                            </a:rPr>
                            <m:t>2</m:t>
                          </m:r>
                        </m:den>
                      </m:f>
                      <m:r>
                        <a:rPr lang="en-US" sz="1600" b="0" i="1" smtClean="0">
                          <a:latin typeface="Cambria Math" panose="02040503050406030204" pitchFamily="18" charset="0"/>
                        </a:rPr>
                        <m:t>𝐶</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𝑉</m:t>
                          </m:r>
                        </m:e>
                        <m:sup>
                          <m:r>
                            <a:rPr lang="en-US" sz="1600" b="0" i="1" smtClean="0">
                              <a:latin typeface="Cambria Math" panose="02040503050406030204" pitchFamily="18" charset="0"/>
                            </a:rPr>
                            <m:t>2</m:t>
                          </m:r>
                        </m:sup>
                      </m:sSup>
                      <m:r>
                        <a:rPr lang="en-US" sz="1600" b="0" i="1" smtClean="0">
                          <a:latin typeface="Cambria Math" panose="02040503050406030204" pitchFamily="18" charset="0"/>
                        </a:rPr>
                        <m:t>=1.25 </m:t>
                      </m:r>
                      <m:r>
                        <a:rPr lang="en-US" sz="1600" b="0" i="1" smtClean="0">
                          <a:latin typeface="Cambria Math" panose="02040503050406030204" pitchFamily="18" charset="0"/>
                        </a:rPr>
                        <m:t>𝐽</m:t>
                      </m:r>
                    </m:oMath>
                  </m:oMathPara>
                </a14:m>
                <a:endParaRPr lang="en-US" sz="1600" dirty="0"/>
              </a:p>
              <a:p>
                <a:endParaRPr lang="en-US" sz="1600" baseline="-25000" dirty="0"/>
              </a:p>
            </p:txBody>
          </p:sp>
        </mc:Choice>
        <mc:Fallback xmlns="">
          <p:sp>
            <p:nvSpPr>
              <p:cNvPr id="5" name="TextBox 4"/>
              <p:cNvSpPr txBox="1">
                <a:spLocks noRot="1" noChangeAspect="1" noMove="1" noResize="1" noEditPoints="1" noAdjustHandles="1" noChangeArrowheads="1" noChangeShapeType="1" noTextEdit="1"/>
              </p:cNvSpPr>
              <p:nvPr/>
            </p:nvSpPr>
            <p:spPr>
              <a:xfrm>
                <a:off x="5456105" y="3990168"/>
                <a:ext cx="3147348" cy="2188228"/>
              </a:xfrm>
              <a:prstGeom prst="rect">
                <a:avLst/>
              </a:prstGeom>
              <a:blipFill>
                <a:blip r:embed="rId2"/>
                <a:stretch>
                  <a:fillRect l="-969" t="-836"/>
                </a:stretch>
              </a:blipFill>
            </p:spPr>
            <p:txBody>
              <a:bodyPr/>
              <a:lstStyle/>
              <a:p>
                <a:r>
                  <a:rPr lang="en-US">
                    <a:noFill/>
                  </a:rPr>
                  <a:t> </a:t>
                </a:r>
              </a:p>
            </p:txBody>
          </p:sp>
        </mc:Fallback>
      </mc:AlternateContent>
      <p:graphicFrame>
        <p:nvGraphicFramePr>
          <p:cNvPr id="6" name="Table 5"/>
          <p:cNvGraphicFramePr>
            <a:graphicFrameLocks noGrp="1"/>
          </p:cNvGraphicFramePr>
          <p:nvPr>
            <p:extLst>
              <p:ext uri="{D42A27DB-BD31-4B8C-83A1-F6EECF244321}">
                <p14:modId xmlns:p14="http://schemas.microsoft.com/office/powerpoint/2010/main" val="423894443"/>
              </p:ext>
            </p:extLst>
          </p:nvPr>
        </p:nvGraphicFramePr>
        <p:xfrm>
          <a:off x="997070" y="1385295"/>
          <a:ext cx="3306200" cy="1407580"/>
        </p:xfrm>
        <a:graphic>
          <a:graphicData uri="http://schemas.openxmlformats.org/drawingml/2006/table">
            <a:tbl>
              <a:tblPr firstRow="1" bandRow="1">
                <a:tableStyleId>{5C22544A-7EE6-4342-B048-85BDC9FD1C3A}</a:tableStyleId>
              </a:tblPr>
              <a:tblGrid>
                <a:gridCol w="661489">
                  <a:extLst>
                    <a:ext uri="{9D8B030D-6E8A-4147-A177-3AD203B41FA5}">
                      <a16:colId xmlns:a16="http://schemas.microsoft.com/office/drawing/2014/main" val="3478271848"/>
                    </a:ext>
                  </a:extLst>
                </a:gridCol>
                <a:gridCol w="1542644">
                  <a:extLst>
                    <a:ext uri="{9D8B030D-6E8A-4147-A177-3AD203B41FA5}">
                      <a16:colId xmlns:a16="http://schemas.microsoft.com/office/drawing/2014/main" val="1171926681"/>
                    </a:ext>
                  </a:extLst>
                </a:gridCol>
                <a:gridCol w="1102067">
                  <a:extLst>
                    <a:ext uri="{9D8B030D-6E8A-4147-A177-3AD203B41FA5}">
                      <a16:colId xmlns:a16="http://schemas.microsoft.com/office/drawing/2014/main" val="101442077"/>
                    </a:ext>
                  </a:extLst>
                </a:gridCol>
              </a:tblGrid>
              <a:tr h="232748">
                <a:tc>
                  <a:txBody>
                    <a:bodyPr/>
                    <a:lstStyle/>
                    <a:p>
                      <a:pPr algn="ctr"/>
                      <a:endParaRPr lang="en-US" sz="1400" b="1" baseline="-25000"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t>Value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t>Unit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316647348"/>
                  </a:ext>
                </a:extLst>
              </a:tr>
              <a:tr h="232748">
                <a:tc>
                  <a:txBody>
                    <a:bodyPr/>
                    <a:lstStyle/>
                    <a:p>
                      <a:pPr algn="ctr"/>
                      <a:r>
                        <a:rPr lang="en-US" sz="1400" b="1" dirty="0" err="1">
                          <a:solidFill>
                            <a:schemeClr val="tx1"/>
                          </a:solidFill>
                        </a:rPr>
                        <a:t>f</a:t>
                      </a:r>
                      <a:r>
                        <a:rPr lang="en-US" sz="1400" b="1" baseline="-25000" dirty="0" err="1">
                          <a:solidFill>
                            <a:schemeClr val="tx1"/>
                          </a:solidFill>
                        </a:rPr>
                        <a:t>sw</a:t>
                      </a:r>
                      <a:endParaRPr lang="en-US" sz="1400" b="1" baseline="-25000"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US" sz="1400" b="0" dirty="0">
                          <a:solidFill>
                            <a:schemeClr val="tx1"/>
                          </a:solidFill>
                        </a:rPr>
                        <a:t>10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400" dirty="0">
                          <a:solidFill>
                            <a:schemeClr val="tx1"/>
                          </a:solidFill>
                        </a:rPr>
                        <a:t>kHz</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070635604"/>
                  </a:ext>
                </a:extLst>
              </a:tr>
              <a:tr h="232748">
                <a:tc>
                  <a:txBody>
                    <a:bodyPr/>
                    <a:lstStyle/>
                    <a:p>
                      <a:pPr algn="ctr"/>
                      <a:r>
                        <a:rPr lang="el-GR" sz="1400" b="1" dirty="0"/>
                        <a:t>ω</a:t>
                      </a:r>
                      <a:r>
                        <a:rPr lang="en-US" sz="1400" b="1" baseline="-25000" dirty="0"/>
                        <a:t>o</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US" sz="1400" dirty="0"/>
                        <a:t>483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400" dirty="0">
                          <a:solidFill>
                            <a:schemeClr val="tx1"/>
                          </a:solidFill>
                        </a:rPr>
                        <a:t>rad/s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84364716"/>
                  </a:ext>
                </a:extLst>
              </a:tr>
              <a:tr h="232748">
                <a:tc>
                  <a:txBody>
                    <a:bodyPr/>
                    <a:lstStyle/>
                    <a:p>
                      <a:pPr algn="ctr"/>
                      <a:r>
                        <a:rPr lang="el-GR" sz="1400" b="1" dirty="0"/>
                        <a:t>ξ</a:t>
                      </a:r>
                      <a:endParaRPr lang="en-US" sz="1400" b="1"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US" sz="1400" dirty="0"/>
                        <a:t>0.4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400" dirty="0">
                          <a:solidFill>
                            <a:schemeClr val="tx1"/>
                          </a:solidFill>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568596051"/>
                  </a:ext>
                </a:extLst>
              </a:tr>
              <a:tr h="232748">
                <a:tc>
                  <a:txBody>
                    <a:bodyPr/>
                    <a:lstStyle/>
                    <a:p>
                      <a:pPr algn="ctr"/>
                      <a:r>
                        <a:rPr lang="en-US" sz="1400" b="1" dirty="0" err="1"/>
                        <a:t>K</a:t>
                      </a:r>
                      <a:r>
                        <a:rPr lang="en-US" sz="1400" b="1" baseline="-25000" dirty="0" err="1"/>
                        <a:t>p</a:t>
                      </a:r>
                      <a:endParaRPr lang="en-US" sz="1400" b="1" baseline="-250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2.17</a:t>
                      </a:r>
                      <a:endParaRPr lang="en-US" sz="1400" baseline="300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aseline="0" dirty="0"/>
                        <a:t>H/s</a:t>
                      </a:r>
                      <a:r>
                        <a:rPr lang="en-US" sz="1400" baseline="30000" dirty="0"/>
                        <a:t>2</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977012104"/>
                  </a:ext>
                </a:extLst>
              </a:tr>
              <a:tr h="232748">
                <a:tc>
                  <a:txBody>
                    <a:bodyPr/>
                    <a:lstStyle/>
                    <a:p>
                      <a:pPr algn="ctr"/>
                      <a:r>
                        <a:rPr lang="en-US" sz="1400" b="1" dirty="0"/>
                        <a:t>K</a:t>
                      </a:r>
                      <a:r>
                        <a:rPr lang="en-US" sz="1400" b="1" baseline="-25000" dirty="0"/>
                        <a:t>i</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US" sz="1400" dirty="0"/>
                        <a:t>2340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l-GR" sz="1400" dirty="0"/>
                        <a:t>Ω</a:t>
                      </a:r>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893744725"/>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219059373"/>
              </p:ext>
            </p:extLst>
          </p:nvPr>
        </p:nvGraphicFramePr>
        <p:xfrm>
          <a:off x="1063619" y="4337522"/>
          <a:ext cx="3775587" cy="1493520"/>
        </p:xfrm>
        <a:graphic>
          <a:graphicData uri="http://schemas.openxmlformats.org/drawingml/2006/table">
            <a:tbl>
              <a:tblPr firstRow="1" bandRow="1">
                <a:tableStyleId>{5C22544A-7EE6-4342-B048-85BDC9FD1C3A}</a:tableStyleId>
              </a:tblPr>
              <a:tblGrid>
                <a:gridCol w="934361">
                  <a:extLst>
                    <a:ext uri="{9D8B030D-6E8A-4147-A177-3AD203B41FA5}">
                      <a16:colId xmlns:a16="http://schemas.microsoft.com/office/drawing/2014/main" val="467150525"/>
                    </a:ext>
                  </a:extLst>
                </a:gridCol>
                <a:gridCol w="867993">
                  <a:extLst>
                    <a:ext uri="{9D8B030D-6E8A-4147-A177-3AD203B41FA5}">
                      <a16:colId xmlns:a16="http://schemas.microsoft.com/office/drawing/2014/main" val="1803354754"/>
                    </a:ext>
                  </a:extLst>
                </a:gridCol>
                <a:gridCol w="867993">
                  <a:extLst>
                    <a:ext uri="{9D8B030D-6E8A-4147-A177-3AD203B41FA5}">
                      <a16:colId xmlns:a16="http://schemas.microsoft.com/office/drawing/2014/main" val="3618044459"/>
                    </a:ext>
                  </a:extLst>
                </a:gridCol>
                <a:gridCol w="1105240">
                  <a:extLst>
                    <a:ext uri="{9D8B030D-6E8A-4147-A177-3AD203B41FA5}">
                      <a16:colId xmlns:a16="http://schemas.microsoft.com/office/drawing/2014/main" val="1461520821"/>
                    </a:ext>
                  </a:extLst>
                </a:gridCol>
              </a:tblGrid>
              <a:tr h="200145">
                <a:tc>
                  <a:txBody>
                    <a:bodyPr/>
                    <a:lstStyle/>
                    <a:p>
                      <a:pPr algn="ctr"/>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1" i="0" dirty="0">
                          <a:solidFill>
                            <a:schemeClr val="bg1"/>
                          </a:solidFill>
                        </a:rPr>
                        <a:t>Value</a:t>
                      </a:r>
                    </a:p>
                  </a:txBody>
                  <a:tcPr marL="0" marR="0" marT="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1400" b="1" i="0" dirty="0">
                          <a:solidFill>
                            <a:schemeClr val="bg1"/>
                          </a:solidFill>
                        </a:rPr>
                        <a:t>Unit</a:t>
                      </a:r>
                    </a:p>
                  </a:txBody>
                  <a:tcPr marL="0" marR="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1400" b="1" i="0" dirty="0">
                          <a:solidFill>
                            <a:schemeClr val="bg1"/>
                          </a:solidFill>
                        </a:rPr>
                        <a:t>ESR [</a:t>
                      </a:r>
                      <a:r>
                        <a:rPr lang="el-GR" sz="1400" b="1" i="0" dirty="0">
                          <a:solidFill>
                            <a:schemeClr val="bg1"/>
                          </a:solidFill>
                        </a:rPr>
                        <a:t>Ω</a:t>
                      </a:r>
                      <a:r>
                        <a:rPr lang="en-US" sz="1400" b="1" i="0" dirty="0">
                          <a:solidFill>
                            <a:schemeClr val="bg1"/>
                          </a:solidFill>
                        </a:rPr>
                        <a:t>]</a:t>
                      </a:r>
                    </a:p>
                  </a:txBody>
                  <a:tcPr marL="0" marR="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1294371247"/>
                  </a:ext>
                </a:extLst>
              </a:tr>
              <a:tr h="200145">
                <a:tc>
                  <a:txBody>
                    <a:bodyPr/>
                    <a:lstStyle/>
                    <a:p>
                      <a:pPr algn="ctr"/>
                      <a:r>
                        <a:rPr lang="en-US" sz="1400" b="1" dirty="0"/>
                        <a:t>L</a:t>
                      </a:r>
                      <a:r>
                        <a:rPr lang="en-US" sz="1400" b="1" baseline="-25000" dirty="0"/>
                        <a:t>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algn="ctr"/>
                      <a:r>
                        <a:rPr lang="en-US" sz="1400" dirty="0"/>
                        <a:t>2.7</a:t>
                      </a:r>
                    </a:p>
                  </a:txBody>
                  <a:tcPr marL="0" marR="0" marT="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400" dirty="0" err="1"/>
                        <a:t>mH</a:t>
                      </a:r>
                      <a:endParaRPr lang="en-US" sz="1400" dirty="0"/>
                    </a:p>
                  </a:txBody>
                  <a:tcPr marL="0" marR="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400" dirty="0"/>
                        <a:t>700</a:t>
                      </a:r>
                    </a:p>
                  </a:txBody>
                  <a:tcPr marL="0" marR="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432747767"/>
                  </a:ext>
                </a:extLst>
              </a:tr>
              <a:tr h="200145">
                <a:tc>
                  <a:txBody>
                    <a:bodyPr/>
                    <a:lstStyle/>
                    <a:p>
                      <a:pPr algn="ctr"/>
                      <a:r>
                        <a:rPr lang="en-US" sz="1400" b="1" dirty="0"/>
                        <a:t>L</a:t>
                      </a:r>
                      <a:r>
                        <a:rPr lang="en-US" sz="1400" b="1" baseline="-25000" dirty="0"/>
                        <a:t>2</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algn="ctr"/>
                      <a:r>
                        <a:rPr lang="en-US" sz="1400" dirty="0"/>
                        <a:t>10</a:t>
                      </a:r>
                    </a:p>
                  </a:txBody>
                  <a:tcPr marL="0" marR="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err="1"/>
                        <a:t>mH</a:t>
                      </a:r>
                      <a:endParaRPr lang="en-US" sz="1400" dirty="0"/>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400" dirty="0"/>
                        <a:t>1700</a:t>
                      </a:r>
                    </a:p>
                  </a:txBody>
                  <a:tcPr marL="0" marR="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555943345"/>
                  </a:ext>
                </a:extLst>
              </a:tr>
              <a:tr h="200145">
                <a:tc>
                  <a:txBody>
                    <a:bodyPr/>
                    <a:lstStyle/>
                    <a:p>
                      <a:pPr algn="ctr"/>
                      <a:r>
                        <a:rPr lang="en-US" sz="1400" b="1" dirty="0"/>
                        <a:t>L</a:t>
                      </a:r>
                      <a:r>
                        <a:rPr lang="en-US" sz="1400" b="1" baseline="-25000" dirty="0"/>
                        <a:t>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algn="ctr"/>
                      <a:r>
                        <a:rPr lang="en-US" sz="1400" dirty="0"/>
                        <a:t>1.8</a:t>
                      </a:r>
                    </a:p>
                  </a:txBody>
                  <a:tcPr marL="0" marR="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err="1"/>
                        <a:t>mH</a:t>
                      </a:r>
                      <a:endParaRPr lang="en-US" sz="1400" dirty="0"/>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400" dirty="0"/>
                        <a:t>700</a:t>
                      </a:r>
                    </a:p>
                  </a:txBody>
                  <a:tcPr marL="0" marR="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125897839"/>
                  </a:ext>
                </a:extLst>
              </a:tr>
              <a:tr h="200145">
                <a:tc>
                  <a:txBody>
                    <a:bodyPr/>
                    <a:lstStyle/>
                    <a:p>
                      <a:pPr algn="ctr"/>
                      <a:r>
                        <a:rPr lang="en-US" sz="1400" b="1" dirty="0"/>
                        <a:t>C</a:t>
                      </a:r>
                      <a:r>
                        <a:rPr lang="en-US" sz="1400" b="1" baseline="-25000" dirty="0"/>
                        <a:t>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algn="ctr"/>
                      <a:r>
                        <a:rPr lang="en-US" sz="1400" dirty="0"/>
                        <a:t>390</a:t>
                      </a:r>
                    </a:p>
                  </a:txBody>
                  <a:tcPr marL="0" marR="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l-GR" sz="1400" dirty="0"/>
                        <a:t>μ</a:t>
                      </a:r>
                      <a:r>
                        <a:rPr lang="en-US" sz="1400" dirty="0"/>
                        <a:t>F</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400" dirty="0"/>
                        <a:t>44</a:t>
                      </a:r>
                    </a:p>
                  </a:txBody>
                  <a:tcPr marL="0" marR="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399634704"/>
                  </a:ext>
                </a:extLst>
              </a:tr>
              <a:tr h="200145">
                <a:tc>
                  <a:txBody>
                    <a:bodyPr/>
                    <a:lstStyle/>
                    <a:p>
                      <a:pPr algn="ctr"/>
                      <a:r>
                        <a:rPr lang="en-US" sz="1400" b="1" dirty="0"/>
                        <a:t>C</a:t>
                      </a:r>
                      <a:r>
                        <a:rPr lang="en-US" sz="1400" b="1" baseline="-25000" dirty="0"/>
                        <a:t>2</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algn="ctr"/>
                      <a:r>
                        <a:rPr lang="en-US" sz="1400" dirty="0"/>
                        <a:t>910</a:t>
                      </a:r>
                    </a:p>
                  </a:txBody>
                  <a:tcPr marL="0" marR="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l-GR" sz="1400" dirty="0"/>
                        <a:t>μ</a:t>
                      </a:r>
                      <a:r>
                        <a:rPr lang="en-US" sz="1400" dirty="0"/>
                        <a:t>F</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400" dirty="0"/>
                        <a:t>26</a:t>
                      </a:r>
                    </a:p>
                  </a:txBody>
                  <a:tcPr marL="0" marR="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113547584"/>
                  </a:ext>
                </a:extLst>
              </a:tr>
              <a:tr h="200145">
                <a:tc>
                  <a:txBody>
                    <a:bodyPr/>
                    <a:lstStyle/>
                    <a:p>
                      <a:pPr algn="ctr"/>
                      <a:r>
                        <a:rPr lang="en-US" sz="1400" b="1" dirty="0"/>
                        <a:t>C</a:t>
                      </a:r>
                      <a:r>
                        <a:rPr lang="en-US" sz="1400" b="1" baseline="-25000" dirty="0"/>
                        <a:t>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a:r>
                        <a:rPr lang="en-US" sz="1400" dirty="0"/>
                        <a:t>390</a:t>
                      </a:r>
                    </a:p>
                  </a:txBody>
                  <a:tcPr marL="0" marR="0" marT="0" marB="0">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l-GR" sz="1400" dirty="0"/>
                        <a:t>μ</a:t>
                      </a:r>
                      <a:r>
                        <a:rPr lang="en-US" sz="1400" dirty="0"/>
                        <a:t>F</a:t>
                      </a:r>
                    </a:p>
                  </a:txBody>
                  <a:tcPr marL="0" marR="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400" dirty="0"/>
                        <a:t>44</a:t>
                      </a:r>
                    </a:p>
                  </a:txBody>
                  <a:tcPr marL="0" marR="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412311244"/>
                  </a:ext>
                </a:extLst>
              </a:tr>
            </a:tbl>
          </a:graphicData>
        </a:graphic>
      </p:graphicFrame>
      <p:sp>
        <p:nvSpPr>
          <p:cNvPr id="11" name="Rectangle 10"/>
          <p:cNvSpPr/>
          <p:nvPr/>
        </p:nvSpPr>
        <p:spPr>
          <a:xfrm>
            <a:off x="1544900" y="3113659"/>
            <a:ext cx="2070182" cy="584775"/>
          </a:xfrm>
          <a:prstGeom prst="rect">
            <a:avLst/>
          </a:prstGeom>
        </p:spPr>
        <p:txBody>
          <a:bodyPr wrap="none">
            <a:spAutoFit/>
          </a:bodyPr>
          <a:lstStyle/>
          <a:p>
            <a:pPr algn="ctr"/>
            <a:r>
              <a:rPr lang="en-US" sz="1600" b="1" dirty="0"/>
              <a:t>Controller bandwidth:</a:t>
            </a:r>
          </a:p>
          <a:p>
            <a:pPr algn="ctr"/>
            <a:r>
              <a:rPr lang="el-GR" sz="1600" dirty="0"/>
              <a:t>ω</a:t>
            </a:r>
            <a:r>
              <a:rPr lang="en-US" sz="1600" baseline="-25000" dirty="0"/>
              <a:t>o</a:t>
            </a:r>
            <a:r>
              <a:rPr lang="en-US" sz="1600" dirty="0"/>
              <a:t> = 10f</a:t>
            </a:r>
            <a:r>
              <a:rPr lang="en-US" sz="1600" baseline="-25000" dirty="0"/>
              <a:t>turb</a:t>
            </a:r>
          </a:p>
        </p:txBody>
      </p:sp>
      <p:sp>
        <p:nvSpPr>
          <p:cNvPr id="13" name="TextBox 12"/>
          <p:cNvSpPr txBox="1"/>
          <p:nvPr/>
        </p:nvSpPr>
        <p:spPr>
          <a:xfrm>
            <a:off x="1596487" y="972622"/>
            <a:ext cx="2513327" cy="369332"/>
          </a:xfrm>
          <a:prstGeom prst="rect">
            <a:avLst/>
          </a:prstGeom>
          <a:noFill/>
        </p:spPr>
        <p:txBody>
          <a:bodyPr wrap="square" rtlCol="0">
            <a:spAutoFit/>
          </a:bodyPr>
          <a:lstStyle/>
          <a:p>
            <a:r>
              <a:rPr lang="en-US" b="1" dirty="0"/>
              <a:t>Controller Parameters</a:t>
            </a:r>
          </a:p>
        </p:txBody>
      </p:sp>
      <p:sp>
        <p:nvSpPr>
          <p:cNvPr id="14" name="Rectangle 13"/>
          <p:cNvSpPr/>
          <p:nvPr/>
        </p:nvSpPr>
        <p:spPr>
          <a:xfrm>
            <a:off x="870976" y="3968190"/>
            <a:ext cx="4098431" cy="369332"/>
          </a:xfrm>
          <a:prstGeom prst="rect">
            <a:avLst/>
          </a:prstGeom>
        </p:spPr>
        <p:txBody>
          <a:bodyPr wrap="none">
            <a:spAutoFit/>
          </a:bodyPr>
          <a:lstStyle/>
          <a:p>
            <a:pPr algn="ctr"/>
            <a:r>
              <a:rPr lang="en-US" b="1" dirty="0"/>
              <a:t>Small-Scale PSS Component Components</a:t>
            </a:r>
          </a:p>
        </p:txBody>
      </p:sp>
      <p:graphicFrame>
        <p:nvGraphicFramePr>
          <p:cNvPr id="15" name="Table 14"/>
          <p:cNvGraphicFramePr>
            <a:graphicFrameLocks noGrp="1"/>
          </p:cNvGraphicFramePr>
          <p:nvPr>
            <p:extLst>
              <p:ext uri="{D42A27DB-BD31-4B8C-83A1-F6EECF244321}">
                <p14:modId xmlns:p14="http://schemas.microsoft.com/office/powerpoint/2010/main" val="2674455995"/>
              </p:ext>
            </p:extLst>
          </p:nvPr>
        </p:nvGraphicFramePr>
        <p:xfrm>
          <a:off x="5751870" y="1387351"/>
          <a:ext cx="2670347" cy="1920240"/>
        </p:xfrm>
        <a:graphic>
          <a:graphicData uri="http://schemas.openxmlformats.org/drawingml/2006/table">
            <a:tbl>
              <a:tblPr firstRow="1" bandRow="1">
                <a:tableStyleId>{5C22544A-7EE6-4342-B048-85BDC9FD1C3A}</a:tableStyleId>
              </a:tblPr>
              <a:tblGrid>
                <a:gridCol w="934361">
                  <a:extLst>
                    <a:ext uri="{9D8B030D-6E8A-4147-A177-3AD203B41FA5}">
                      <a16:colId xmlns:a16="http://schemas.microsoft.com/office/drawing/2014/main" val="467150525"/>
                    </a:ext>
                  </a:extLst>
                </a:gridCol>
                <a:gridCol w="867993">
                  <a:extLst>
                    <a:ext uri="{9D8B030D-6E8A-4147-A177-3AD203B41FA5}">
                      <a16:colId xmlns:a16="http://schemas.microsoft.com/office/drawing/2014/main" val="1803354754"/>
                    </a:ext>
                  </a:extLst>
                </a:gridCol>
                <a:gridCol w="867993">
                  <a:extLst>
                    <a:ext uri="{9D8B030D-6E8A-4147-A177-3AD203B41FA5}">
                      <a16:colId xmlns:a16="http://schemas.microsoft.com/office/drawing/2014/main" val="3618044459"/>
                    </a:ext>
                  </a:extLst>
                </a:gridCol>
              </a:tblGrid>
              <a:tr h="200145">
                <a:tc>
                  <a:txBody>
                    <a:bodyPr/>
                    <a:lstStyle/>
                    <a:p>
                      <a:pPr algn="ctr"/>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1" i="0" dirty="0">
                          <a:solidFill>
                            <a:schemeClr val="bg1"/>
                          </a:solidFill>
                        </a:rPr>
                        <a:t>Value</a:t>
                      </a:r>
                    </a:p>
                  </a:txBody>
                  <a:tcPr marL="0" marR="0" marT="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algn="ctr"/>
                      <a:r>
                        <a:rPr lang="en-US" sz="1400" b="1" i="0" dirty="0">
                          <a:solidFill>
                            <a:schemeClr val="bg1"/>
                          </a:solidFill>
                        </a:rPr>
                        <a:t>Unit</a:t>
                      </a:r>
                    </a:p>
                  </a:txBody>
                  <a:tcPr marL="0" marR="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extLst>
                  <a:ext uri="{0D108BD9-81ED-4DB2-BD59-A6C34878D82A}">
                    <a16:rowId xmlns:a16="http://schemas.microsoft.com/office/drawing/2014/main" val="1294371247"/>
                  </a:ext>
                </a:extLst>
              </a:tr>
              <a:tr h="200145">
                <a:tc>
                  <a:txBody>
                    <a:bodyPr/>
                    <a:lstStyle/>
                    <a:p>
                      <a:pPr algn="ctr"/>
                      <a:r>
                        <a:rPr lang="en-US" sz="1400" b="1" dirty="0" err="1"/>
                        <a:t>R</a:t>
                      </a:r>
                      <a:r>
                        <a:rPr lang="en-US" sz="1400" b="1" baseline="-25000" dirty="0" err="1"/>
                        <a:t>f</a:t>
                      </a:r>
                      <a:endParaRPr lang="en-US" sz="1400" b="1" baseline="-250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400" dirty="0"/>
                        <a:t>30</a:t>
                      </a:r>
                    </a:p>
                  </a:txBody>
                  <a:tcPr marL="0" marR="0" marT="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dirty="0"/>
                        <a:t>k</a:t>
                      </a:r>
                      <a:r>
                        <a:rPr lang="el-GR" sz="1400" dirty="0"/>
                        <a:t>Ω</a:t>
                      </a:r>
                      <a:endParaRPr lang="en-US" sz="1400" dirty="0"/>
                    </a:p>
                  </a:txBody>
                  <a:tcPr marL="0" marR="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432747767"/>
                  </a:ext>
                </a:extLst>
              </a:tr>
              <a:tr h="200145">
                <a:tc>
                  <a:txBody>
                    <a:bodyPr/>
                    <a:lstStyle/>
                    <a:p>
                      <a:pPr algn="ctr"/>
                      <a:r>
                        <a:rPr lang="en-US" sz="1400" b="1" dirty="0" err="1"/>
                        <a:t>R</a:t>
                      </a:r>
                      <a:r>
                        <a:rPr lang="en-US" sz="1400" b="1" baseline="-25000" dirty="0" err="1"/>
                        <a:t>g</a:t>
                      </a:r>
                      <a:endParaRPr lang="en-US" sz="1400" b="1" baseline="-250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400" dirty="0"/>
                        <a:t>2</a:t>
                      </a:r>
                    </a:p>
                  </a:txBody>
                  <a:tcPr marL="0" marR="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dirty="0"/>
                        <a:t>k</a:t>
                      </a:r>
                      <a:r>
                        <a:rPr lang="el-GR" sz="1400" dirty="0"/>
                        <a:t>Ω</a:t>
                      </a:r>
                      <a:endParaRPr lang="en-US" sz="1400" dirty="0"/>
                    </a:p>
                  </a:txBody>
                  <a:tcPr marL="0" marR="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555943345"/>
                  </a:ext>
                </a:extLst>
              </a:tr>
              <a:tr h="200145">
                <a:tc>
                  <a:txBody>
                    <a:bodyPr/>
                    <a:lstStyle/>
                    <a:p>
                      <a:pPr algn="ctr"/>
                      <a:r>
                        <a:rPr lang="en-US" sz="1400" b="1" dirty="0"/>
                        <a:t>R</a:t>
                      </a:r>
                      <a:r>
                        <a:rPr lang="en-US" sz="1400" b="1" baseline="-25000" dirty="0"/>
                        <a:t>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400" dirty="0"/>
                        <a:t>10</a:t>
                      </a:r>
                    </a:p>
                  </a:txBody>
                  <a:tcPr marL="0" marR="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dirty="0"/>
                        <a:t>k</a:t>
                      </a:r>
                      <a:r>
                        <a:rPr lang="el-GR" sz="1400" dirty="0"/>
                        <a:t>Ω</a:t>
                      </a:r>
                      <a:endParaRPr lang="en-US" sz="1400" dirty="0"/>
                    </a:p>
                  </a:txBody>
                  <a:tcPr marL="0" marR="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125897839"/>
                  </a:ext>
                </a:extLst>
              </a:tr>
              <a:tr h="200145">
                <a:tc>
                  <a:txBody>
                    <a:bodyPr/>
                    <a:lstStyle/>
                    <a:p>
                      <a:pPr algn="ctr"/>
                      <a:r>
                        <a:rPr lang="en-US" sz="1400" b="1" dirty="0"/>
                        <a:t>R</a:t>
                      </a:r>
                      <a:r>
                        <a:rPr lang="en-US" sz="1400" b="1" baseline="-25000" dirty="0"/>
                        <a:t>2</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400" dirty="0"/>
                        <a:t>10</a:t>
                      </a:r>
                    </a:p>
                  </a:txBody>
                  <a:tcPr marL="0" marR="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dirty="0"/>
                        <a:t>k</a:t>
                      </a:r>
                      <a:r>
                        <a:rPr lang="el-GR" sz="1400" dirty="0"/>
                        <a:t>Ω</a:t>
                      </a:r>
                      <a:endParaRPr lang="en-US" sz="1400" dirty="0"/>
                    </a:p>
                  </a:txBody>
                  <a:tcPr marL="0" marR="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399634704"/>
                  </a:ext>
                </a:extLst>
              </a:tr>
              <a:tr h="200145">
                <a:tc>
                  <a:txBody>
                    <a:bodyPr/>
                    <a:lstStyle/>
                    <a:p>
                      <a:pPr algn="ctr"/>
                      <a:r>
                        <a:rPr lang="en-US" sz="1400" b="1" dirty="0" err="1"/>
                        <a:t>V</a:t>
                      </a:r>
                      <a:r>
                        <a:rPr lang="en-US" sz="1400" b="1" baseline="-25000" dirty="0" err="1"/>
                        <a:t>ref</a:t>
                      </a:r>
                      <a:endParaRPr lang="en-US" sz="1400" b="1" baseline="-250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400" dirty="0"/>
                        <a:t>10</a:t>
                      </a:r>
                    </a:p>
                  </a:txBody>
                  <a:tcPr marL="0" marR="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V</a:t>
                      </a:r>
                    </a:p>
                  </a:txBody>
                  <a:tcPr marL="0" marR="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113547584"/>
                  </a:ext>
                </a:extLst>
              </a:tr>
              <a:tr h="200145">
                <a:tc>
                  <a:txBody>
                    <a:bodyPr/>
                    <a:lstStyle/>
                    <a:p>
                      <a:pPr algn="ctr"/>
                      <a:r>
                        <a:rPr lang="en-US" sz="1400" b="1" dirty="0"/>
                        <a:t>R</a:t>
                      </a:r>
                      <a:r>
                        <a:rPr lang="en-US" sz="1400" b="1" baseline="-25000" dirty="0"/>
                        <a:t>L</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400" dirty="0"/>
                        <a:t>10</a:t>
                      </a:r>
                    </a:p>
                  </a:txBody>
                  <a:tcPr marL="0" marR="0" marT="0" marB="0">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l-GR" sz="1400" dirty="0"/>
                        <a:t>Ω</a:t>
                      </a:r>
                      <a:endParaRPr lang="en-US" sz="1400" dirty="0"/>
                    </a:p>
                  </a:txBody>
                  <a:tcPr marL="0" marR="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412311244"/>
                  </a:ext>
                </a:extLst>
              </a:tr>
              <a:tr h="200145">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dirty="0" err="1"/>
                        <a:t>R</a:t>
                      </a:r>
                      <a:r>
                        <a:rPr lang="en-US" sz="1400" b="1" baseline="-25000" dirty="0" err="1"/>
                        <a:t>load</a:t>
                      </a:r>
                      <a:endParaRPr lang="en-US" sz="1400" b="1" baseline="-250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400" dirty="0"/>
                        <a:t>50</a:t>
                      </a:r>
                    </a:p>
                  </a:txBody>
                  <a:tcPr marL="0" marR="0" marT="0" marB="0">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l-GR" sz="1400" dirty="0"/>
                        <a:t>Ω</a:t>
                      </a:r>
                      <a:endParaRPr lang="en-US" sz="1400" dirty="0"/>
                    </a:p>
                  </a:txBody>
                  <a:tcPr marL="0" marR="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58467026"/>
                  </a:ext>
                </a:extLst>
              </a:tr>
              <a:tr h="200145">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dirty="0" err="1"/>
                        <a:t>V</a:t>
                      </a:r>
                      <a:r>
                        <a:rPr lang="en-US" sz="1400" b="1" baseline="-25000" dirty="0" err="1"/>
                        <a:t>bus</a:t>
                      </a:r>
                      <a:endParaRPr lang="en-US" sz="1400" b="1" baseline="-250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400" dirty="0"/>
                        <a:t>80</a:t>
                      </a:r>
                    </a:p>
                  </a:txBody>
                  <a:tcPr marL="0" marR="0" marT="0" marB="0">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V</a:t>
                      </a:r>
                    </a:p>
                  </a:txBody>
                  <a:tcPr marL="0" marR="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471646134"/>
                  </a:ext>
                </a:extLst>
              </a:tr>
            </a:tbl>
          </a:graphicData>
        </a:graphic>
      </p:graphicFrame>
      <p:sp>
        <p:nvSpPr>
          <p:cNvPr id="16" name="Rectangle 15"/>
          <p:cNvSpPr/>
          <p:nvPr/>
        </p:nvSpPr>
        <p:spPr>
          <a:xfrm>
            <a:off x="5456105" y="992604"/>
            <a:ext cx="3231719" cy="369332"/>
          </a:xfrm>
          <a:prstGeom prst="rect">
            <a:avLst/>
          </a:prstGeom>
        </p:spPr>
        <p:txBody>
          <a:bodyPr wrap="none">
            <a:spAutoFit/>
          </a:bodyPr>
          <a:lstStyle/>
          <a:p>
            <a:pPr algn="ctr"/>
            <a:r>
              <a:rPr lang="en-US" b="1" dirty="0"/>
              <a:t>Small-Scale Set-Up Components</a:t>
            </a:r>
          </a:p>
        </p:txBody>
      </p:sp>
    </p:spTree>
    <p:extLst>
      <p:ext uri="{BB962C8B-B14F-4D97-AF65-F5344CB8AC3E}">
        <p14:creationId xmlns:p14="http://schemas.microsoft.com/office/powerpoint/2010/main" val="21427072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Full-Scale System Parameters</a:t>
            </a:r>
          </a:p>
        </p:txBody>
      </p:sp>
      <p:sp>
        <p:nvSpPr>
          <p:cNvPr id="4" name="Slide Number Placeholder 3"/>
          <p:cNvSpPr>
            <a:spLocks noGrp="1"/>
          </p:cNvSpPr>
          <p:nvPr>
            <p:ph type="sldNum" sz="quarter" idx="12"/>
          </p:nvPr>
        </p:nvSpPr>
        <p:spPr/>
        <p:txBody>
          <a:bodyPr/>
          <a:lstStyle/>
          <a:p>
            <a:fld id="{C0F325E9-493D-4743-B1E1-B25E1D42752C}" type="slidenum">
              <a:rPr lang="en-US" smtClean="0"/>
              <a:t>43</a:t>
            </a:fld>
            <a:endParaRPr lang="en-US"/>
          </a:p>
        </p:txBody>
      </p:sp>
      <mc:AlternateContent xmlns:mc="http://schemas.openxmlformats.org/markup-compatibility/2006" xmlns:a14="http://schemas.microsoft.com/office/drawing/2010/main">
        <mc:Choice Requires="a14">
          <p:sp>
            <p:nvSpPr>
              <p:cNvPr id="5" name="TextBox 4"/>
              <p:cNvSpPr txBox="1"/>
              <p:nvPr/>
            </p:nvSpPr>
            <p:spPr>
              <a:xfrm>
                <a:off x="5887806" y="4126979"/>
                <a:ext cx="3147348" cy="2188228"/>
              </a:xfrm>
              <a:prstGeom prst="rect">
                <a:avLst/>
              </a:prstGeom>
              <a:noFill/>
            </p:spPr>
            <p:txBody>
              <a:bodyPr wrap="square" rtlCol="0">
                <a:spAutoFit/>
              </a:bodyPr>
              <a:lstStyle/>
              <a:p>
                <a:pPr>
                  <a:spcAft>
                    <a:spcPts val="1200"/>
                  </a:spcAft>
                </a:pPr>
                <a:r>
                  <a:rPr lang="en-US" sz="1600" b="1" dirty="0"/>
                  <a:t>PSS Part I Cut-off Frequency:</a:t>
                </a:r>
                <a:endParaRPr lang="en-US" sz="1600" dirty="0"/>
              </a:p>
              <a:p>
                <a:pPr>
                  <a:spcAft>
                    <a:spcPts val="1200"/>
                  </a:spcAft>
                </a:pPr>
                <a14:m>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𝑓</m:t>
                        </m:r>
                      </m:e>
                      <m:sub>
                        <m:r>
                          <a:rPr lang="en-US" sz="1600" b="0" i="1" smtClean="0">
                            <a:latin typeface="Cambria Math" panose="02040503050406030204" pitchFamily="18" charset="0"/>
                          </a:rPr>
                          <m:t>𝑐</m:t>
                        </m:r>
                      </m:sub>
                    </m:sSub>
                    <m:r>
                      <a:rPr lang="en-US" sz="1600" b="0" i="1" smtClean="0">
                        <a:latin typeface="Cambria Math" panose="02040503050406030204" pitchFamily="18" charset="0"/>
                      </a:rPr>
                      <m:t>=</m:t>
                    </m:r>
                    <m:f>
                      <m:fPr>
                        <m:ctrlPr>
                          <a:rPr lang="en-US" sz="1600" i="1" smtClean="0">
                            <a:latin typeface="Cambria Math" panose="02040503050406030204" pitchFamily="18" charset="0"/>
                          </a:rPr>
                        </m:ctrlPr>
                      </m:fPr>
                      <m:num>
                        <m:r>
                          <a:rPr lang="en-US" sz="1600" b="0" i="1" smtClean="0">
                            <a:latin typeface="Cambria Math" panose="02040503050406030204" pitchFamily="18" charset="0"/>
                          </a:rPr>
                          <m:t>1</m:t>
                        </m:r>
                      </m:num>
                      <m:den>
                        <m:r>
                          <a:rPr lang="en-US" sz="1600" b="0" i="1" smtClean="0">
                            <a:latin typeface="Cambria Math" panose="02040503050406030204" pitchFamily="18" charset="0"/>
                          </a:rPr>
                          <m:t>2</m:t>
                        </m:r>
                        <m:r>
                          <a:rPr lang="el-GR" sz="1600" b="0" i="1" smtClean="0">
                            <a:latin typeface="Cambria Math" panose="02040503050406030204" pitchFamily="18" charset="0"/>
                          </a:rPr>
                          <m:t>𝜋</m:t>
                        </m:r>
                        <m:rad>
                          <m:radPr>
                            <m:degHide m:val="on"/>
                            <m:ctrlPr>
                              <a:rPr lang="el-GR" sz="1600" i="1" smtClean="0">
                                <a:latin typeface="Cambria Math" panose="02040503050406030204" pitchFamily="18" charset="0"/>
                              </a:rPr>
                            </m:ctrlPr>
                          </m:radPr>
                          <m:deg/>
                          <m:e>
                            <m:r>
                              <a:rPr lang="en-US" sz="1600" b="0" i="1" smtClean="0">
                                <a:latin typeface="Cambria Math" panose="02040503050406030204" pitchFamily="18" charset="0"/>
                              </a:rPr>
                              <m:t>𝐿𝐶</m:t>
                            </m:r>
                          </m:e>
                        </m:rad>
                      </m:den>
                    </m:f>
                  </m:oMath>
                </a14:m>
                <a:r>
                  <a:rPr lang="en-US" sz="1600" dirty="0"/>
                  <a:t> = 0.65 Hz</a:t>
                </a:r>
                <a:endParaRPr lang="en-US" sz="1600" baseline="-25000" dirty="0"/>
              </a:p>
              <a:p>
                <a:pPr>
                  <a:spcAft>
                    <a:spcPts val="1200"/>
                  </a:spcAft>
                </a:pPr>
                <a:r>
                  <a:rPr lang="en-US" sz="1600" b="1" dirty="0"/>
                  <a:t>Energy Stored in a Capacitor:</a:t>
                </a:r>
              </a:p>
              <a:p>
                <a:pPr>
                  <a:spcAft>
                    <a:spcPts val="1200"/>
                  </a:spcAft>
                </a:pPr>
                <a14:m>
                  <m:oMathPara xmlns:m="http://schemas.openxmlformats.org/officeDocument/2006/math">
                    <m:oMathParaPr>
                      <m:jc m:val="left"/>
                    </m:oMathParaPr>
                    <m:oMath xmlns:m="http://schemas.openxmlformats.org/officeDocument/2006/math">
                      <m:r>
                        <a:rPr lang="en-US" sz="1600" b="0" i="1" smtClean="0">
                          <a:latin typeface="Cambria Math" panose="02040503050406030204" pitchFamily="18" charset="0"/>
                        </a:rPr>
                        <m:t>𝐸</m:t>
                      </m:r>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1</m:t>
                          </m:r>
                        </m:num>
                        <m:den>
                          <m:r>
                            <a:rPr lang="en-US" sz="1600" b="0" i="1" smtClean="0">
                              <a:latin typeface="Cambria Math" panose="02040503050406030204" pitchFamily="18" charset="0"/>
                            </a:rPr>
                            <m:t>2</m:t>
                          </m:r>
                        </m:den>
                      </m:f>
                      <m:r>
                        <a:rPr lang="en-US" sz="1600" b="0" i="1" smtClean="0">
                          <a:latin typeface="Cambria Math" panose="02040503050406030204" pitchFamily="18" charset="0"/>
                        </a:rPr>
                        <m:t>𝐶</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𝑉</m:t>
                          </m:r>
                        </m:e>
                        <m:sup>
                          <m:r>
                            <a:rPr lang="en-US" sz="1600" b="0" i="1" smtClean="0">
                              <a:latin typeface="Cambria Math" panose="02040503050406030204" pitchFamily="18" charset="0"/>
                            </a:rPr>
                            <m:t>2</m:t>
                          </m:r>
                        </m:sup>
                      </m:sSup>
                      <m:r>
                        <a:rPr lang="en-US" sz="1600" b="0" i="1" smtClean="0">
                          <a:latin typeface="Cambria Math" panose="02040503050406030204" pitchFamily="18" charset="0"/>
                        </a:rPr>
                        <m:t>=220 </m:t>
                      </m:r>
                      <m:r>
                        <a:rPr lang="en-US" sz="1600" b="0" i="1" smtClean="0">
                          <a:latin typeface="Cambria Math" panose="02040503050406030204" pitchFamily="18" charset="0"/>
                        </a:rPr>
                        <m:t>𝐽</m:t>
                      </m:r>
                    </m:oMath>
                  </m:oMathPara>
                </a14:m>
                <a:endParaRPr lang="en-US" sz="1600" dirty="0"/>
              </a:p>
              <a:p>
                <a:pPr>
                  <a:spcAft>
                    <a:spcPts val="1200"/>
                  </a:spcAft>
                </a:pPr>
                <a:endParaRPr lang="en-US" sz="1600" baseline="-25000" dirty="0"/>
              </a:p>
            </p:txBody>
          </p:sp>
        </mc:Choice>
        <mc:Fallback xmlns="">
          <p:sp>
            <p:nvSpPr>
              <p:cNvPr id="5" name="TextBox 4"/>
              <p:cNvSpPr txBox="1">
                <a:spLocks noRot="1" noChangeAspect="1" noMove="1" noResize="1" noEditPoints="1" noAdjustHandles="1" noChangeArrowheads="1" noChangeShapeType="1" noTextEdit="1"/>
              </p:cNvSpPr>
              <p:nvPr/>
            </p:nvSpPr>
            <p:spPr>
              <a:xfrm>
                <a:off x="5887806" y="4126979"/>
                <a:ext cx="3147348" cy="2188228"/>
              </a:xfrm>
              <a:prstGeom prst="rect">
                <a:avLst/>
              </a:prstGeom>
              <a:blipFill>
                <a:blip r:embed="rId2"/>
                <a:stretch>
                  <a:fillRect l="-1163" t="-836"/>
                </a:stretch>
              </a:blipFill>
            </p:spPr>
            <p:txBody>
              <a:bodyPr/>
              <a:lstStyle/>
              <a:p>
                <a:r>
                  <a:rPr lang="en-US">
                    <a:noFill/>
                  </a:rPr>
                  <a:t> </a:t>
                </a:r>
              </a:p>
            </p:txBody>
          </p:sp>
        </mc:Fallback>
      </mc:AlternateContent>
      <p:graphicFrame>
        <p:nvGraphicFramePr>
          <p:cNvPr id="6" name="Table 5"/>
          <p:cNvGraphicFramePr>
            <a:graphicFrameLocks noGrp="1"/>
          </p:cNvGraphicFramePr>
          <p:nvPr>
            <p:extLst>
              <p:ext uri="{D42A27DB-BD31-4B8C-83A1-F6EECF244321}">
                <p14:modId xmlns:p14="http://schemas.microsoft.com/office/powerpoint/2010/main" val="1708057148"/>
              </p:ext>
            </p:extLst>
          </p:nvPr>
        </p:nvGraphicFramePr>
        <p:xfrm>
          <a:off x="997075" y="1569961"/>
          <a:ext cx="3306200" cy="1407580"/>
        </p:xfrm>
        <a:graphic>
          <a:graphicData uri="http://schemas.openxmlformats.org/drawingml/2006/table">
            <a:tbl>
              <a:tblPr firstRow="1" bandRow="1">
                <a:tableStyleId>{5C22544A-7EE6-4342-B048-85BDC9FD1C3A}</a:tableStyleId>
              </a:tblPr>
              <a:tblGrid>
                <a:gridCol w="661489">
                  <a:extLst>
                    <a:ext uri="{9D8B030D-6E8A-4147-A177-3AD203B41FA5}">
                      <a16:colId xmlns:a16="http://schemas.microsoft.com/office/drawing/2014/main" val="3478271848"/>
                    </a:ext>
                  </a:extLst>
                </a:gridCol>
                <a:gridCol w="1542644">
                  <a:extLst>
                    <a:ext uri="{9D8B030D-6E8A-4147-A177-3AD203B41FA5}">
                      <a16:colId xmlns:a16="http://schemas.microsoft.com/office/drawing/2014/main" val="1171926681"/>
                    </a:ext>
                  </a:extLst>
                </a:gridCol>
                <a:gridCol w="1102067">
                  <a:extLst>
                    <a:ext uri="{9D8B030D-6E8A-4147-A177-3AD203B41FA5}">
                      <a16:colId xmlns:a16="http://schemas.microsoft.com/office/drawing/2014/main" val="101442077"/>
                    </a:ext>
                  </a:extLst>
                </a:gridCol>
              </a:tblGrid>
              <a:tr h="232748">
                <a:tc>
                  <a:txBody>
                    <a:bodyPr/>
                    <a:lstStyle/>
                    <a:p>
                      <a:pPr algn="ctr"/>
                      <a:endParaRPr lang="en-US" sz="1400" b="1" baseline="-25000"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t>Value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t>Unit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316647348"/>
                  </a:ext>
                </a:extLst>
              </a:tr>
              <a:tr h="232748">
                <a:tc>
                  <a:txBody>
                    <a:bodyPr/>
                    <a:lstStyle/>
                    <a:p>
                      <a:pPr algn="ctr"/>
                      <a:r>
                        <a:rPr lang="en-US" sz="1400" b="1" dirty="0" err="1">
                          <a:solidFill>
                            <a:schemeClr val="tx1"/>
                          </a:solidFill>
                        </a:rPr>
                        <a:t>f</a:t>
                      </a:r>
                      <a:r>
                        <a:rPr lang="en-US" sz="1400" b="1" baseline="-25000" dirty="0" err="1">
                          <a:solidFill>
                            <a:schemeClr val="tx1"/>
                          </a:solidFill>
                        </a:rPr>
                        <a:t>sw</a:t>
                      </a:r>
                      <a:endParaRPr lang="en-US" sz="1400" b="1" baseline="-25000"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US" sz="1400" dirty="0">
                          <a:solidFill>
                            <a:schemeClr val="tx1"/>
                          </a:solidFill>
                        </a:rPr>
                        <a:t>10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400" dirty="0">
                          <a:solidFill>
                            <a:schemeClr val="tx1"/>
                          </a:solidFill>
                        </a:rPr>
                        <a:t>kHz</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070635604"/>
                  </a:ext>
                </a:extLst>
              </a:tr>
              <a:tr h="232748">
                <a:tc>
                  <a:txBody>
                    <a:bodyPr/>
                    <a:lstStyle/>
                    <a:p>
                      <a:pPr algn="ctr"/>
                      <a:r>
                        <a:rPr lang="el-GR" sz="1400" b="1" dirty="0"/>
                        <a:t>ω</a:t>
                      </a:r>
                      <a:r>
                        <a:rPr lang="en-US" sz="1400" b="1" baseline="-25000" dirty="0"/>
                        <a:t>o</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US" sz="1400" dirty="0">
                          <a:solidFill>
                            <a:schemeClr val="tx1"/>
                          </a:solidFill>
                        </a:rPr>
                        <a:t>122</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400" dirty="0">
                          <a:solidFill>
                            <a:schemeClr val="tx1"/>
                          </a:solidFill>
                        </a:rPr>
                        <a:t>rad/s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84364716"/>
                  </a:ext>
                </a:extLst>
              </a:tr>
              <a:tr h="232748">
                <a:tc>
                  <a:txBody>
                    <a:bodyPr/>
                    <a:lstStyle/>
                    <a:p>
                      <a:pPr algn="ctr"/>
                      <a:r>
                        <a:rPr lang="el-GR" sz="1400" b="1" dirty="0"/>
                        <a:t>ξ</a:t>
                      </a:r>
                      <a:endParaRPr lang="en-US" sz="1400" b="1"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US" sz="1400" dirty="0">
                          <a:solidFill>
                            <a:schemeClr val="tx1"/>
                          </a:solidFill>
                        </a:rPr>
                        <a:t>0.4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400" dirty="0">
                          <a:solidFill>
                            <a:schemeClr val="tx1"/>
                          </a:solidFill>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568596051"/>
                  </a:ext>
                </a:extLst>
              </a:tr>
              <a:tr h="232748">
                <a:tc>
                  <a:txBody>
                    <a:bodyPr/>
                    <a:lstStyle/>
                    <a:p>
                      <a:pPr algn="ctr"/>
                      <a:r>
                        <a:rPr lang="en-US" sz="1400" b="1" dirty="0" err="1"/>
                        <a:t>K</a:t>
                      </a:r>
                      <a:r>
                        <a:rPr lang="en-US" sz="1400" b="1" baseline="-25000" dirty="0" err="1"/>
                        <a:t>p</a:t>
                      </a:r>
                      <a:endParaRPr lang="en-US" sz="1400" b="1" baseline="-250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3.10</a:t>
                      </a:r>
                      <a:endParaRPr lang="en-US" sz="1400" baseline="30000"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aseline="0" dirty="0"/>
                        <a:t>H/s</a:t>
                      </a:r>
                      <a:r>
                        <a:rPr lang="en-US" sz="1400" baseline="30000" dirty="0"/>
                        <a:t>2</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977012104"/>
                  </a:ext>
                </a:extLst>
              </a:tr>
              <a:tr h="232748">
                <a:tc>
                  <a:txBody>
                    <a:bodyPr/>
                    <a:lstStyle/>
                    <a:p>
                      <a:pPr algn="ctr"/>
                      <a:r>
                        <a:rPr lang="en-US" sz="1400" b="1" dirty="0"/>
                        <a:t>K</a:t>
                      </a:r>
                      <a:r>
                        <a:rPr lang="en-US" sz="1400" b="1" baseline="-25000" dirty="0"/>
                        <a:t>i</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US" sz="1400" dirty="0">
                          <a:solidFill>
                            <a:schemeClr val="tx1"/>
                          </a:solidFill>
                        </a:rPr>
                        <a:t>478</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l-GR" sz="1400" dirty="0"/>
                        <a:t>Ω</a:t>
                      </a:r>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893744725"/>
                  </a:ext>
                </a:extLst>
              </a:tr>
            </a:tbl>
          </a:graphicData>
        </a:graphic>
      </p:graphicFrame>
      <p:sp>
        <p:nvSpPr>
          <p:cNvPr id="11" name="Rectangle 10"/>
          <p:cNvSpPr/>
          <p:nvPr/>
        </p:nvSpPr>
        <p:spPr>
          <a:xfrm>
            <a:off x="1818064" y="3054485"/>
            <a:ext cx="2070182" cy="830997"/>
          </a:xfrm>
          <a:prstGeom prst="rect">
            <a:avLst/>
          </a:prstGeom>
        </p:spPr>
        <p:txBody>
          <a:bodyPr wrap="none">
            <a:spAutoFit/>
          </a:bodyPr>
          <a:lstStyle/>
          <a:p>
            <a:pPr algn="ctr"/>
            <a:r>
              <a:rPr lang="en-US" sz="1600" b="1" dirty="0"/>
              <a:t>Controller bandwidth:</a:t>
            </a:r>
          </a:p>
          <a:p>
            <a:pPr algn="ctr"/>
            <a:r>
              <a:rPr lang="el-GR" sz="1600" dirty="0"/>
              <a:t>ω</a:t>
            </a:r>
            <a:r>
              <a:rPr lang="en-US" sz="1600" baseline="-25000" dirty="0"/>
              <a:t>o</a:t>
            </a:r>
            <a:r>
              <a:rPr lang="en-US" sz="1600" dirty="0"/>
              <a:t> = 10f</a:t>
            </a:r>
            <a:r>
              <a:rPr lang="en-US" sz="1600" baseline="-25000" dirty="0"/>
              <a:t>turb</a:t>
            </a:r>
          </a:p>
          <a:p>
            <a:pPr algn="ctr"/>
            <a:r>
              <a:rPr lang="en-US" sz="1600" dirty="0" err="1"/>
              <a:t>f</a:t>
            </a:r>
            <a:r>
              <a:rPr lang="en-US" sz="1600" baseline="-25000" dirty="0" err="1"/>
              <a:t>turb</a:t>
            </a:r>
            <a:r>
              <a:rPr lang="en-US" sz="1600" baseline="-25000" dirty="0"/>
              <a:t> </a:t>
            </a:r>
            <a:r>
              <a:rPr lang="en-US" sz="1600" dirty="0"/>
              <a:t>= 1.94 Hz</a:t>
            </a:r>
            <a:endParaRPr lang="en-US" sz="1600" baseline="-25000" dirty="0"/>
          </a:p>
        </p:txBody>
      </p:sp>
      <p:sp>
        <p:nvSpPr>
          <p:cNvPr id="13" name="TextBox 12"/>
          <p:cNvSpPr txBox="1"/>
          <p:nvPr/>
        </p:nvSpPr>
        <p:spPr>
          <a:xfrm>
            <a:off x="1596492" y="1157288"/>
            <a:ext cx="2513327" cy="369332"/>
          </a:xfrm>
          <a:prstGeom prst="rect">
            <a:avLst/>
          </a:prstGeom>
          <a:noFill/>
        </p:spPr>
        <p:txBody>
          <a:bodyPr wrap="square" rtlCol="0">
            <a:spAutoFit/>
          </a:bodyPr>
          <a:lstStyle/>
          <a:p>
            <a:r>
              <a:rPr lang="en-US" b="1" dirty="0"/>
              <a:t>Controller Parameters</a:t>
            </a:r>
          </a:p>
        </p:txBody>
      </p:sp>
      <p:graphicFrame>
        <p:nvGraphicFramePr>
          <p:cNvPr id="12" name="Table 11"/>
          <p:cNvGraphicFramePr>
            <a:graphicFrameLocks noGrp="1"/>
          </p:cNvGraphicFramePr>
          <p:nvPr>
            <p:extLst>
              <p:ext uri="{D42A27DB-BD31-4B8C-83A1-F6EECF244321}">
                <p14:modId xmlns:p14="http://schemas.microsoft.com/office/powerpoint/2010/main" val="1084652475"/>
              </p:ext>
            </p:extLst>
          </p:nvPr>
        </p:nvGraphicFramePr>
        <p:xfrm>
          <a:off x="276720" y="4243314"/>
          <a:ext cx="5152860" cy="1645920"/>
        </p:xfrm>
        <a:graphic>
          <a:graphicData uri="http://schemas.openxmlformats.org/drawingml/2006/table">
            <a:tbl>
              <a:tblPr firstRow="1" bandRow="1">
                <a:tableStyleId>{5C22544A-7EE6-4342-B048-85BDC9FD1C3A}</a:tableStyleId>
              </a:tblPr>
              <a:tblGrid>
                <a:gridCol w="1030572">
                  <a:extLst>
                    <a:ext uri="{9D8B030D-6E8A-4147-A177-3AD203B41FA5}">
                      <a16:colId xmlns:a16="http://schemas.microsoft.com/office/drawing/2014/main" val="467150525"/>
                    </a:ext>
                  </a:extLst>
                </a:gridCol>
                <a:gridCol w="1030572">
                  <a:extLst>
                    <a:ext uri="{9D8B030D-6E8A-4147-A177-3AD203B41FA5}">
                      <a16:colId xmlns:a16="http://schemas.microsoft.com/office/drawing/2014/main" val="1803354754"/>
                    </a:ext>
                  </a:extLst>
                </a:gridCol>
                <a:gridCol w="1030572">
                  <a:extLst>
                    <a:ext uri="{9D8B030D-6E8A-4147-A177-3AD203B41FA5}">
                      <a16:colId xmlns:a16="http://schemas.microsoft.com/office/drawing/2014/main" val="3618044459"/>
                    </a:ext>
                  </a:extLst>
                </a:gridCol>
                <a:gridCol w="1030572">
                  <a:extLst>
                    <a:ext uri="{9D8B030D-6E8A-4147-A177-3AD203B41FA5}">
                      <a16:colId xmlns:a16="http://schemas.microsoft.com/office/drawing/2014/main" val="1461520821"/>
                    </a:ext>
                  </a:extLst>
                </a:gridCol>
                <a:gridCol w="1030572">
                  <a:extLst>
                    <a:ext uri="{9D8B030D-6E8A-4147-A177-3AD203B41FA5}">
                      <a16:colId xmlns:a16="http://schemas.microsoft.com/office/drawing/2014/main" val="3451093892"/>
                    </a:ext>
                  </a:extLst>
                </a:gridCol>
              </a:tblGrid>
              <a:tr h="0">
                <a:tc>
                  <a:txBody>
                    <a:bodyPr/>
                    <a:lstStyle/>
                    <a:p>
                      <a:pPr algn="ctr">
                        <a:spcAft>
                          <a:spcPts val="0"/>
                        </a:spcAft>
                      </a:pPr>
                      <a:endParaRPr lang="en-US" sz="18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en-US" sz="1800" i="1" dirty="0"/>
                        <a:t>Size</a:t>
                      </a:r>
                    </a:p>
                  </a:txBody>
                  <a:tcPr marL="0" marR="0"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spcAft>
                          <a:spcPts val="0"/>
                        </a:spcAft>
                      </a:pPr>
                      <a:r>
                        <a:rPr lang="en-US" sz="1800" i="1" dirty="0"/>
                        <a:t>Rating</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spcAft>
                          <a:spcPts val="0"/>
                        </a:spcAft>
                      </a:pPr>
                      <a:r>
                        <a:rPr lang="en-US" sz="1800" i="1" dirty="0"/>
                        <a:t>ESR [</a:t>
                      </a:r>
                      <a:r>
                        <a:rPr lang="el-GR" sz="1800" i="1" dirty="0"/>
                        <a:t>Ω</a:t>
                      </a:r>
                      <a:r>
                        <a:rPr lang="en-US" sz="1800" i="1" dirty="0"/>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spcAft>
                          <a:spcPts val="0"/>
                        </a:spcAft>
                      </a:pPr>
                      <a:r>
                        <a:rPr lang="en-US" sz="1800" i="1" dirty="0"/>
                        <a:t>Cost</a:t>
                      </a:r>
                    </a:p>
                  </a:txBody>
                  <a:tcPr marL="0" marR="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1294371247"/>
                  </a:ext>
                </a:extLst>
              </a:tr>
              <a:tr h="0">
                <a:tc>
                  <a:txBody>
                    <a:bodyPr/>
                    <a:lstStyle/>
                    <a:p>
                      <a:pPr algn="ctr">
                        <a:spcAft>
                          <a:spcPts val="0"/>
                        </a:spcAft>
                      </a:pPr>
                      <a:r>
                        <a:rPr lang="en-US" sz="1800" b="1" dirty="0"/>
                        <a:t>L</a:t>
                      </a:r>
                      <a:r>
                        <a:rPr lang="en-US" sz="1800" b="1" baseline="-25000" dirty="0"/>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algn="ctr">
                        <a:spcAft>
                          <a:spcPts val="0"/>
                        </a:spcAft>
                      </a:pPr>
                      <a:r>
                        <a:rPr lang="en-US" sz="1800" dirty="0"/>
                        <a:t>32 </a:t>
                      </a:r>
                      <a:r>
                        <a:rPr lang="en-US" sz="1800" dirty="0" err="1"/>
                        <a:t>mH</a:t>
                      </a:r>
                      <a:endParaRPr lang="en-US" sz="1800" dirty="0"/>
                    </a:p>
                  </a:txBody>
                  <a:tcPr marL="0" marR="0"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algn="ctr">
                        <a:spcAft>
                          <a:spcPts val="0"/>
                        </a:spcAft>
                      </a:pPr>
                      <a:r>
                        <a:rPr lang="en-US" sz="1800" dirty="0"/>
                        <a:t>10 A</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algn="ctr">
                        <a:spcAft>
                          <a:spcPts val="0"/>
                        </a:spcAft>
                      </a:pPr>
                      <a:r>
                        <a:rPr lang="en-US" sz="1800" dirty="0"/>
                        <a:t>28</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algn="ctr">
                        <a:spcAft>
                          <a:spcPts val="0"/>
                        </a:spcAft>
                      </a:pPr>
                      <a:r>
                        <a:rPr lang="en-US" sz="1800" dirty="0"/>
                        <a:t>$43</a:t>
                      </a:r>
                    </a:p>
                  </a:txBody>
                  <a:tcPr marL="0" marR="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432747767"/>
                  </a:ext>
                </a:extLst>
              </a:tr>
              <a:tr h="0">
                <a:tc>
                  <a:txBody>
                    <a:bodyPr/>
                    <a:lstStyle/>
                    <a:p>
                      <a:pPr algn="ctr">
                        <a:spcAft>
                          <a:spcPts val="0"/>
                        </a:spcAft>
                      </a:pPr>
                      <a:r>
                        <a:rPr lang="en-US" sz="1800" b="1" dirty="0"/>
                        <a:t>L</a:t>
                      </a:r>
                      <a:r>
                        <a:rPr lang="en-US" sz="1800" b="1" baseline="-25000" dirty="0"/>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algn="ctr">
                        <a:spcAft>
                          <a:spcPts val="0"/>
                        </a:spcAft>
                      </a:pPr>
                      <a:r>
                        <a:rPr lang="en-US" sz="1800" dirty="0"/>
                        <a:t>32 </a:t>
                      </a:r>
                      <a:r>
                        <a:rPr lang="en-US" sz="1800" dirty="0" err="1"/>
                        <a:t>mH</a:t>
                      </a:r>
                      <a:endParaRPr lang="en-US" sz="1800" dirty="0"/>
                    </a:p>
                  </a:txBody>
                  <a:tcPr marL="0" marR="0" marT="0"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t>10</a:t>
                      </a:r>
                      <a:r>
                        <a:rPr lang="en-US" sz="1800" baseline="0" dirty="0"/>
                        <a:t> A</a:t>
                      </a:r>
                      <a:endParaRPr lang="en-US" sz="1800" dirty="0"/>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algn="ctr">
                        <a:spcAft>
                          <a:spcPts val="0"/>
                        </a:spcAft>
                      </a:pPr>
                      <a:r>
                        <a:rPr lang="en-US" sz="1800" dirty="0"/>
                        <a:t>28</a:t>
                      </a: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algn="ctr">
                        <a:spcAft>
                          <a:spcPts val="0"/>
                        </a:spcAft>
                      </a:pPr>
                      <a:r>
                        <a:rPr lang="en-US" sz="1800" dirty="0"/>
                        <a:t>$43</a:t>
                      </a:r>
                    </a:p>
                  </a:txBody>
                  <a:tcPr marL="0" marR="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555943345"/>
                  </a:ext>
                </a:extLst>
              </a:tr>
              <a:tr h="0">
                <a:tc>
                  <a:txBody>
                    <a:bodyPr/>
                    <a:lstStyle/>
                    <a:p>
                      <a:pPr algn="ctr">
                        <a:spcAft>
                          <a:spcPts val="0"/>
                        </a:spcAft>
                      </a:pPr>
                      <a:r>
                        <a:rPr lang="en-US" sz="1800" b="1" dirty="0"/>
                        <a:t>C</a:t>
                      </a:r>
                      <a:r>
                        <a:rPr lang="en-US" sz="1800" b="1" baseline="-25000" dirty="0"/>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algn="ctr">
                        <a:spcAft>
                          <a:spcPts val="0"/>
                        </a:spcAft>
                      </a:pPr>
                      <a:r>
                        <a:rPr lang="en-US" sz="1800" dirty="0"/>
                        <a:t>1.93 F</a:t>
                      </a:r>
                    </a:p>
                  </a:txBody>
                  <a:tcPr marL="0" marR="0" marT="0"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algn="ctr">
                        <a:spcAft>
                          <a:spcPts val="0"/>
                        </a:spcAft>
                      </a:pPr>
                      <a:r>
                        <a:rPr lang="en-US" sz="1800" dirty="0"/>
                        <a:t>480</a:t>
                      </a:r>
                      <a:r>
                        <a:rPr lang="en-US" sz="1800" baseline="0" dirty="0"/>
                        <a:t> V</a:t>
                      </a:r>
                      <a:endParaRPr lang="en-US" sz="1800" dirty="0"/>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algn="ctr">
                        <a:spcAft>
                          <a:spcPts val="0"/>
                        </a:spcAft>
                      </a:pPr>
                      <a:r>
                        <a:rPr lang="en-US" sz="1800" dirty="0"/>
                        <a:t>12</a:t>
                      </a: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t>$3969</a:t>
                      </a:r>
                    </a:p>
                  </a:txBody>
                  <a:tcPr marL="0" marR="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399634704"/>
                  </a:ext>
                </a:extLst>
              </a:tr>
              <a:tr h="0">
                <a:tc>
                  <a:txBody>
                    <a:bodyPr/>
                    <a:lstStyle/>
                    <a:p>
                      <a:pPr algn="ctr">
                        <a:spcAft>
                          <a:spcPts val="0"/>
                        </a:spcAft>
                      </a:pPr>
                      <a:r>
                        <a:rPr lang="en-US" sz="1800" b="1" dirty="0"/>
                        <a:t>C</a:t>
                      </a:r>
                      <a:r>
                        <a:rPr lang="en-US" sz="1800" b="1" baseline="-25000" dirty="0"/>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a:spcAft>
                          <a:spcPts val="0"/>
                        </a:spcAft>
                      </a:pPr>
                      <a:r>
                        <a:rPr lang="en-US" sz="1800" dirty="0"/>
                        <a:t>0.05 F</a:t>
                      </a:r>
                    </a:p>
                  </a:txBody>
                  <a:tcPr marL="0" marR="0" marT="0"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t>480 V</a:t>
                      </a:r>
                    </a:p>
                  </a:txBody>
                  <a:tcPr marL="0" marR="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spcAft>
                          <a:spcPts val="0"/>
                        </a:spcAft>
                      </a:pPr>
                      <a:r>
                        <a:rPr lang="en-US" sz="1800" dirty="0"/>
                        <a:t>28</a:t>
                      </a: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spcAft>
                          <a:spcPts val="0"/>
                        </a:spcAft>
                      </a:pPr>
                      <a:r>
                        <a:rPr lang="en-US" sz="1800" dirty="0"/>
                        <a:t>$557</a:t>
                      </a:r>
                    </a:p>
                  </a:txBody>
                  <a:tcPr marL="0" marR="0" marT="0"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113547584"/>
                  </a:ext>
                </a:extLst>
              </a:tr>
              <a:tr h="0">
                <a:tc>
                  <a:txBody>
                    <a:bodyPr/>
                    <a:lstStyle/>
                    <a:p>
                      <a:pPr algn="ctr">
                        <a:spcAft>
                          <a:spcPts val="0"/>
                        </a:spcAft>
                      </a:pPr>
                      <a:endParaRPr lang="en-US" sz="1800" b="1" baseline="-25000"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spcAft>
                          <a:spcPts val="0"/>
                        </a:spcAft>
                      </a:pPr>
                      <a:endParaRPr lang="en-US" sz="1800" dirty="0"/>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dirty="0"/>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spcAft>
                          <a:spcPts val="0"/>
                        </a:spcAft>
                      </a:pPr>
                      <a:r>
                        <a:rPr lang="en-US" sz="1800" dirty="0"/>
                        <a:t>Total Cost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spcAft>
                          <a:spcPts val="0"/>
                        </a:spcAft>
                      </a:pPr>
                      <a:r>
                        <a:rPr lang="en-US" sz="1800" b="1" dirty="0">
                          <a:solidFill>
                            <a:srgbClr val="C00000"/>
                          </a:solidFill>
                        </a:rPr>
                        <a:t>$4611</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86083941"/>
                  </a:ext>
                </a:extLst>
              </a:tr>
            </a:tbl>
          </a:graphicData>
        </a:graphic>
      </p:graphicFrame>
    </p:spTree>
    <p:extLst>
      <p:ext uri="{BB962C8B-B14F-4D97-AF65-F5344CB8AC3E}">
        <p14:creationId xmlns:p14="http://schemas.microsoft.com/office/powerpoint/2010/main" val="22821595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400" y="116103"/>
            <a:ext cx="8229600" cy="744590"/>
          </a:xfrm>
        </p:spPr>
        <p:txBody>
          <a:bodyPr/>
          <a:lstStyle/>
          <a:p>
            <a:r>
              <a:rPr lang="en-US" dirty="0"/>
              <a:t>Switching Losses</a:t>
            </a:r>
          </a:p>
        </p:txBody>
      </p:sp>
      <p:sp>
        <p:nvSpPr>
          <p:cNvPr id="4" name="Slide Number Placeholder 3"/>
          <p:cNvSpPr>
            <a:spLocks noGrp="1"/>
          </p:cNvSpPr>
          <p:nvPr>
            <p:ph type="sldNum" sz="quarter" idx="12"/>
          </p:nvPr>
        </p:nvSpPr>
        <p:spPr/>
        <p:txBody>
          <a:bodyPr/>
          <a:lstStyle/>
          <a:p>
            <a:fld id="{C0F325E9-493D-4743-B1E1-B25E1D42752C}" type="slidenum">
              <a:rPr lang="en-US" smtClean="0"/>
              <a:t>44</a:t>
            </a:fld>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82" y="1012378"/>
            <a:ext cx="3175714" cy="4056000"/>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392400" y="5334214"/>
                <a:ext cx="2678400" cy="800219"/>
              </a:xfrm>
              <a:prstGeom prst="rect">
                <a:avLst/>
              </a:prstGeom>
              <a:noFill/>
            </p:spPr>
            <p:txBody>
              <a:bodyPr wrap="square" rtlCol="0">
                <a:spAutoFit/>
              </a:bodyPr>
              <a:lstStyle/>
              <a:p>
                <a:pPr>
                  <a:spcBef>
                    <a:spcPts val="1200"/>
                  </a:spcBef>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𝑠𝑤</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𝑠𝑤</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𝑠𝑤</m:t>
                          </m:r>
                        </m:sub>
                      </m:sSub>
                    </m:oMath>
                  </m:oMathPara>
                </a14:m>
                <a:endParaRPr lang="en-US" dirty="0"/>
              </a:p>
              <a:p>
                <a:pPr>
                  <a:spcBef>
                    <a:spcPts val="1200"/>
                  </a:spcBef>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𝑠𝑤</m:t>
                        </m:r>
                      </m:sub>
                    </m:sSub>
                    <m:r>
                      <a:rPr lang="en-US" i="1">
                        <a:latin typeface="Cambria Math" panose="02040503050406030204" pitchFamily="18" charset="0"/>
                      </a:rPr>
                      <m:t>=0</m:t>
                    </m:r>
                  </m:oMath>
                </a14:m>
                <a:r>
                  <a:rPr lang="en-US" dirty="0"/>
                  <a:t>    for ideal switch</a:t>
                </a:r>
              </a:p>
            </p:txBody>
          </p:sp>
        </mc:Choice>
        <mc:Fallback xmlns="">
          <p:sp>
            <p:nvSpPr>
              <p:cNvPr id="11" name="TextBox 10"/>
              <p:cNvSpPr txBox="1">
                <a:spLocks noRot="1" noChangeAspect="1" noMove="1" noResize="1" noEditPoints="1" noAdjustHandles="1" noChangeArrowheads="1" noChangeShapeType="1" noTextEdit="1"/>
              </p:cNvSpPr>
              <p:nvPr/>
            </p:nvSpPr>
            <p:spPr>
              <a:xfrm>
                <a:off x="392400" y="5334214"/>
                <a:ext cx="2678400" cy="800219"/>
              </a:xfrm>
              <a:prstGeom prst="rect">
                <a:avLst/>
              </a:prstGeom>
              <a:blipFill>
                <a:blip r:embed="rId3"/>
                <a:stretch>
                  <a:fillRect b="-11450"/>
                </a:stretch>
              </a:blipFill>
            </p:spPr>
            <p:txBody>
              <a:bodyPr/>
              <a:lstStyle/>
              <a:p>
                <a:r>
                  <a:rPr lang="en-US">
                    <a:noFill/>
                  </a:rPr>
                  <a:t> </a:t>
                </a:r>
              </a:p>
            </p:txBody>
          </p:sp>
        </mc:Fallback>
      </mc:AlternateContent>
      <p:sp>
        <p:nvSpPr>
          <p:cNvPr id="13" name="TextBox 12"/>
          <p:cNvSpPr txBox="1"/>
          <p:nvPr/>
        </p:nvSpPr>
        <p:spPr>
          <a:xfrm>
            <a:off x="1119600" y="834984"/>
            <a:ext cx="1371600" cy="369332"/>
          </a:xfrm>
          <a:prstGeom prst="rect">
            <a:avLst/>
          </a:prstGeom>
          <a:noFill/>
        </p:spPr>
        <p:txBody>
          <a:bodyPr wrap="square" rtlCol="0">
            <a:spAutoFit/>
          </a:bodyPr>
          <a:lstStyle/>
          <a:p>
            <a:r>
              <a:rPr lang="en-US" b="1" dirty="0"/>
              <a:t>Ideal Switch</a:t>
            </a:r>
          </a:p>
        </p:txBody>
      </p:sp>
      <p:grpSp>
        <p:nvGrpSpPr>
          <p:cNvPr id="3" name="Group 2"/>
          <p:cNvGrpSpPr/>
          <p:nvPr/>
        </p:nvGrpSpPr>
        <p:grpSpPr>
          <a:xfrm>
            <a:off x="3222048" y="860693"/>
            <a:ext cx="3106751" cy="4096604"/>
            <a:chOff x="3222048" y="860693"/>
            <a:chExt cx="3106751" cy="4096604"/>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2048" y="989377"/>
              <a:ext cx="3106751" cy="3967920"/>
            </a:xfrm>
            <a:prstGeom prst="rect">
              <a:avLst/>
            </a:prstGeom>
          </p:spPr>
        </p:pic>
        <p:sp>
          <p:nvSpPr>
            <p:cNvPr id="20" name="TextBox 19"/>
            <p:cNvSpPr txBox="1"/>
            <p:nvPr/>
          </p:nvSpPr>
          <p:spPr>
            <a:xfrm>
              <a:off x="4295314" y="860693"/>
              <a:ext cx="1518600" cy="369332"/>
            </a:xfrm>
            <a:prstGeom prst="rect">
              <a:avLst/>
            </a:prstGeom>
            <a:noFill/>
          </p:spPr>
          <p:txBody>
            <a:bodyPr wrap="square" rtlCol="0">
              <a:spAutoFit/>
            </a:bodyPr>
            <a:lstStyle/>
            <a:p>
              <a:r>
                <a:rPr lang="en-US" b="1" dirty="0"/>
                <a:t>Real Switch</a:t>
              </a:r>
            </a:p>
          </p:txBody>
        </p:sp>
      </p:grpSp>
      <p:sp>
        <p:nvSpPr>
          <p:cNvPr id="21" name="TextBox 20"/>
          <p:cNvSpPr txBox="1"/>
          <p:nvPr/>
        </p:nvSpPr>
        <p:spPr>
          <a:xfrm>
            <a:off x="4022707" y="5508828"/>
            <a:ext cx="4612184" cy="369332"/>
          </a:xfrm>
          <a:prstGeom prst="rect">
            <a:avLst/>
          </a:prstGeom>
          <a:noFill/>
        </p:spPr>
        <p:txBody>
          <a:bodyPr wrap="square" rtlCol="0">
            <a:spAutoFit/>
          </a:bodyPr>
          <a:lstStyle/>
          <a:p>
            <a:pPr algn="ctr"/>
            <a:r>
              <a:rPr lang="en-US" b="1" dirty="0"/>
              <a:t>Switching losses not modeled in simulation</a:t>
            </a:r>
          </a:p>
        </p:txBody>
      </p:sp>
      <p:grpSp>
        <p:nvGrpSpPr>
          <p:cNvPr id="5" name="Group 4"/>
          <p:cNvGrpSpPr/>
          <p:nvPr/>
        </p:nvGrpSpPr>
        <p:grpSpPr>
          <a:xfrm>
            <a:off x="6159243" y="1671933"/>
            <a:ext cx="2968299" cy="2656322"/>
            <a:chOff x="6159243" y="1671933"/>
            <a:chExt cx="2968299" cy="2656322"/>
          </a:xfrm>
        </p:grpSpPr>
        <p:sp>
          <p:nvSpPr>
            <p:cNvPr id="15" name="TextBox 14"/>
            <p:cNvSpPr txBox="1"/>
            <p:nvPr/>
          </p:nvSpPr>
          <p:spPr>
            <a:xfrm>
              <a:off x="6616200" y="1671933"/>
              <a:ext cx="2070600" cy="369332"/>
            </a:xfrm>
            <a:prstGeom prst="rect">
              <a:avLst/>
            </a:prstGeom>
            <a:noFill/>
          </p:spPr>
          <p:txBody>
            <a:bodyPr wrap="square" rtlCol="0">
              <a:spAutoFit/>
            </a:bodyPr>
            <a:lstStyle/>
            <a:p>
              <a:r>
                <a:rPr lang="en-US" b="1" dirty="0"/>
                <a:t>Real Switch Losses</a:t>
              </a: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r="5019"/>
            <a:stretch/>
          </p:blipFill>
          <p:spPr>
            <a:xfrm>
              <a:off x="6159243" y="1985283"/>
              <a:ext cx="2968299" cy="2342972"/>
            </a:xfrm>
            <a:prstGeom prst="rect">
              <a:avLst/>
            </a:prstGeom>
          </p:spPr>
        </p:pic>
      </p:grpSp>
    </p:spTree>
    <p:extLst>
      <p:ext uri="{BB962C8B-B14F-4D97-AF65-F5344CB8AC3E}">
        <p14:creationId xmlns:p14="http://schemas.microsoft.com/office/powerpoint/2010/main" val="26685780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236"/>
            <a:ext cx="8229600" cy="1049400"/>
          </a:xfrm>
        </p:spPr>
        <p:txBody>
          <a:bodyPr/>
          <a:lstStyle/>
          <a:p>
            <a:r>
              <a:rPr lang="en-US" dirty="0"/>
              <a:t>Power Quality Improvement</a:t>
            </a:r>
          </a:p>
        </p:txBody>
      </p:sp>
      <p:sp>
        <p:nvSpPr>
          <p:cNvPr id="4" name="Slide Number Placeholder 3"/>
          <p:cNvSpPr>
            <a:spLocks noGrp="1"/>
          </p:cNvSpPr>
          <p:nvPr>
            <p:ph type="sldNum" sz="quarter" idx="12"/>
          </p:nvPr>
        </p:nvSpPr>
        <p:spPr/>
        <p:txBody>
          <a:bodyPr/>
          <a:lstStyle/>
          <a:p>
            <a:fld id="{C0F325E9-493D-4743-B1E1-B25E1D42752C}" type="slidenum">
              <a:rPr lang="en-US" smtClean="0"/>
              <a:t>45</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307216916"/>
              </p:ext>
            </p:extLst>
          </p:nvPr>
        </p:nvGraphicFramePr>
        <p:xfrm>
          <a:off x="279052" y="3928151"/>
          <a:ext cx="3017960" cy="1499818"/>
        </p:xfrm>
        <a:graphic>
          <a:graphicData uri="http://schemas.openxmlformats.org/drawingml/2006/table">
            <a:tbl>
              <a:tblPr firstRow="1" firstCol="1" bandRow="1">
                <a:tableStyleId>{5C22544A-7EE6-4342-B048-85BDC9FD1C3A}</a:tableStyleId>
              </a:tblPr>
              <a:tblGrid>
                <a:gridCol w="1065577">
                  <a:extLst>
                    <a:ext uri="{9D8B030D-6E8A-4147-A177-3AD203B41FA5}">
                      <a16:colId xmlns:a16="http://schemas.microsoft.com/office/drawing/2014/main" val="3514034910"/>
                    </a:ext>
                  </a:extLst>
                </a:gridCol>
                <a:gridCol w="908495">
                  <a:extLst>
                    <a:ext uri="{9D8B030D-6E8A-4147-A177-3AD203B41FA5}">
                      <a16:colId xmlns:a16="http://schemas.microsoft.com/office/drawing/2014/main" val="4018404598"/>
                    </a:ext>
                  </a:extLst>
                </a:gridCol>
                <a:gridCol w="1043888">
                  <a:extLst>
                    <a:ext uri="{9D8B030D-6E8A-4147-A177-3AD203B41FA5}">
                      <a16:colId xmlns:a16="http://schemas.microsoft.com/office/drawing/2014/main" val="1652403415"/>
                    </a:ext>
                  </a:extLst>
                </a:gridCol>
              </a:tblGrid>
              <a:tr h="336200">
                <a:tc>
                  <a:txBody>
                    <a:bodyPr/>
                    <a:lstStyle/>
                    <a:p>
                      <a:pPr marL="0" marR="0" algn="ctr">
                        <a:lnSpc>
                          <a:spcPct val="107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ctr" defTabSz="457200" rtl="0" eaLnBrk="1" fontAlgn="auto" latinLnBrk="0" hangingPunct="1">
                        <a:lnSpc>
                          <a:spcPct val="107000"/>
                        </a:lnSpc>
                        <a:spcBef>
                          <a:spcPts val="0"/>
                        </a:spcBef>
                        <a:spcAft>
                          <a:spcPts val="0"/>
                        </a:spcAft>
                        <a:buClrTx/>
                        <a:buSzTx/>
                        <a:buFontTx/>
                        <a:buNone/>
                        <a:tabLst/>
                        <a:defRPr/>
                      </a:pPr>
                      <a:r>
                        <a:rPr lang="en-US" sz="1600" b="1" dirty="0" err="1">
                          <a:solidFill>
                            <a:schemeClr val="tx1"/>
                          </a:solidFill>
                        </a:rPr>
                        <a:t>P</a:t>
                      </a:r>
                      <a:r>
                        <a:rPr lang="en-US" sz="1600" b="1" baseline="-25000" dirty="0" err="1">
                          <a:solidFill>
                            <a:schemeClr val="tx1"/>
                          </a:solidFill>
                        </a:rPr>
                        <a:t>rms,tot</a:t>
                      </a:r>
                      <a:endParaRPr lang="en-US" sz="1600" b="1" baseline="-25000" dirty="0">
                        <a:solidFill>
                          <a:schemeClr val="tx1"/>
                        </a:solidFill>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2041387290"/>
                  </a:ext>
                </a:extLst>
              </a:tr>
              <a:tr h="195210">
                <a:tc>
                  <a:txBody>
                    <a:bodyPr/>
                    <a:lstStyle/>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7000"/>
                        </a:lnSpc>
                        <a:spcBef>
                          <a:spcPts val="0"/>
                        </a:spcBef>
                        <a:spcAft>
                          <a:spcPts val="0"/>
                        </a:spcAft>
                        <a:buClrTx/>
                        <a:buSzTx/>
                        <a:buFontTx/>
                        <a:buNone/>
                        <a:tabLst/>
                        <a:defRPr/>
                      </a:pPr>
                      <a:r>
                        <a:rPr lang="en-US" sz="1200" b="1" dirty="0">
                          <a:solidFill>
                            <a:schemeClr val="bg1"/>
                          </a:solidFill>
                          <a:effectLst/>
                        </a:rPr>
                        <a:t>Simulation</a:t>
                      </a:r>
                      <a:endPar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marL="0" marR="0" indent="0" algn="ctr" defTabSz="457200" rtl="0" eaLnBrk="1" fontAlgn="auto" latinLnBrk="0" hangingPunct="1">
                        <a:lnSpc>
                          <a:spcPct val="107000"/>
                        </a:lnSpc>
                        <a:spcBef>
                          <a:spcPts val="0"/>
                        </a:spcBef>
                        <a:spcAft>
                          <a:spcPts val="0"/>
                        </a:spcAft>
                        <a:buClrTx/>
                        <a:buSzTx/>
                        <a:buFontTx/>
                        <a:buNone/>
                        <a:tabLst/>
                        <a:defRPr/>
                      </a:pPr>
                      <a:r>
                        <a:rPr lang="en-US" sz="1200" b="1" dirty="0">
                          <a:solidFill>
                            <a:schemeClr val="bg1"/>
                          </a:solidFill>
                          <a:effectLst/>
                        </a:rPr>
                        <a:t>Experimental</a:t>
                      </a:r>
                      <a:endPar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extLst>
                  <a:ext uri="{0D108BD9-81ED-4DB2-BD59-A6C34878D82A}">
                    <a16:rowId xmlns:a16="http://schemas.microsoft.com/office/drawing/2014/main" val="3802213034"/>
                  </a:ext>
                </a:extLst>
              </a:tr>
              <a:tr h="195210">
                <a:tc>
                  <a:txBody>
                    <a:bodyPr/>
                    <a:lstStyle/>
                    <a:p>
                      <a:pPr marL="0" marR="0" algn="ctr">
                        <a:lnSpc>
                          <a:spcPct val="107000"/>
                        </a:lnSpc>
                        <a:spcBef>
                          <a:spcPts val="0"/>
                        </a:spcBef>
                        <a:spcAft>
                          <a:spcPts val="0"/>
                        </a:spcAft>
                      </a:pPr>
                      <a:r>
                        <a:rPr lang="en-US" sz="1200" b="1" dirty="0">
                          <a:solidFill>
                            <a:schemeClr val="tx1"/>
                          </a:solidFill>
                          <a:effectLst/>
                        </a:rPr>
                        <a:t>No PSS</a:t>
                      </a:r>
                      <a:endPar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lumMod val="60000"/>
                        <a:lumOff val="40000"/>
                      </a:schemeClr>
                    </a:solidFill>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31.9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31.9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23863413"/>
                  </a:ext>
                </a:extLst>
              </a:tr>
              <a:tr h="195210">
                <a:tc>
                  <a:txBody>
                    <a:bodyPr/>
                    <a:lstStyle/>
                    <a:p>
                      <a:pPr marL="0" marR="0" algn="ctr">
                        <a:lnSpc>
                          <a:spcPct val="107000"/>
                        </a:lnSpc>
                        <a:spcBef>
                          <a:spcPts val="0"/>
                        </a:spcBef>
                        <a:spcAft>
                          <a:spcPts val="0"/>
                        </a:spcAft>
                      </a:pPr>
                      <a:r>
                        <a:rPr lang="en-US" sz="1200" b="1" dirty="0">
                          <a:solidFill>
                            <a:schemeClr val="tx1"/>
                          </a:solidFill>
                          <a:effectLst/>
                        </a:rPr>
                        <a:t>PSS Part I</a:t>
                      </a:r>
                      <a:endPar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2">
                        <a:lumMod val="60000"/>
                        <a:lumOff val="40000"/>
                      </a:schemeClr>
                    </a:solidFill>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2.37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2.18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74418456"/>
                  </a:ext>
                </a:extLst>
              </a:tr>
              <a:tr h="195210">
                <a:tc>
                  <a:txBody>
                    <a:bodyPr/>
                    <a:lstStyle/>
                    <a:p>
                      <a:pPr marL="0" marR="0" algn="ctr">
                        <a:lnSpc>
                          <a:spcPct val="107000"/>
                        </a:lnSpc>
                        <a:spcBef>
                          <a:spcPts val="0"/>
                        </a:spcBef>
                        <a:spcAft>
                          <a:spcPts val="0"/>
                        </a:spcAft>
                      </a:pPr>
                      <a:r>
                        <a:rPr lang="en-US" sz="1200" b="1" dirty="0">
                          <a:solidFill>
                            <a:schemeClr val="tx1"/>
                          </a:solidFill>
                          <a:effectLst/>
                        </a:rPr>
                        <a:t>PSS Part II</a:t>
                      </a:r>
                      <a:endPar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0.056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0.65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64057996"/>
                  </a:ext>
                </a:extLst>
              </a:tr>
              <a:tr h="195210">
                <a:tc>
                  <a:txBody>
                    <a:bodyPr/>
                    <a:lstStyle/>
                    <a:p>
                      <a:pPr marL="0" marR="0" algn="ctr">
                        <a:lnSpc>
                          <a:spcPct val="107000"/>
                        </a:lnSpc>
                        <a:spcBef>
                          <a:spcPts val="0"/>
                        </a:spcBef>
                        <a:spcAft>
                          <a:spcPts val="0"/>
                        </a:spcAft>
                      </a:pPr>
                      <a:r>
                        <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Percent Reduction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99.8 %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7000"/>
                        </a:lnSpc>
                        <a:spcBef>
                          <a:spcPts val="0"/>
                        </a:spcBef>
                        <a:spcAft>
                          <a:spcPts val="0"/>
                        </a:spcAft>
                        <a:buClrTx/>
                        <a:buSzTx/>
                        <a:buFontTx/>
                        <a:buNone/>
                        <a:tabLst/>
                        <a:defRPr/>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98.5 %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1774622"/>
                  </a:ext>
                </a:extLst>
              </a:tr>
            </a:tbl>
          </a:graphicData>
        </a:graphic>
      </p:graphicFrame>
      <mc:AlternateContent xmlns:mc="http://schemas.openxmlformats.org/markup-compatibility/2006" xmlns:a14="http://schemas.microsoft.com/office/drawing/2010/main">
        <mc:Choice Requires="a14">
          <p:sp>
            <p:nvSpPr>
              <p:cNvPr id="10" name="Rectangle 9"/>
              <p:cNvSpPr/>
              <p:nvPr/>
            </p:nvSpPr>
            <p:spPr>
              <a:xfrm>
                <a:off x="4455993" y="885742"/>
                <a:ext cx="4131401" cy="2537298"/>
              </a:xfrm>
              <a:prstGeom prst="rect">
                <a:avLst/>
              </a:prstGeom>
            </p:spPr>
            <p:txBody>
              <a:bodyPr wrap="square">
                <a:spAutoFit/>
              </a:bodyPr>
              <a:lstStyle/>
              <a:p>
                <a:pPr algn="ctr"/>
                <a:r>
                  <a:rPr lang="en-US" b="1" dirty="0"/>
                  <a:t>RMS in the Frequency Domain</a:t>
                </a:r>
              </a:p>
              <a:p>
                <a:pPr algn="ctr"/>
                <a:r>
                  <a:rPr lang="en-US" b="1" dirty="0"/>
                  <a:t>Low Frequency Spectra of a </a:t>
                </a:r>
                <a:r>
                  <a:rPr lang="en-US" b="1" dirty="0" err="1"/>
                  <a:t>Periodogram</a:t>
                </a:r>
                <a:endParaRPr lang="en-US" b="1" dirty="0"/>
              </a:p>
              <a:p>
                <a:pPr algn="ctr"/>
                <a:endParaRPr lang="en-US" b="1" dirty="0"/>
              </a:p>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𝑃𝐺</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𝐿</m:t>
                          </m:r>
                        </m:den>
                      </m:f>
                      <m:sSup>
                        <m:sSupPr>
                          <m:ctrlPr>
                            <a:rPr lang="en-US" b="0" i="1" smtClean="0">
                              <a:latin typeface="Cambria Math" panose="02040503050406030204" pitchFamily="18" charset="0"/>
                            </a:rPr>
                          </m:ctrlPr>
                        </m:sSupPr>
                        <m:e>
                          <m:d>
                            <m:dPr>
                              <m:begChr m:val="|"/>
                              <m:endChr m:val="|"/>
                              <m:ctrlPr>
                                <a:rPr lang="en-US" i="1">
                                  <a:latin typeface="Cambria Math" panose="02040503050406030204" pitchFamily="18" charset="0"/>
                                </a:rPr>
                              </m:ctrlPr>
                            </m:dPr>
                            <m:e>
                              <m:r>
                                <a:rPr lang="en-US" i="1">
                                  <a:latin typeface="Cambria Math" panose="02040503050406030204" pitchFamily="18" charset="0"/>
                                </a:rPr>
                                <m:t>𝐹𝐹𝑇</m:t>
                              </m:r>
                              <m:r>
                                <a:rPr lang="en-US" i="1">
                                  <a:latin typeface="Cambria Math" panose="02040503050406030204" pitchFamily="18" charset="0"/>
                                </a:rPr>
                                <m:t>(</m:t>
                              </m:r>
                              <m:r>
                                <a:rPr lang="en-US" i="1">
                                  <a:latin typeface="Cambria Math" panose="02040503050406030204" pitchFamily="18" charset="0"/>
                                </a:rPr>
                                <m:t>𝑃</m:t>
                              </m:r>
                              <m:r>
                                <a:rPr lang="en-US" i="1">
                                  <a:latin typeface="Cambria Math" panose="02040503050406030204" pitchFamily="18" charset="0"/>
                                </a:rPr>
                                <m:t>)</m:t>
                              </m:r>
                            </m:e>
                          </m:d>
                        </m:e>
                        <m:sup>
                          <m:r>
                            <a:rPr lang="en-US" b="0" i="1" smtClean="0">
                              <a:latin typeface="Cambria Math" panose="02040503050406030204" pitchFamily="18" charset="0"/>
                            </a:rPr>
                            <m:t>2</m:t>
                          </m:r>
                        </m:sup>
                      </m:sSup>
                    </m:oMath>
                  </m:oMathPara>
                </a14:m>
                <a:endParaRPr lang="en-US" dirty="0"/>
              </a:p>
              <a:p>
                <a:pPr algn="ctr"/>
                <a:endParaRPr lang="en-US" dirty="0"/>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b="0" i="1" smtClean="0">
                              <a:latin typeface="Cambria Math" panose="02040503050406030204" pitchFamily="18" charset="0"/>
                            </a:rPr>
                            <m:t>𝑟𝑚𝑠</m:t>
                          </m:r>
                          <m:r>
                            <a:rPr lang="en-US" b="0" i="1" smtClean="0">
                              <a:latin typeface="Cambria Math" panose="02040503050406030204" pitchFamily="18" charset="0"/>
                            </a:rPr>
                            <m:t>,</m:t>
                          </m:r>
                          <m:r>
                            <a:rPr lang="en-US" b="0" i="1" smtClean="0">
                              <a:latin typeface="Cambria Math" panose="02040503050406030204" pitchFamily="18" charset="0"/>
                            </a:rPr>
                            <m:t>𝑙𝑜𝑤</m:t>
                          </m:r>
                        </m:sub>
                      </m:sSub>
                      <m:r>
                        <a:rPr lang="en-US" i="1">
                          <a:latin typeface="Cambria Math" panose="02040503050406030204" pitchFamily="18" charset="0"/>
                        </a:rPr>
                        <m:t>=</m:t>
                      </m:r>
                      <m:rad>
                        <m:radPr>
                          <m:degHide m:val="on"/>
                          <m:ctrlPr>
                            <a:rPr lang="en-US" i="1">
                              <a:latin typeface="Cambria Math" panose="02040503050406030204" pitchFamily="18" charset="0"/>
                            </a:rPr>
                          </m:ctrlPr>
                        </m:radPr>
                        <m:deg/>
                        <m:e>
                          <m:f>
                            <m:fPr>
                              <m:ctrlPr>
                                <a:rPr lang="en-US" i="1">
                                  <a:latin typeface="Cambria Math" panose="02040503050406030204" pitchFamily="18" charset="0"/>
                                </a:rPr>
                              </m:ctrlPr>
                            </m:fPr>
                            <m:num>
                              <m:nary>
                                <m:naryPr>
                                  <m:chr m:val="∑"/>
                                  <m:limLoc m:val="undOvr"/>
                                  <m:ctrlPr>
                                    <a:rPr lang="en-US" i="1" smtClean="0">
                                      <a:latin typeface="Cambria Math" panose="02040503050406030204" pitchFamily="18" charset="0"/>
                                    </a:rPr>
                                  </m:ctrlPr>
                                </m:naryPr>
                                <m:sub>
                                  <m:r>
                                    <a:rPr lang="en-US" i="1">
                                      <a:latin typeface="Cambria Math" panose="02040503050406030204" pitchFamily="18" charset="0"/>
                                    </a:rPr>
                                    <m:t>𝑖</m:t>
                                  </m:r>
                                  <m:r>
                                    <a:rPr lang="en-US" i="1">
                                      <a:latin typeface="Cambria Math" panose="02040503050406030204" pitchFamily="18" charset="0"/>
                                    </a:rPr>
                                    <m:t>=2</m:t>
                                  </m:r>
                                </m:sub>
                                <m:sup>
                                  <m:r>
                                    <a:rPr lang="en-US" i="1">
                                      <a:latin typeface="Cambria Math" panose="02040503050406030204" pitchFamily="18" charset="0"/>
                                    </a:rPr>
                                    <m:t>𝑁</m:t>
                                  </m:r>
                                </m:sup>
                                <m:e>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𝑃𝐺</m:t>
                                      </m:r>
                                      <m:r>
                                        <a:rPr lang="en-US" i="1">
                                          <a:latin typeface="Cambria Math" panose="02040503050406030204" pitchFamily="18" charset="0"/>
                                        </a:rPr>
                                        <m:t>,</m:t>
                                      </m:r>
                                      <m:r>
                                        <a:rPr lang="en-US" i="1">
                                          <a:latin typeface="Cambria Math" panose="02040503050406030204" pitchFamily="18" charset="0"/>
                                        </a:rPr>
                                        <m:t>𝑖</m:t>
                                      </m:r>
                                    </m:sub>
                                  </m:sSub>
                                </m:e>
                              </m:nary>
                            </m:num>
                            <m:den>
                              <m:r>
                                <a:rPr lang="en-US" b="0" i="1" smtClean="0">
                                  <a:latin typeface="Cambria Math" panose="02040503050406030204" pitchFamily="18" charset="0"/>
                                </a:rPr>
                                <m:t>𝐿</m:t>
                              </m:r>
                              <m:r>
                                <a:rPr lang="en-US" b="0" i="1" smtClean="0">
                                  <a:latin typeface="Cambria Math" panose="02040503050406030204" pitchFamily="18" charset="0"/>
                                </a:rPr>
                                <m:t>−1</m:t>
                              </m:r>
                            </m:den>
                          </m:f>
                        </m:e>
                      </m:rad>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4455993" y="885742"/>
                <a:ext cx="4131401" cy="2537298"/>
              </a:xfrm>
              <a:prstGeom prst="rect">
                <a:avLst/>
              </a:prstGeom>
              <a:blipFill>
                <a:blip r:embed="rId3"/>
                <a:stretch>
                  <a:fillRect l="-442" t="-1199" r="-295"/>
                </a:stretch>
              </a:blipFill>
            </p:spPr>
            <p:txBody>
              <a:bodyPr/>
              <a:lstStyle/>
              <a:p>
                <a:r>
                  <a:rPr lang="en-US">
                    <a:noFill/>
                  </a:rPr>
                  <a:t> </a:t>
                </a:r>
              </a:p>
            </p:txBody>
          </p:sp>
        </mc:Fallback>
      </mc:AlternateContent>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9431" y="3423040"/>
            <a:ext cx="3943556" cy="2956540"/>
          </a:xfrm>
          <a:prstGeom prst="rect">
            <a:avLst/>
          </a:prstGeom>
        </p:spPr>
      </p:pic>
      <p:grpSp>
        <p:nvGrpSpPr>
          <p:cNvPr id="7" name="Group 6"/>
          <p:cNvGrpSpPr/>
          <p:nvPr/>
        </p:nvGrpSpPr>
        <p:grpSpPr>
          <a:xfrm>
            <a:off x="457200" y="885742"/>
            <a:ext cx="3463200" cy="2152244"/>
            <a:chOff x="457200" y="885742"/>
            <a:chExt cx="3463200" cy="2152244"/>
          </a:xfrm>
        </p:grpSpPr>
        <mc:AlternateContent xmlns:mc="http://schemas.openxmlformats.org/markup-compatibility/2006" xmlns:a14="http://schemas.microsoft.com/office/drawing/2010/main">
          <mc:Choice Requires="a14">
            <p:sp>
              <p:nvSpPr>
                <p:cNvPr id="9" name="TextBox 8"/>
                <p:cNvSpPr txBox="1"/>
                <p:nvPr/>
              </p:nvSpPr>
              <p:spPr>
                <a:xfrm>
                  <a:off x="457200" y="885742"/>
                  <a:ext cx="3463200" cy="1741695"/>
                </a:xfrm>
                <a:prstGeom prst="rect">
                  <a:avLst/>
                </a:prstGeom>
                <a:noFill/>
              </p:spPr>
              <p:txBody>
                <a:bodyPr wrap="square" rtlCol="0">
                  <a:spAutoFit/>
                </a:bodyPr>
                <a:lstStyle/>
                <a:p>
                  <a:pPr algn="ctr"/>
                  <a:r>
                    <a:rPr lang="en-US" b="1" dirty="0"/>
                    <a:t>RMS of Oscillating Power in the Time Domain Power</a:t>
                  </a:r>
                </a:p>
                <a:p>
                  <a:pPr algn="ctr"/>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𝑟𝑚𝑠</m:t>
                            </m:r>
                            <m:r>
                              <a:rPr lang="en-US" b="0" i="1" smtClean="0">
                                <a:latin typeface="Cambria Math" panose="02040503050406030204" pitchFamily="18" charset="0"/>
                              </a:rPr>
                              <m:t>,</m:t>
                            </m:r>
                            <m:r>
                              <a:rPr lang="en-US" b="0" i="1" smtClean="0">
                                <a:latin typeface="Cambria Math" panose="02040503050406030204" pitchFamily="18" charset="0"/>
                              </a:rPr>
                              <m:t>𝑡𝑜𝑡</m:t>
                            </m:r>
                          </m:sub>
                        </m:sSub>
                        <m:r>
                          <a:rPr lang="en-US" b="0" i="1" smtClean="0">
                            <a:latin typeface="Cambria Math" panose="02040503050406030204" pitchFamily="18" charset="0"/>
                          </a:rPr>
                          <m:t>=</m:t>
                        </m:r>
                        <m:rad>
                          <m:radPr>
                            <m:degHide m:val="on"/>
                            <m:ctrlPr>
                              <a:rPr lang="en-US" i="1">
                                <a:latin typeface="Cambria Math" panose="02040503050406030204" pitchFamily="18" charset="0"/>
                              </a:rPr>
                            </m:ctrlPr>
                          </m:radPr>
                          <m:deg/>
                          <m:e>
                            <m:f>
                              <m:fPr>
                                <m:ctrlPr>
                                  <a:rPr lang="en-US" i="1">
                                    <a:latin typeface="Cambria Math" panose="02040503050406030204" pitchFamily="18" charset="0"/>
                                  </a:rPr>
                                </m:ctrlPr>
                              </m:fPr>
                              <m:num>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𝑖</m:t>
                                    </m:r>
                                    <m:r>
                                      <a:rPr lang="en-US" i="1">
                                        <a:latin typeface="Cambria Math" panose="02040503050406030204" pitchFamily="18" charset="0"/>
                                      </a:rPr>
                                      <m:t>=1</m:t>
                                    </m:r>
                                  </m:sub>
                                  <m:sup>
                                    <m:r>
                                      <a:rPr lang="en-US" b="0" i="1" smtClean="0">
                                        <a:latin typeface="Cambria Math" panose="02040503050406030204" pitchFamily="18" charset="0"/>
                                      </a:rPr>
                                      <m:t>𝐿</m:t>
                                    </m:r>
                                  </m:sup>
                                  <m:e>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b="0" i="1" smtClean="0">
                                                    <a:latin typeface="Cambria Math" panose="02040503050406030204" pitchFamily="18" charset="0"/>
                                                  </a:rPr>
                                                  <m:t>𝑖</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𝑃</m:t>
                                                </m:r>
                                              </m:e>
                                            </m:acc>
                                          </m:e>
                                        </m:d>
                                      </m:e>
                                      <m:sup>
                                        <m:r>
                                          <a:rPr lang="en-US" i="1">
                                            <a:latin typeface="Cambria Math" panose="02040503050406030204" pitchFamily="18" charset="0"/>
                                          </a:rPr>
                                          <m:t>2</m:t>
                                        </m:r>
                                      </m:sup>
                                    </m:sSup>
                                  </m:e>
                                </m:nary>
                              </m:num>
                              <m:den>
                                <m:r>
                                  <a:rPr lang="en-US" b="0" i="1" smtClean="0">
                                    <a:latin typeface="Cambria Math" panose="02040503050406030204" pitchFamily="18" charset="0"/>
                                  </a:rPr>
                                  <m:t>𝐿</m:t>
                                </m:r>
                                <m:r>
                                  <a:rPr lang="en-US" b="0" i="1" smtClean="0">
                                    <a:latin typeface="Cambria Math" panose="02040503050406030204" pitchFamily="18" charset="0"/>
                                  </a:rPr>
                                  <m:t>−1</m:t>
                                </m:r>
                              </m:den>
                            </m:f>
                          </m:e>
                        </m:rad>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457200" y="885742"/>
                  <a:ext cx="3463200" cy="1741695"/>
                </a:xfrm>
                <a:prstGeom prst="rect">
                  <a:avLst/>
                </a:prstGeom>
                <a:blipFill>
                  <a:blip r:embed="rId5"/>
                  <a:stretch>
                    <a:fillRect t="-17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034226" y="2668654"/>
                  <a:ext cx="2706329" cy="369332"/>
                </a:xfrm>
                <a:prstGeom prst="rect">
                  <a:avLst/>
                </a:prstGeom>
                <a:noFill/>
              </p:spPr>
              <p:txBody>
                <a:bodyPr wrap="square" rtlCol="0">
                  <a:spAutoFit/>
                </a:bodyPr>
                <a:lstStyle/>
                <a:p>
                  <a:r>
                    <a:rPr lang="en-US" dirty="0"/>
                    <a:t>Oscillating Power = </a:t>
                  </a:r>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𝑃</m:t>
                          </m:r>
                        </m:e>
                      </m:acc>
                    </m:oMath>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1034226" y="2668654"/>
                  <a:ext cx="2706329" cy="369332"/>
                </a:xfrm>
                <a:prstGeom prst="rect">
                  <a:avLst/>
                </a:prstGeom>
                <a:blipFill>
                  <a:blip r:embed="rId6"/>
                  <a:stretch>
                    <a:fillRect l="-2027" t="-10000" r="-2928" b="-26667"/>
                  </a:stretch>
                </a:blipFill>
              </p:spPr>
              <p:txBody>
                <a:bodyPr/>
                <a:lstStyle/>
                <a:p>
                  <a:r>
                    <a:rPr lang="en-US">
                      <a:noFill/>
                    </a:rPr>
                    <a:t> </a:t>
                  </a:r>
                </a:p>
              </p:txBody>
            </p:sp>
          </mc:Fallback>
        </mc:AlternateContent>
      </p:grpSp>
      <p:graphicFrame>
        <p:nvGraphicFramePr>
          <p:cNvPr id="12" name="Table 11"/>
          <p:cNvGraphicFramePr>
            <a:graphicFrameLocks noGrp="1"/>
          </p:cNvGraphicFramePr>
          <p:nvPr>
            <p:extLst>
              <p:ext uri="{D42A27DB-BD31-4B8C-83A1-F6EECF244321}">
                <p14:modId xmlns:p14="http://schemas.microsoft.com/office/powerpoint/2010/main" val="4130916658"/>
              </p:ext>
            </p:extLst>
          </p:nvPr>
        </p:nvGraphicFramePr>
        <p:xfrm>
          <a:off x="3297012" y="3920776"/>
          <a:ext cx="1882419" cy="1421464"/>
        </p:xfrm>
        <a:graphic>
          <a:graphicData uri="http://schemas.openxmlformats.org/drawingml/2006/table">
            <a:tbl>
              <a:tblPr firstRow="1" firstCol="1" bandRow="1">
                <a:tableStyleId>{5C22544A-7EE6-4342-B048-85BDC9FD1C3A}</a:tableStyleId>
              </a:tblPr>
              <a:tblGrid>
                <a:gridCol w="827611">
                  <a:extLst>
                    <a:ext uri="{9D8B030D-6E8A-4147-A177-3AD203B41FA5}">
                      <a16:colId xmlns:a16="http://schemas.microsoft.com/office/drawing/2014/main" val="2288031116"/>
                    </a:ext>
                  </a:extLst>
                </a:gridCol>
                <a:gridCol w="1054808">
                  <a:extLst>
                    <a:ext uri="{9D8B030D-6E8A-4147-A177-3AD203B41FA5}">
                      <a16:colId xmlns:a16="http://schemas.microsoft.com/office/drawing/2014/main" val="2950255078"/>
                    </a:ext>
                  </a:extLst>
                </a:gridCol>
              </a:tblGrid>
              <a:tr h="341492">
                <a:tc gridSpan="2">
                  <a:txBody>
                    <a:bodyPr/>
                    <a:lstStyle/>
                    <a:p>
                      <a:pPr marL="0" marR="0" indent="0" algn="ctr" defTabSz="457200" rtl="0" eaLnBrk="1" fontAlgn="auto" latinLnBrk="0" hangingPunct="1">
                        <a:lnSpc>
                          <a:spcPct val="107000"/>
                        </a:lnSpc>
                        <a:spcBef>
                          <a:spcPts val="0"/>
                        </a:spcBef>
                        <a:spcAft>
                          <a:spcPts val="0"/>
                        </a:spcAft>
                        <a:buClrTx/>
                        <a:buSzTx/>
                        <a:buFontTx/>
                        <a:buNone/>
                        <a:tabLst/>
                        <a:defRPr/>
                      </a:pPr>
                      <a:r>
                        <a:rPr lang="en-US" sz="1600" b="1" dirty="0" err="1">
                          <a:solidFill>
                            <a:schemeClr val="tx1"/>
                          </a:solidFill>
                        </a:rPr>
                        <a:t>P</a:t>
                      </a:r>
                      <a:r>
                        <a:rPr lang="en-US" sz="1600" b="1" baseline="-25000" dirty="0" err="1">
                          <a:solidFill>
                            <a:schemeClr val="tx1"/>
                          </a:solidFill>
                        </a:rPr>
                        <a:t>rms,low</a:t>
                      </a:r>
                      <a:r>
                        <a:rPr lang="en-US" sz="1600" b="1" dirty="0">
                          <a:solidFill>
                            <a:schemeClr val="tx1"/>
                          </a:solidFill>
                        </a:rPr>
                        <a:t> </a:t>
                      </a:r>
                      <a:endParaRPr lang="en-US" sz="160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3327931964"/>
                  </a:ext>
                </a:extLst>
              </a:tr>
              <a:tr h="194682">
                <a:tc>
                  <a:txBody>
                    <a:bodyPr/>
                    <a:lstStyle/>
                    <a:p>
                      <a:pPr marL="0" marR="0" indent="0" algn="ctr" defTabSz="457200" rtl="0" eaLnBrk="1" fontAlgn="auto" latinLnBrk="0" hangingPunct="1">
                        <a:lnSpc>
                          <a:spcPct val="107000"/>
                        </a:lnSpc>
                        <a:spcBef>
                          <a:spcPts val="0"/>
                        </a:spcBef>
                        <a:spcAft>
                          <a:spcPts val="0"/>
                        </a:spcAft>
                        <a:buClrTx/>
                        <a:buSzTx/>
                        <a:buFontTx/>
                        <a:buNone/>
                        <a:tabLst/>
                        <a:defRPr/>
                      </a:pPr>
                      <a:r>
                        <a:rPr lang="en-US" sz="1200" b="1" dirty="0">
                          <a:solidFill>
                            <a:schemeClr val="bg1"/>
                          </a:solidFill>
                          <a:effectLst/>
                        </a:rPr>
                        <a:t>Simulation</a:t>
                      </a:r>
                      <a:endPar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marL="0" marR="0" indent="0" algn="ctr" defTabSz="457200" rtl="0" eaLnBrk="1" fontAlgn="auto" latinLnBrk="0" hangingPunct="1">
                        <a:lnSpc>
                          <a:spcPct val="107000"/>
                        </a:lnSpc>
                        <a:spcBef>
                          <a:spcPts val="0"/>
                        </a:spcBef>
                        <a:spcAft>
                          <a:spcPts val="0"/>
                        </a:spcAft>
                        <a:buClrTx/>
                        <a:buSzTx/>
                        <a:buFontTx/>
                        <a:buNone/>
                        <a:tabLst/>
                        <a:defRPr/>
                      </a:pPr>
                      <a:r>
                        <a:rPr lang="en-US" sz="1200" b="1" dirty="0">
                          <a:solidFill>
                            <a:schemeClr val="bg1"/>
                          </a:solidFill>
                          <a:effectLst/>
                        </a:rPr>
                        <a:t>Experimental</a:t>
                      </a:r>
                      <a:endPar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extLst>
                  <a:ext uri="{0D108BD9-81ED-4DB2-BD59-A6C34878D82A}">
                    <a16:rowId xmlns:a16="http://schemas.microsoft.com/office/drawing/2014/main" val="2589192603"/>
                  </a:ext>
                </a:extLst>
              </a:tr>
              <a:tr h="194682">
                <a:tc>
                  <a:txBody>
                    <a:bodyPr/>
                    <a:lstStyle/>
                    <a:p>
                      <a:pPr marL="0" marR="0" algn="ctr">
                        <a:lnSpc>
                          <a:spcPct val="107000"/>
                        </a:lnSpc>
                        <a:spcBef>
                          <a:spcPts val="0"/>
                        </a:spcBef>
                        <a:spcAft>
                          <a:spcPts val="0"/>
                        </a:spcAft>
                      </a:pPr>
                      <a:r>
                        <a:rPr lang="en-US"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2.37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2.37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44006865"/>
                  </a:ext>
                </a:extLst>
              </a:tr>
              <a:tr h="194682">
                <a:tc>
                  <a:txBody>
                    <a:bodyPr/>
                    <a:lstStyle/>
                    <a:p>
                      <a:pPr marL="0" marR="0" algn="ctr">
                        <a:lnSpc>
                          <a:spcPct val="107000"/>
                        </a:lnSpc>
                        <a:spcBef>
                          <a:spcPts val="0"/>
                        </a:spcBef>
                        <a:spcAft>
                          <a:spcPts val="0"/>
                        </a:spcAft>
                      </a:pPr>
                      <a:r>
                        <a:rPr lang="en-US"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2.37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2.17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0347340"/>
                  </a:ext>
                </a:extLst>
              </a:tr>
              <a:tr h="194682">
                <a:tc>
                  <a:txBody>
                    <a:bodyPr/>
                    <a:lstStyle/>
                    <a:p>
                      <a:pPr marL="0" marR="0" algn="ctr">
                        <a:lnSpc>
                          <a:spcPct val="107000"/>
                        </a:lnSpc>
                        <a:spcBef>
                          <a:spcPts val="0"/>
                        </a:spcBef>
                        <a:spcAft>
                          <a:spcPts val="0"/>
                        </a:spcAft>
                      </a:pPr>
                      <a:r>
                        <a:rPr lang="en-US"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0.034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0.125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2901094"/>
                  </a:ext>
                </a:extLst>
              </a:tr>
              <a:tr h="300430">
                <a:tc>
                  <a:txBody>
                    <a:bodyPr/>
                    <a:lstStyle/>
                    <a:p>
                      <a:pPr marL="0" marR="0" algn="ctr">
                        <a:lnSpc>
                          <a:spcPct val="107000"/>
                        </a:lnSpc>
                        <a:spcBef>
                          <a:spcPts val="0"/>
                        </a:spcBef>
                        <a:spcAft>
                          <a:spcPts val="0"/>
                        </a:spcAft>
                      </a:pPr>
                      <a:endParaRPr lang="en-US" sz="7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98.0 %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7000"/>
                        </a:lnSpc>
                        <a:spcBef>
                          <a:spcPts val="0"/>
                        </a:spcBef>
                        <a:spcAft>
                          <a:spcPts val="0"/>
                        </a:spcAft>
                        <a:buClrTx/>
                        <a:buSzTx/>
                        <a:buFontTx/>
                        <a:buNone/>
                        <a:tabLst/>
                        <a:defRPr/>
                      </a:pPr>
                      <a:endParaRPr lang="en-US" sz="7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defTabSz="457200" rtl="0" eaLnBrk="1" fontAlgn="auto" latinLnBrk="0" hangingPunct="1">
                        <a:lnSpc>
                          <a:spcPct val="107000"/>
                        </a:lnSpc>
                        <a:spcBef>
                          <a:spcPts val="0"/>
                        </a:spcBef>
                        <a:spcAft>
                          <a:spcPts val="0"/>
                        </a:spcAft>
                        <a:buClrTx/>
                        <a:buSzTx/>
                        <a:buFontTx/>
                        <a:buNone/>
                        <a:tabLst/>
                        <a:defRPr/>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94.7 %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8253123"/>
                  </a:ext>
                </a:extLst>
              </a:tr>
            </a:tbl>
          </a:graphicData>
        </a:graphic>
      </p:graphicFrame>
      <p:sp>
        <p:nvSpPr>
          <p:cNvPr id="13" name="Rectangle 12"/>
          <p:cNvSpPr/>
          <p:nvPr/>
        </p:nvSpPr>
        <p:spPr>
          <a:xfrm>
            <a:off x="1352550" y="3857218"/>
            <a:ext cx="1944462" cy="1561316"/>
          </a:xfrm>
          <a:prstGeom prst="rect">
            <a:avLst/>
          </a:prstGeom>
          <a:solidFill>
            <a:schemeClr val="bg1">
              <a:alpha val="67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7F2CACE-F581-43AC-BA82-DD066E424DE3}"/>
              </a:ext>
            </a:extLst>
          </p:cNvPr>
          <p:cNvSpPr txBox="1"/>
          <p:nvPr/>
        </p:nvSpPr>
        <p:spPr>
          <a:xfrm>
            <a:off x="3757008" y="5564581"/>
            <a:ext cx="1060704" cy="380245"/>
          </a:xfrm>
          <a:prstGeom prst="rect">
            <a:avLst/>
          </a:prstGeom>
          <a:noFill/>
        </p:spPr>
        <p:txBody>
          <a:bodyPr wrap="square" rtlCol="0">
            <a:spAutoFit/>
          </a:bodyPr>
          <a:lstStyle/>
          <a:p>
            <a:r>
              <a:rPr lang="en-US" dirty="0"/>
              <a:t>&lt; 100 Hz</a:t>
            </a:r>
          </a:p>
        </p:txBody>
      </p:sp>
    </p:spTree>
    <p:extLst>
      <p:ext uri="{BB962C8B-B14F-4D97-AF65-F5344CB8AC3E}">
        <p14:creationId xmlns:p14="http://schemas.microsoft.com/office/powerpoint/2010/main" val="345721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501" y="55167"/>
            <a:ext cx="8229600" cy="695396"/>
          </a:xfrm>
        </p:spPr>
        <p:txBody>
          <a:bodyPr/>
          <a:lstStyle/>
          <a:p>
            <a:r>
              <a:rPr lang="en-US" dirty="0"/>
              <a:t>Linearization Results</a:t>
            </a:r>
          </a:p>
        </p:txBody>
      </p:sp>
      <p:sp>
        <p:nvSpPr>
          <p:cNvPr id="4" name="Slide Number Placeholder 3"/>
          <p:cNvSpPr>
            <a:spLocks noGrp="1"/>
          </p:cNvSpPr>
          <p:nvPr>
            <p:ph type="sldNum" sz="quarter" idx="12"/>
          </p:nvPr>
        </p:nvSpPr>
        <p:spPr/>
        <p:txBody>
          <a:bodyPr/>
          <a:lstStyle/>
          <a:p>
            <a:fld id="{C0F325E9-493D-4743-B1E1-B25E1D42752C}" type="slidenum">
              <a:rPr lang="en-US" smtClean="0"/>
              <a:t>46</a:t>
            </a:fld>
            <a:endParaRPr lang="en-US"/>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6176" r="6631" b="3235"/>
          <a:stretch/>
        </p:blipFill>
        <p:spPr>
          <a:xfrm>
            <a:off x="2794516" y="642613"/>
            <a:ext cx="3841570" cy="5741166"/>
          </a:xfrm>
          <a:prstGeom prst="rect">
            <a:avLst/>
          </a:prstGeom>
        </p:spPr>
      </p:pic>
    </p:spTree>
    <p:extLst>
      <p:ext uri="{BB962C8B-B14F-4D97-AF65-F5344CB8AC3E}">
        <p14:creationId xmlns:p14="http://schemas.microsoft.com/office/powerpoint/2010/main" val="22129845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63776"/>
            <a:ext cx="8229600" cy="1143000"/>
          </a:xfrm>
        </p:spPr>
        <p:txBody>
          <a:bodyPr/>
          <a:lstStyle/>
          <a:p>
            <a:r>
              <a:rPr lang="en-US" dirty="0"/>
              <a:t>Full-Scale System</a:t>
            </a:r>
          </a:p>
        </p:txBody>
      </p:sp>
      <p:sp>
        <p:nvSpPr>
          <p:cNvPr id="4" name="Slide Number Placeholder 3"/>
          <p:cNvSpPr>
            <a:spLocks noGrp="1"/>
          </p:cNvSpPr>
          <p:nvPr>
            <p:ph type="sldNum" sz="quarter" idx="12"/>
          </p:nvPr>
        </p:nvSpPr>
        <p:spPr>
          <a:xfrm>
            <a:off x="4188085" y="6463448"/>
            <a:ext cx="654050" cy="365125"/>
          </a:xfrm>
        </p:spPr>
        <p:txBody>
          <a:bodyPr/>
          <a:lstStyle/>
          <a:p>
            <a:fld id="{C0F325E9-493D-4743-B1E1-B25E1D42752C}" type="slidenum">
              <a:rPr lang="en-US" smtClean="0"/>
              <a:t>47</a:t>
            </a:fld>
            <a:endParaRPr lang="en-US"/>
          </a:p>
        </p:txBody>
      </p:sp>
      <p:graphicFrame>
        <p:nvGraphicFramePr>
          <p:cNvPr id="3" name="Table 2"/>
          <p:cNvGraphicFramePr>
            <a:graphicFrameLocks noGrp="1"/>
          </p:cNvGraphicFramePr>
          <p:nvPr>
            <p:extLst>
              <p:ext uri="{D42A27DB-BD31-4B8C-83A1-F6EECF244321}">
                <p14:modId xmlns:p14="http://schemas.microsoft.com/office/powerpoint/2010/main" val="3014722172"/>
              </p:ext>
            </p:extLst>
          </p:nvPr>
        </p:nvGraphicFramePr>
        <p:xfrm>
          <a:off x="4420663" y="3901856"/>
          <a:ext cx="4541520" cy="882841"/>
        </p:xfrm>
        <a:graphic>
          <a:graphicData uri="http://schemas.openxmlformats.org/drawingml/2006/table">
            <a:tbl>
              <a:tblPr firstRow="1" firstCol="1" bandRow="1">
                <a:tableStyleId>{5C22544A-7EE6-4342-B048-85BDC9FD1C3A}</a:tableStyleId>
              </a:tblPr>
              <a:tblGrid>
                <a:gridCol w="1087658">
                  <a:extLst>
                    <a:ext uri="{9D8B030D-6E8A-4147-A177-3AD203B41FA5}">
                      <a16:colId xmlns:a16="http://schemas.microsoft.com/office/drawing/2014/main" val="1809814540"/>
                    </a:ext>
                  </a:extLst>
                </a:gridCol>
                <a:gridCol w="1495522">
                  <a:extLst>
                    <a:ext uri="{9D8B030D-6E8A-4147-A177-3AD203B41FA5}">
                      <a16:colId xmlns:a16="http://schemas.microsoft.com/office/drawing/2014/main" val="2786050631"/>
                    </a:ext>
                  </a:extLst>
                </a:gridCol>
                <a:gridCol w="1958340">
                  <a:extLst>
                    <a:ext uri="{9D8B030D-6E8A-4147-A177-3AD203B41FA5}">
                      <a16:colId xmlns:a16="http://schemas.microsoft.com/office/drawing/2014/main" val="1121034708"/>
                    </a:ext>
                  </a:extLst>
                </a:gridCol>
              </a:tblGrid>
              <a:tr h="195210">
                <a:tc>
                  <a:txBody>
                    <a:bodyPr/>
                    <a:lstStyle/>
                    <a:p>
                      <a:pPr marL="0" marR="0" algn="ctr">
                        <a:lnSpc>
                          <a:spcPct val="107000"/>
                        </a:lnSpc>
                        <a:spcBef>
                          <a:spcPts val="0"/>
                        </a:spcBef>
                        <a:spcAft>
                          <a:spcPts val="0"/>
                        </a:spcAft>
                      </a:pPr>
                      <a:r>
                        <a:rPr lang="en-US" sz="1400" dirty="0">
                          <a:solidFill>
                            <a:schemeClr val="bg1"/>
                          </a:solidFill>
                          <a:effectLst/>
                        </a:rPr>
                        <a:t> </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400" b="1" dirty="0">
                          <a:solidFill>
                            <a:schemeClr val="bg1"/>
                          </a:solidFill>
                          <a:effectLst/>
                          <a:latin typeface="+mn-lt"/>
                          <a:ea typeface="+mn-ea"/>
                          <a:cs typeface="+mn-cs"/>
                        </a:rPr>
                        <a:t>Efficiency </a:t>
                      </a:r>
                    </a:p>
                    <a:p>
                      <a:pPr marL="0" marR="0" algn="ctr">
                        <a:lnSpc>
                          <a:spcPct val="107000"/>
                        </a:lnSpc>
                        <a:spcBef>
                          <a:spcPts val="0"/>
                        </a:spcBef>
                        <a:spcAft>
                          <a:spcPts val="0"/>
                        </a:spcAft>
                      </a:pPr>
                      <a:r>
                        <a:rPr lang="en-US" sz="1400" b="1" dirty="0">
                          <a:solidFill>
                            <a:schemeClr val="bg1"/>
                          </a:solidFill>
                          <a:effectLst/>
                          <a:latin typeface="+mn-lt"/>
                          <a:ea typeface="+mn-ea"/>
                          <a:cs typeface="+mn-cs"/>
                        </a:rPr>
                        <a:t>(</a:t>
                      </a:r>
                      <a:r>
                        <a:rPr lang="el-GR" sz="1400" b="1" dirty="0">
                          <a:solidFill>
                            <a:schemeClr val="bg1"/>
                          </a:solidFill>
                          <a:effectLst/>
                          <a:latin typeface="+mn-lt"/>
                          <a:ea typeface="+mn-ea"/>
                          <a:cs typeface="+mn-cs"/>
                        </a:rPr>
                        <a:t>η</a:t>
                      </a:r>
                      <a:r>
                        <a:rPr lang="en-US" sz="1400" b="1" dirty="0">
                          <a:solidFill>
                            <a:schemeClr val="bg1"/>
                          </a:solidFill>
                          <a:effectLst/>
                          <a:latin typeface="+mn-lt"/>
                          <a:ea typeface="+mn-ea"/>
                          <a:cs typeface="+mn-cs"/>
                        </a:rPr>
                        <a:t>) [%]</a:t>
                      </a:r>
                      <a:endParaRPr lang="en-US"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marL="0" marR="0" algn="ctr">
                        <a:lnSpc>
                          <a:spcPct val="107000"/>
                        </a:lnSpc>
                        <a:spcBef>
                          <a:spcPts val="0"/>
                        </a:spcBef>
                        <a:spcAft>
                          <a:spcPts val="0"/>
                        </a:spcAft>
                      </a:pPr>
                      <a:r>
                        <a:rPr lang="en-US" sz="1400" b="1"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RMS of Oscillating Power (</a:t>
                      </a:r>
                      <a:r>
                        <a:rPr lang="en-US" sz="1400" b="1" baseline="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a:t>
                      </a:r>
                      <a:r>
                        <a:rPr lang="en-US" sz="1400" b="1" baseline="-250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rms,low</a:t>
                      </a:r>
                      <a:r>
                        <a:rPr lang="en-US" sz="1400" b="1"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[W]</a:t>
                      </a:r>
                      <a:endParaRPr lang="en-US"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extLst>
                  <a:ext uri="{0D108BD9-81ED-4DB2-BD59-A6C34878D82A}">
                    <a16:rowId xmlns:a16="http://schemas.microsoft.com/office/drawing/2014/main" val="4023352200"/>
                  </a:ext>
                </a:extLst>
              </a:tr>
              <a:tr h="19521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dirty="0">
                          <a:solidFill>
                            <a:schemeClr val="tx1"/>
                          </a:solidFill>
                          <a:effectLst/>
                          <a:latin typeface="+mn-lt"/>
                          <a:ea typeface="+mn-ea"/>
                          <a:cs typeface="+mn-cs"/>
                        </a:rPr>
                        <a:t>No</a:t>
                      </a:r>
                      <a:r>
                        <a:rPr lang="en-US" sz="1400" b="1" baseline="0" dirty="0">
                          <a:solidFill>
                            <a:schemeClr val="tx1"/>
                          </a:solidFill>
                          <a:effectLst/>
                          <a:latin typeface="+mn-lt"/>
                          <a:ea typeface="+mn-ea"/>
                          <a:cs typeface="+mn-cs"/>
                        </a:rPr>
                        <a:t> PSS</a:t>
                      </a: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lumMod val="60000"/>
                        <a:lumOff val="4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effectLst/>
                        </a:rPr>
                        <a:t>100 %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7130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949071"/>
                  </a:ext>
                </a:extLst>
              </a:tr>
              <a:tr h="195210">
                <a:tc>
                  <a:txBody>
                    <a:bodyPr/>
                    <a:lstStyle/>
                    <a:p>
                      <a:pPr marL="0" marR="0" algn="ctr">
                        <a:lnSpc>
                          <a:spcPct val="107000"/>
                        </a:lnSpc>
                        <a:spcBef>
                          <a:spcPts val="0"/>
                        </a:spcBef>
                        <a:spcAft>
                          <a:spcPts val="0"/>
                        </a:spcAft>
                      </a:pPr>
                      <a:r>
                        <a:rPr lang="en-US" sz="1400" b="1" dirty="0">
                          <a:solidFill>
                            <a:schemeClr val="tx1"/>
                          </a:solidFill>
                          <a:effectLst/>
                        </a:rPr>
                        <a:t>PSS Part I</a:t>
                      </a: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marL="0" marR="0" algn="ctr">
                        <a:lnSpc>
                          <a:spcPct val="107000"/>
                        </a:lnSpc>
                        <a:spcBef>
                          <a:spcPts val="0"/>
                        </a:spcBef>
                        <a:spcAft>
                          <a:spcPts val="0"/>
                        </a:spcAft>
                      </a:pPr>
                      <a:r>
                        <a:rPr lang="en-US" sz="1400" dirty="0">
                          <a:effectLst/>
                        </a:rPr>
                        <a:t>97.3 %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964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0567427"/>
                  </a:ext>
                </a:extLst>
              </a:tr>
            </a:tbl>
          </a:graphicData>
        </a:graphic>
      </p:graphicFrame>
      <p:sp>
        <p:nvSpPr>
          <p:cNvPr id="5" name="TextBox 4"/>
          <p:cNvSpPr txBox="1"/>
          <p:nvPr/>
        </p:nvSpPr>
        <p:spPr>
          <a:xfrm>
            <a:off x="5983364" y="3517457"/>
            <a:ext cx="1836174" cy="369332"/>
          </a:xfrm>
          <a:prstGeom prst="rect">
            <a:avLst/>
          </a:prstGeom>
          <a:noFill/>
        </p:spPr>
        <p:txBody>
          <a:bodyPr wrap="square" rtlCol="0">
            <a:spAutoFit/>
          </a:bodyPr>
          <a:lstStyle/>
          <a:p>
            <a:r>
              <a:rPr lang="en-US" b="1" dirty="0"/>
              <a:t>PSS Performance</a:t>
            </a:r>
          </a:p>
        </p:txBody>
      </p:sp>
      <p:grpSp>
        <p:nvGrpSpPr>
          <p:cNvPr id="11" name="Group 10"/>
          <p:cNvGrpSpPr/>
          <p:nvPr/>
        </p:nvGrpSpPr>
        <p:grpSpPr>
          <a:xfrm>
            <a:off x="5641041" y="4379780"/>
            <a:ext cx="3045759" cy="220826"/>
            <a:chOff x="5641041" y="4379780"/>
            <a:chExt cx="3045759" cy="220826"/>
          </a:xfrm>
        </p:grpSpPr>
        <p:sp>
          <p:nvSpPr>
            <p:cNvPr id="9" name="Rectangle 8"/>
            <p:cNvSpPr/>
            <p:nvPr/>
          </p:nvSpPr>
          <p:spPr>
            <a:xfrm>
              <a:off x="5641041" y="4379780"/>
              <a:ext cx="1216959" cy="220826"/>
            </a:xfrm>
            <a:prstGeom prst="rect">
              <a:avLst/>
            </a:prstGeom>
            <a:solidFill>
              <a:schemeClr val="bg1">
                <a:alpha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ectangle 9"/>
            <p:cNvSpPr/>
            <p:nvPr/>
          </p:nvSpPr>
          <p:spPr>
            <a:xfrm>
              <a:off x="7469841" y="4379780"/>
              <a:ext cx="1216959" cy="220826"/>
            </a:xfrm>
            <a:prstGeom prst="rect">
              <a:avLst/>
            </a:prstGeom>
            <a:solidFill>
              <a:schemeClr val="bg1">
                <a:alpha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846" y="703912"/>
            <a:ext cx="7723228" cy="2084630"/>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r="6545"/>
          <a:stretch/>
        </p:blipFill>
        <p:spPr>
          <a:xfrm>
            <a:off x="376517" y="2577466"/>
            <a:ext cx="3768763" cy="3564252"/>
          </a:xfrm>
          <a:prstGeom prst="rect">
            <a:avLst/>
          </a:prstGeom>
        </p:spPr>
      </p:pic>
    </p:spTree>
    <p:extLst>
      <p:ext uri="{BB962C8B-B14F-4D97-AF65-F5344CB8AC3E}">
        <p14:creationId xmlns:p14="http://schemas.microsoft.com/office/powerpoint/2010/main" val="1208860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0F325E9-493D-4743-B1E1-B25E1D42752C}" type="slidenum">
              <a:rPr lang="en-US" smtClean="0"/>
              <a:t>48</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150" y="3280143"/>
            <a:ext cx="3711251" cy="2987749"/>
          </a:xfrm>
          <a:prstGeom prst="rect">
            <a:avLst/>
          </a:prstGeom>
        </p:spPr>
      </p:pic>
      <p:sp>
        <p:nvSpPr>
          <p:cNvPr id="8" name="Title 1">
            <a:extLst>
              <a:ext uri="{FF2B5EF4-FFF2-40B4-BE49-F238E27FC236}">
                <a16:creationId xmlns:a16="http://schemas.microsoft.com/office/drawing/2014/main" id="{9A6D3E56-1921-4F04-8CAA-8F56679E4C82}"/>
              </a:ext>
            </a:extLst>
          </p:cNvPr>
          <p:cNvSpPr>
            <a:spLocks noGrp="1"/>
          </p:cNvSpPr>
          <p:nvPr>
            <p:ph type="title"/>
          </p:nvPr>
        </p:nvSpPr>
        <p:spPr>
          <a:xfrm>
            <a:off x="756176" y="-31382"/>
            <a:ext cx="8229600" cy="839812"/>
          </a:xfrm>
        </p:spPr>
        <p:txBody>
          <a:bodyPr/>
          <a:lstStyle/>
          <a:p>
            <a:r>
              <a:rPr lang="en-US" dirty="0"/>
              <a:t>Double Turbine System</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404" y="1050427"/>
            <a:ext cx="6215935" cy="2336234"/>
          </a:xfrm>
          <a:prstGeom prst="rect">
            <a:avLst/>
          </a:prstGeom>
        </p:spPr>
      </p:pic>
    </p:spTree>
    <p:extLst>
      <p:ext uri="{BB962C8B-B14F-4D97-AF65-F5344CB8AC3E}">
        <p14:creationId xmlns:p14="http://schemas.microsoft.com/office/powerpoint/2010/main" val="36217265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0F325E9-493D-4743-B1E1-B25E1D42752C}" type="slidenum">
              <a:rPr lang="en-US" smtClean="0"/>
              <a:t>49</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1937612226"/>
              </p:ext>
            </p:extLst>
          </p:nvPr>
        </p:nvGraphicFramePr>
        <p:xfrm>
          <a:off x="4229859" y="4259905"/>
          <a:ext cx="4809150" cy="882841"/>
        </p:xfrm>
        <a:graphic>
          <a:graphicData uri="http://schemas.openxmlformats.org/drawingml/2006/table">
            <a:tbl>
              <a:tblPr firstRow="1" firstCol="1" bandRow="1">
                <a:tableStyleId>{5C22544A-7EE6-4342-B048-85BDC9FD1C3A}</a:tableStyleId>
              </a:tblPr>
              <a:tblGrid>
                <a:gridCol w="1378307">
                  <a:extLst>
                    <a:ext uri="{9D8B030D-6E8A-4147-A177-3AD203B41FA5}">
                      <a16:colId xmlns:a16="http://schemas.microsoft.com/office/drawing/2014/main" val="1809814540"/>
                    </a:ext>
                  </a:extLst>
                </a:gridCol>
                <a:gridCol w="1364225">
                  <a:extLst>
                    <a:ext uri="{9D8B030D-6E8A-4147-A177-3AD203B41FA5}">
                      <a16:colId xmlns:a16="http://schemas.microsoft.com/office/drawing/2014/main" val="2786050631"/>
                    </a:ext>
                  </a:extLst>
                </a:gridCol>
                <a:gridCol w="2066618">
                  <a:extLst>
                    <a:ext uri="{9D8B030D-6E8A-4147-A177-3AD203B41FA5}">
                      <a16:colId xmlns:a16="http://schemas.microsoft.com/office/drawing/2014/main" val="1121034708"/>
                    </a:ext>
                  </a:extLst>
                </a:gridCol>
              </a:tblGrid>
              <a:tr h="195210">
                <a:tc>
                  <a:txBody>
                    <a:bodyPr/>
                    <a:lstStyle/>
                    <a:p>
                      <a:pPr marL="0" marR="0" algn="ctr">
                        <a:lnSpc>
                          <a:spcPct val="107000"/>
                        </a:lnSpc>
                        <a:spcBef>
                          <a:spcPts val="0"/>
                        </a:spcBef>
                        <a:spcAft>
                          <a:spcPts val="0"/>
                        </a:spcAft>
                      </a:pPr>
                      <a:r>
                        <a:rPr lang="en-US" sz="1400" dirty="0">
                          <a:solidFill>
                            <a:schemeClr val="tx1"/>
                          </a:solidFill>
                          <a:effectLst/>
                        </a:rPr>
                        <a:t> </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400" b="1" dirty="0">
                          <a:solidFill>
                            <a:schemeClr val="bg1"/>
                          </a:solidFill>
                          <a:effectLst/>
                          <a:latin typeface="+mn-lt"/>
                          <a:ea typeface="+mn-ea"/>
                          <a:cs typeface="+mn-cs"/>
                        </a:rPr>
                        <a:t>Efficiency </a:t>
                      </a:r>
                    </a:p>
                    <a:p>
                      <a:pPr marL="0" marR="0" algn="ctr">
                        <a:lnSpc>
                          <a:spcPct val="107000"/>
                        </a:lnSpc>
                        <a:spcBef>
                          <a:spcPts val="0"/>
                        </a:spcBef>
                        <a:spcAft>
                          <a:spcPts val="0"/>
                        </a:spcAft>
                      </a:pPr>
                      <a:r>
                        <a:rPr lang="en-US" sz="1400" b="1" dirty="0">
                          <a:solidFill>
                            <a:schemeClr val="bg1"/>
                          </a:solidFill>
                          <a:effectLst/>
                          <a:latin typeface="+mn-lt"/>
                          <a:ea typeface="+mn-ea"/>
                          <a:cs typeface="+mn-cs"/>
                        </a:rPr>
                        <a:t>(</a:t>
                      </a:r>
                      <a:r>
                        <a:rPr lang="el-GR" sz="1400" b="1" dirty="0">
                          <a:solidFill>
                            <a:schemeClr val="bg1"/>
                          </a:solidFill>
                          <a:effectLst/>
                          <a:latin typeface="+mn-lt"/>
                          <a:ea typeface="+mn-ea"/>
                          <a:cs typeface="+mn-cs"/>
                        </a:rPr>
                        <a:t>η</a:t>
                      </a:r>
                      <a:r>
                        <a:rPr lang="en-US" sz="1400" b="1" dirty="0">
                          <a:solidFill>
                            <a:schemeClr val="bg1"/>
                          </a:solidFill>
                          <a:effectLst/>
                          <a:latin typeface="+mn-lt"/>
                          <a:ea typeface="+mn-ea"/>
                          <a:cs typeface="+mn-cs"/>
                        </a:rPr>
                        <a:t>) [%]</a:t>
                      </a:r>
                      <a:endParaRPr lang="en-US"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marL="0" marR="0" algn="ctr">
                        <a:lnSpc>
                          <a:spcPct val="107000"/>
                        </a:lnSpc>
                        <a:spcBef>
                          <a:spcPts val="0"/>
                        </a:spcBef>
                        <a:spcAft>
                          <a:spcPts val="0"/>
                        </a:spcAft>
                      </a:pPr>
                      <a:r>
                        <a:rPr lang="en-US" sz="1400" b="1"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RMS of Oscillating Power (</a:t>
                      </a:r>
                      <a:r>
                        <a:rPr lang="en-US" sz="1400" b="1" baseline="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a:t>
                      </a:r>
                      <a:r>
                        <a:rPr lang="en-US" sz="1400" b="1" baseline="-250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rms,low</a:t>
                      </a:r>
                      <a:r>
                        <a:rPr lang="en-US" sz="1400" b="1"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[W]</a:t>
                      </a:r>
                      <a:endParaRPr lang="en-US"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extLst>
                  <a:ext uri="{0D108BD9-81ED-4DB2-BD59-A6C34878D82A}">
                    <a16:rowId xmlns:a16="http://schemas.microsoft.com/office/drawing/2014/main" val="4023352200"/>
                  </a:ext>
                </a:extLst>
              </a:tr>
              <a:tr h="19521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dirty="0">
                          <a:solidFill>
                            <a:schemeClr val="tx1"/>
                          </a:solidFill>
                          <a:effectLst/>
                          <a:latin typeface="+mn-lt"/>
                          <a:ea typeface="+mn-ea"/>
                          <a:cs typeface="+mn-cs"/>
                        </a:rPr>
                        <a:t>Single Turbine</a:t>
                      </a: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marL="0" marR="0" algn="ctr">
                        <a:lnSpc>
                          <a:spcPct val="107000"/>
                        </a:lnSpc>
                        <a:spcBef>
                          <a:spcPts val="0"/>
                        </a:spcBef>
                        <a:spcAft>
                          <a:spcPts val="0"/>
                        </a:spcAft>
                      </a:pPr>
                      <a:r>
                        <a:rPr lang="en-US" sz="1400" dirty="0">
                          <a:solidFill>
                            <a:schemeClr val="tx1"/>
                          </a:solidFill>
                          <a:effectLst/>
                        </a:rPr>
                        <a:t>97.0 %</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15.1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949071"/>
                  </a:ext>
                </a:extLst>
              </a:tr>
              <a:tr h="195210">
                <a:tc>
                  <a:txBody>
                    <a:bodyPr/>
                    <a:lstStyle/>
                    <a:p>
                      <a:pPr marL="0" marR="0" algn="ctr">
                        <a:lnSpc>
                          <a:spcPct val="107000"/>
                        </a:lnSpc>
                        <a:spcBef>
                          <a:spcPts val="0"/>
                        </a:spcBef>
                        <a:spcAft>
                          <a:spcPts val="0"/>
                        </a:spcAft>
                      </a:pPr>
                      <a:r>
                        <a:rPr lang="en-US" sz="1400" b="1" dirty="0">
                          <a:solidFill>
                            <a:schemeClr val="tx1"/>
                          </a:solidFill>
                          <a:effectLst/>
                        </a:rPr>
                        <a:t>Double</a:t>
                      </a:r>
                      <a:r>
                        <a:rPr lang="en-US" sz="1400" b="1" baseline="0" dirty="0">
                          <a:solidFill>
                            <a:schemeClr val="tx1"/>
                          </a:solidFill>
                          <a:effectLst/>
                        </a:rPr>
                        <a:t> Turbine</a:t>
                      </a: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marR="0" algn="ctr">
                        <a:lnSpc>
                          <a:spcPct val="107000"/>
                        </a:lnSpc>
                        <a:spcBef>
                          <a:spcPts val="0"/>
                        </a:spcBef>
                        <a:spcAft>
                          <a:spcPts val="0"/>
                        </a:spcAft>
                      </a:pPr>
                      <a:r>
                        <a:rPr lang="en-US" sz="1400" dirty="0">
                          <a:solidFill>
                            <a:schemeClr val="tx1"/>
                          </a:solidFill>
                          <a:effectLst/>
                        </a:rPr>
                        <a:t>98.3 %</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12.3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0567427"/>
                  </a:ext>
                </a:extLst>
              </a:tr>
            </a:tbl>
          </a:graphicData>
        </a:graphic>
      </p:graphicFrame>
      <p:sp>
        <p:nvSpPr>
          <p:cNvPr id="9" name="TextBox 8"/>
          <p:cNvSpPr txBox="1"/>
          <p:nvPr/>
        </p:nvSpPr>
        <p:spPr>
          <a:xfrm>
            <a:off x="5988659" y="3839978"/>
            <a:ext cx="2186449" cy="369332"/>
          </a:xfrm>
          <a:prstGeom prst="rect">
            <a:avLst/>
          </a:prstGeom>
          <a:noFill/>
        </p:spPr>
        <p:txBody>
          <a:bodyPr wrap="square" rtlCol="0">
            <a:spAutoFit/>
          </a:bodyPr>
          <a:lstStyle/>
          <a:p>
            <a:r>
              <a:rPr lang="en-US" b="1" dirty="0"/>
              <a:t>PSS Performance</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828" r="6163" b="1"/>
          <a:stretch/>
        </p:blipFill>
        <p:spPr>
          <a:xfrm>
            <a:off x="565150" y="3237615"/>
            <a:ext cx="3475222" cy="3030278"/>
          </a:xfrm>
          <a:prstGeom prst="rect">
            <a:avLst/>
          </a:prstGeom>
        </p:spPr>
      </p:pic>
      <p:sp>
        <p:nvSpPr>
          <p:cNvPr id="12" name="Title 1">
            <a:extLst>
              <a:ext uri="{FF2B5EF4-FFF2-40B4-BE49-F238E27FC236}">
                <a16:creationId xmlns:a16="http://schemas.microsoft.com/office/drawing/2014/main" id="{9A6D3E56-1921-4F04-8CAA-8F56679E4C82}"/>
              </a:ext>
            </a:extLst>
          </p:cNvPr>
          <p:cNvSpPr>
            <a:spLocks noGrp="1"/>
          </p:cNvSpPr>
          <p:nvPr>
            <p:ph type="title"/>
          </p:nvPr>
        </p:nvSpPr>
        <p:spPr>
          <a:xfrm>
            <a:off x="756176" y="-31382"/>
            <a:ext cx="8229600" cy="839812"/>
          </a:xfrm>
        </p:spPr>
        <p:txBody>
          <a:bodyPr/>
          <a:lstStyle/>
          <a:p>
            <a:r>
              <a:rPr lang="en-US" dirty="0"/>
              <a:t>Double Turbine System</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404" y="808430"/>
            <a:ext cx="6215935" cy="2578230"/>
          </a:xfrm>
          <a:prstGeom prst="rect">
            <a:avLst/>
          </a:prstGeom>
        </p:spPr>
      </p:pic>
    </p:spTree>
    <p:extLst>
      <p:ext uri="{BB962C8B-B14F-4D97-AF65-F5344CB8AC3E}">
        <p14:creationId xmlns:p14="http://schemas.microsoft.com/office/powerpoint/2010/main" val="1235171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01" y="1212375"/>
            <a:ext cx="8406818" cy="1865421"/>
          </a:xfrm>
          <a:prstGeom prst="rect">
            <a:avLst/>
          </a:prstGeom>
        </p:spPr>
      </p:pic>
      <p:sp>
        <p:nvSpPr>
          <p:cNvPr id="20" name="Rectangle 19">
            <a:extLst>
              <a:ext uri="{FF2B5EF4-FFF2-40B4-BE49-F238E27FC236}">
                <a16:creationId xmlns:a16="http://schemas.microsoft.com/office/drawing/2014/main" id="{900D10A4-3AB7-4354-A31F-07E79F409C1F}"/>
              </a:ext>
            </a:extLst>
          </p:cNvPr>
          <p:cNvSpPr/>
          <p:nvPr/>
        </p:nvSpPr>
        <p:spPr>
          <a:xfrm>
            <a:off x="3503346" y="1095631"/>
            <a:ext cx="1779856" cy="1978345"/>
          </a:xfrm>
          <a:prstGeom prst="rect">
            <a:avLst/>
          </a:prstGeom>
          <a:solidFill>
            <a:schemeClr val="lt1">
              <a:alpha val="7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lstStyle/>
          <a:p>
            <a:r>
              <a:rPr lang="en-US" dirty="0"/>
              <a:t>System Environment</a:t>
            </a:r>
          </a:p>
        </p:txBody>
      </p:sp>
      <p:sp>
        <p:nvSpPr>
          <p:cNvPr id="4" name="Slide Number Placeholder 3"/>
          <p:cNvSpPr>
            <a:spLocks noGrp="1"/>
          </p:cNvSpPr>
          <p:nvPr>
            <p:ph type="sldNum" sz="quarter" idx="12"/>
          </p:nvPr>
        </p:nvSpPr>
        <p:spPr/>
        <p:txBody>
          <a:bodyPr/>
          <a:lstStyle/>
          <a:p>
            <a:fld id="{C0F325E9-493D-4743-B1E1-B25E1D42752C}" type="slidenum">
              <a:rPr lang="en-US" smtClean="0"/>
              <a:t>5</a:t>
            </a:fld>
            <a:endParaRPr lang="en-US"/>
          </a:p>
        </p:txBody>
      </p:sp>
      <p:sp>
        <p:nvSpPr>
          <p:cNvPr id="8" name="TextBox 7"/>
          <p:cNvSpPr txBox="1"/>
          <p:nvPr/>
        </p:nvSpPr>
        <p:spPr>
          <a:xfrm>
            <a:off x="165221" y="5893753"/>
            <a:ext cx="4106384" cy="461665"/>
          </a:xfrm>
          <a:prstGeom prst="rect">
            <a:avLst/>
          </a:prstGeom>
          <a:noFill/>
        </p:spPr>
        <p:txBody>
          <a:bodyPr wrap="square" rtlCol="0">
            <a:spAutoFit/>
          </a:bodyPr>
          <a:lstStyle/>
          <a:p>
            <a:pPr algn="ctr"/>
            <a:r>
              <a:rPr lang="en-US" sz="800" dirty="0"/>
              <a:t>R. J. </a:t>
            </a:r>
            <a:r>
              <a:rPr lang="en-US" sz="800" dirty="0" err="1"/>
              <a:t>Cavagnaro</a:t>
            </a:r>
            <a:r>
              <a:rPr lang="en-US" sz="800" dirty="0"/>
              <a:t>, B. Strom, B. </a:t>
            </a:r>
            <a:r>
              <a:rPr lang="en-US" sz="800" dirty="0" err="1"/>
              <a:t>Polagye</a:t>
            </a:r>
            <a:r>
              <a:rPr lang="en-US" sz="800" dirty="0"/>
              <a:t>, and A. Stewart, “Power collection from multiple hydrokinetic generators utilizing advanced control,” In 12th European Wave and Tidal Energy Conference, Cork, IR, 2017.</a:t>
            </a:r>
          </a:p>
        </p:txBody>
      </p:sp>
      <p:sp>
        <p:nvSpPr>
          <p:cNvPr id="13" name="Rectangle 12">
            <a:extLst>
              <a:ext uri="{FF2B5EF4-FFF2-40B4-BE49-F238E27FC236}">
                <a16:creationId xmlns:a16="http://schemas.microsoft.com/office/drawing/2014/main" id="{BF03C785-D3FB-4467-B758-22C65959A290}"/>
              </a:ext>
            </a:extLst>
          </p:cNvPr>
          <p:cNvSpPr/>
          <p:nvPr/>
        </p:nvSpPr>
        <p:spPr>
          <a:xfrm>
            <a:off x="2526276" y="1390650"/>
            <a:ext cx="974804" cy="1619339"/>
          </a:xfrm>
          <a:prstGeom prst="rect">
            <a:avLst/>
          </a:prstGeom>
          <a:solidFill>
            <a:schemeClr val="lt1">
              <a:alpha val="7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4" name="TextBox 13">
            <a:extLst>
              <a:ext uri="{FF2B5EF4-FFF2-40B4-BE49-F238E27FC236}">
                <a16:creationId xmlns:a16="http://schemas.microsoft.com/office/drawing/2014/main" id="{0A04425F-C025-41DA-8693-007D9AF212B3}"/>
              </a:ext>
            </a:extLst>
          </p:cNvPr>
          <p:cNvSpPr txBox="1"/>
          <p:nvPr/>
        </p:nvSpPr>
        <p:spPr>
          <a:xfrm>
            <a:off x="343482" y="3015300"/>
            <a:ext cx="3305175" cy="646331"/>
          </a:xfrm>
          <a:prstGeom prst="rect">
            <a:avLst/>
          </a:prstGeom>
          <a:noFill/>
        </p:spPr>
        <p:txBody>
          <a:bodyPr wrap="square" rtlCol="0">
            <a:spAutoFit/>
          </a:bodyPr>
          <a:lstStyle/>
          <a:p>
            <a:pPr algn="ctr"/>
            <a:r>
              <a:rPr lang="en-US" b="1" dirty="0"/>
              <a:t>Mechanical to electrical conversion</a:t>
            </a:r>
          </a:p>
        </p:txBody>
      </p:sp>
      <p:sp>
        <p:nvSpPr>
          <p:cNvPr id="15" name="TextBox 14">
            <a:extLst>
              <a:ext uri="{FF2B5EF4-FFF2-40B4-BE49-F238E27FC236}">
                <a16:creationId xmlns:a16="http://schemas.microsoft.com/office/drawing/2014/main" id="{4C0522E2-7398-4FB7-881B-E784E14C5DC2}"/>
              </a:ext>
            </a:extLst>
          </p:cNvPr>
          <p:cNvSpPr txBox="1"/>
          <p:nvPr/>
        </p:nvSpPr>
        <p:spPr>
          <a:xfrm>
            <a:off x="1923403" y="3013809"/>
            <a:ext cx="1980618" cy="369332"/>
          </a:xfrm>
          <a:prstGeom prst="rect">
            <a:avLst/>
          </a:prstGeom>
          <a:noFill/>
        </p:spPr>
        <p:txBody>
          <a:bodyPr wrap="square" rtlCol="0">
            <a:spAutoFit/>
          </a:bodyPr>
          <a:lstStyle/>
          <a:p>
            <a:pPr algn="ctr"/>
            <a:r>
              <a:rPr lang="en-US" b="1" dirty="0"/>
              <a:t>Turbine Control</a:t>
            </a:r>
          </a:p>
        </p:txBody>
      </p:sp>
      <p:sp>
        <p:nvSpPr>
          <p:cNvPr id="19" name="Rectangle 18">
            <a:extLst>
              <a:ext uri="{FF2B5EF4-FFF2-40B4-BE49-F238E27FC236}">
                <a16:creationId xmlns:a16="http://schemas.microsoft.com/office/drawing/2014/main" id="{852EE1F9-19F6-4259-BB98-A3A9FDA788DE}"/>
              </a:ext>
            </a:extLst>
          </p:cNvPr>
          <p:cNvSpPr/>
          <p:nvPr/>
        </p:nvSpPr>
        <p:spPr>
          <a:xfrm>
            <a:off x="488594" y="1047750"/>
            <a:ext cx="2043908" cy="1978345"/>
          </a:xfrm>
          <a:prstGeom prst="rect">
            <a:avLst/>
          </a:prstGeom>
          <a:solidFill>
            <a:schemeClr val="lt1">
              <a:alpha val="7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1" name="Rectangle 20">
            <a:extLst>
              <a:ext uri="{FF2B5EF4-FFF2-40B4-BE49-F238E27FC236}">
                <a16:creationId xmlns:a16="http://schemas.microsoft.com/office/drawing/2014/main" id="{F0A903F9-19B6-49A0-889A-B64C9337AF10}"/>
              </a:ext>
            </a:extLst>
          </p:cNvPr>
          <p:cNvSpPr/>
          <p:nvPr/>
        </p:nvSpPr>
        <p:spPr>
          <a:xfrm>
            <a:off x="5280812" y="1533525"/>
            <a:ext cx="970843" cy="1421944"/>
          </a:xfrm>
          <a:prstGeom prst="rect">
            <a:avLst/>
          </a:prstGeom>
          <a:solidFill>
            <a:schemeClr val="lt1">
              <a:alpha val="7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2" name="Rectangle 21">
            <a:extLst>
              <a:ext uri="{FF2B5EF4-FFF2-40B4-BE49-F238E27FC236}">
                <a16:creationId xmlns:a16="http://schemas.microsoft.com/office/drawing/2014/main" id="{7C227DBE-CDD3-4B07-B111-4D4795A41E65}"/>
              </a:ext>
            </a:extLst>
          </p:cNvPr>
          <p:cNvSpPr/>
          <p:nvPr/>
        </p:nvSpPr>
        <p:spPr>
          <a:xfrm>
            <a:off x="6251655" y="1325950"/>
            <a:ext cx="2693975" cy="1421944"/>
          </a:xfrm>
          <a:prstGeom prst="rect">
            <a:avLst/>
          </a:prstGeom>
          <a:solidFill>
            <a:schemeClr val="lt1">
              <a:alpha val="7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7578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4"/>
                                        </p:tgtEl>
                                        <p:attrNameLst>
                                          <p:attrName>style.visibility</p:attrName>
                                        </p:attrNameLst>
                                      </p:cBhvr>
                                      <p:to>
                                        <p:strVal val="hidden"/>
                                      </p:to>
                                    </p:set>
                                  </p:childTnLst>
                                </p:cTn>
                              </p:par>
                              <p:par>
                                <p:cTn id="21" presetID="1" presetClass="entr" presetSubtype="0" fill="hold" grpId="1"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3" grpId="0" animBg="1"/>
      <p:bldP spid="13" grpId="1" animBg="1"/>
      <p:bldP spid="14" grpId="0"/>
      <p:bldP spid="14" grpId="1"/>
      <p:bldP spid="15" grpId="1"/>
      <p:bldP spid="19" grpId="0" animBg="1"/>
      <p:bldP spid="21" grpId="0" animBg="1"/>
      <p:bldP spid="2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6926"/>
            <a:ext cx="8229600" cy="717881"/>
          </a:xfrm>
        </p:spPr>
        <p:txBody>
          <a:bodyPr/>
          <a:lstStyle/>
          <a:p>
            <a:r>
              <a:rPr lang="en-US" dirty="0"/>
              <a:t>Full-Scale Efficiency</a:t>
            </a:r>
          </a:p>
        </p:txBody>
      </p:sp>
      <p:sp>
        <p:nvSpPr>
          <p:cNvPr id="3" name="Content Placeholder 2"/>
          <p:cNvSpPr>
            <a:spLocks noGrp="1"/>
          </p:cNvSpPr>
          <p:nvPr>
            <p:ph idx="1"/>
          </p:nvPr>
        </p:nvSpPr>
        <p:spPr>
          <a:xfrm>
            <a:off x="618211" y="1951761"/>
            <a:ext cx="8229600" cy="583850"/>
          </a:xfrm>
        </p:spPr>
        <p:txBody>
          <a:bodyPr/>
          <a:lstStyle/>
          <a:p>
            <a:pPr marL="0" indent="0">
              <a:buNone/>
            </a:pPr>
            <a:r>
              <a:rPr lang="en-US" dirty="0"/>
              <a:t>Why is efficiency better for the double turbine system? </a:t>
            </a:r>
          </a:p>
          <a:p>
            <a:endParaRPr lang="en-US" dirty="0"/>
          </a:p>
          <a:p>
            <a:endParaRPr lang="en-US" dirty="0"/>
          </a:p>
        </p:txBody>
      </p:sp>
      <p:sp>
        <p:nvSpPr>
          <p:cNvPr id="4" name="Slide Number Placeholder 3"/>
          <p:cNvSpPr>
            <a:spLocks noGrp="1"/>
          </p:cNvSpPr>
          <p:nvPr>
            <p:ph type="sldNum" sz="quarter" idx="12"/>
          </p:nvPr>
        </p:nvSpPr>
        <p:spPr/>
        <p:txBody>
          <a:bodyPr/>
          <a:lstStyle/>
          <a:p>
            <a:fld id="{C0F325E9-493D-4743-B1E1-B25E1D42752C}" type="slidenum">
              <a:rPr lang="en-US" smtClean="0"/>
              <a:t>50</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3308267485"/>
              </p:ext>
            </p:extLst>
          </p:nvPr>
        </p:nvGraphicFramePr>
        <p:xfrm>
          <a:off x="1463759" y="5706779"/>
          <a:ext cx="2736000" cy="436372"/>
        </p:xfrm>
        <a:graphic>
          <a:graphicData uri="http://schemas.openxmlformats.org/drawingml/2006/table">
            <a:tbl>
              <a:tblPr firstRow="1" firstCol="1" bandRow="1">
                <a:tableStyleId>{5C22544A-7EE6-4342-B048-85BDC9FD1C3A}</a:tableStyleId>
              </a:tblPr>
              <a:tblGrid>
                <a:gridCol w="1368000">
                  <a:extLst>
                    <a:ext uri="{9D8B030D-6E8A-4147-A177-3AD203B41FA5}">
                      <a16:colId xmlns:a16="http://schemas.microsoft.com/office/drawing/2014/main" val="2786050631"/>
                    </a:ext>
                  </a:extLst>
                </a:gridCol>
                <a:gridCol w="1368000">
                  <a:extLst>
                    <a:ext uri="{9D8B030D-6E8A-4147-A177-3AD203B41FA5}">
                      <a16:colId xmlns:a16="http://schemas.microsoft.com/office/drawing/2014/main" val="1121034708"/>
                    </a:ext>
                  </a:extLst>
                </a:gridCol>
              </a:tblGrid>
              <a:tr h="195210">
                <a:tc>
                  <a:txBody>
                    <a:bodyPr/>
                    <a:lstStyle/>
                    <a:p>
                      <a:pPr marL="0" marR="0" algn="ctr">
                        <a:lnSpc>
                          <a:spcPct val="107000"/>
                        </a:lnSpc>
                        <a:spcBef>
                          <a:spcPts val="0"/>
                        </a:spcBef>
                        <a:spcAft>
                          <a:spcPts val="0"/>
                        </a:spcAft>
                      </a:pPr>
                      <a:r>
                        <a:rPr lang="en-US" sz="1400" b="1" i="1" dirty="0">
                          <a:solidFill>
                            <a:schemeClr val="tx1"/>
                          </a:solidFill>
                          <a:effectLst/>
                          <a:latin typeface="+mn-lt"/>
                          <a:ea typeface="+mn-ea"/>
                          <a:cs typeface="+mn-cs"/>
                        </a:rPr>
                        <a:t>Single Turbine</a:t>
                      </a:r>
                      <a:endParaRPr lang="en-US" sz="1400" b="1"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400" b="1"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Double Turbine</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3352200"/>
                  </a:ext>
                </a:extLst>
              </a:tr>
              <a:tr h="19521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11.2</a:t>
                      </a: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1.95</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949071"/>
                  </a:ext>
                </a:extLst>
              </a:tr>
            </a:tbl>
          </a:graphicData>
        </a:graphic>
      </p:graphicFrame>
      <p:sp>
        <p:nvSpPr>
          <p:cNvPr id="8" name="Rectangle 7"/>
          <p:cNvSpPr/>
          <p:nvPr/>
        </p:nvSpPr>
        <p:spPr>
          <a:xfrm>
            <a:off x="1096962" y="5336047"/>
            <a:ext cx="3469595" cy="355803"/>
          </a:xfrm>
          <a:prstGeom prst="rect">
            <a:avLst/>
          </a:prstGeom>
        </p:spPr>
        <p:txBody>
          <a:bodyPr wrap="square">
            <a:spAutoFit/>
          </a:bodyPr>
          <a:lstStyle/>
          <a:p>
            <a:pPr algn="ctr">
              <a:lnSpc>
                <a:spcPct val="107000"/>
              </a:lnSpc>
            </a:pPr>
            <a:r>
              <a:rPr lang="en-US" sz="1600" b="1" dirty="0">
                <a:latin typeface="Calibri" panose="020F0502020204030204" pitchFamily="34" charset="0"/>
                <a:ea typeface="Calibri" panose="020F0502020204030204" pitchFamily="34" charset="0"/>
                <a:cs typeface="Times New Roman" panose="02020603050405020304" pitchFamily="18" charset="0"/>
              </a:rPr>
              <a:t>Average I</a:t>
            </a:r>
            <a:r>
              <a:rPr lang="en-US" sz="1600" b="1" baseline="30000" dirty="0">
                <a:latin typeface="Calibri" panose="020F0502020204030204" pitchFamily="34" charset="0"/>
                <a:ea typeface="Calibri" panose="020F0502020204030204" pitchFamily="34" charset="0"/>
                <a:cs typeface="Times New Roman" panose="02020603050405020304" pitchFamily="18" charset="0"/>
              </a:rPr>
              <a:t>2</a:t>
            </a:r>
            <a:r>
              <a:rPr lang="en-US" sz="1600" b="1" dirty="0">
                <a:latin typeface="Calibri" panose="020F0502020204030204" pitchFamily="34" charset="0"/>
                <a:ea typeface="Calibri" panose="020F0502020204030204" pitchFamily="34" charset="0"/>
                <a:cs typeface="Times New Roman" panose="02020603050405020304" pitchFamily="18" charset="0"/>
              </a:rPr>
              <a:t> per Turbine Rotation [A</a:t>
            </a:r>
            <a:r>
              <a:rPr lang="en-US" sz="1600" b="1" baseline="30000" dirty="0">
                <a:latin typeface="Calibri" panose="020F0502020204030204" pitchFamily="34" charset="0"/>
                <a:ea typeface="Calibri" panose="020F0502020204030204" pitchFamily="34" charset="0"/>
                <a:cs typeface="Times New Roman" panose="02020603050405020304" pitchFamily="18" charset="0"/>
              </a:rPr>
              <a:t>2</a:t>
            </a:r>
            <a:r>
              <a:rPr lang="en-US" sz="1600" b="1" dirty="0">
                <a:latin typeface="Calibri" panose="020F0502020204030204" pitchFamily="34" charset="0"/>
                <a:ea typeface="Calibri" panose="020F0502020204030204" pitchFamily="34" charset="0"/>
                <a:cs typeface="Times New Roman" panose="02020603050405020304" pitchFamily="18" charset="0"/>
              </a:rPr>
              <a:t>]</a:t>
            </a:r>
          </a:p>
        </p:txBody>
      </p:sp>
      <p:graphicFrame>
        <p:nvGraphicFramePr>
          <p:cNvPr id="9" name="Table 8"/>
          <p:cNvGraphicFramePr>
            <a:graphicFrameLocks noGrp="1"/>
          </p:cNvGraphicFramePr>
          <p:nvPr>
            <p:extLst>
              <p:ext uri="{D42A27DB-BD31-4B8C-83A1-F6EECF244321}">
                <p14:modId xmlns:p14="http://schemas.microsoft.com/office/powerpoint/2010/main" val="397085953"/>
              </p:ext>
            </p:extLst>
          </p:nvPr>
        </p:nvGraphicFramePr>
        <p:xfrm>
          <a:off x="710750" y="1305398"/>
          <a:ext cx="2736000" cy="436372"/>
        </p:xfrm>
        <a:graphic>
          <a:graphicData uri="http://schemas.openxmlformats.org/drawingml/2006/table">
            <a:tbl>
              <a:tblPr firstRow="1" firstCol="1" bandRow="1">
                <a:tableStyleId>{5C22544A-7EE6-4342-B048-85BDC9FD1C3A}</a:tableStyleId>
              </a:tblPr>
              <a:tblGrid>
                <a:gridCol w="1368000">
                  <a:extLst>
                    <a:ext uri="{9D8B030D-6E8A-4147-A177-3AD203B41FA5}">
                      <a16:colId xmlns:a16="http://schemas.microsoft.com/office/drawing/2014/main" val="2786050631"/>
                    </a:ext>
                  </a:extLst>
                </a:gridCol>
                <a:gridCol w="1368000">
                  <a:extLst>
                    <a:ext uri="{9D8B030D-6E8A-4147-A177-3AD203B41FA5}">
                      <a16:colId xmlns:a16="http://schemas.microsoft.com/office/drawing/2014/main" val="1121034708"/>
                    </a:ext>
                  </a:extLst>
                </a:gridCol>
              </a:tblGrid>
              <a:tr h="195210">
                <a:tc>
                  <a:txBody>
                    <a:bodyPr/>
                    <a:lstStyle/>
                    <a:p>
                      <a:pPr marL="0" marR="0" algn="ctr">
                        <a:lnSpc>
                          <a:spcPct val="107000"/>
                        </a:lnSpc>
                        <a:spcBef>
                          <a:spcPts val="0"/>
                        </a:spcBef>
                        <a:spcAft>
                          <a:spcPts val="0"/>
                        </a:spcAft>
                      </a:pPr>
                      <a:r>
                        <a:rPr lang="en-US" sz="1400" b="1" i="1" dirty="0">
                          <a:solidFill>
                            <a:schemeClr val="tx1"/>
                          </a:solidFill>
                          <a:effectLst/>
                          <a:latin typeface="+mn-lt"/>
                          <a:ea typeface="+mn-ea"/>
                          <a:cs typeface="+mn-cs"/>
                        </a:rPr>
                        <a:t>Single Turbine</a:t>
                      </a:r>
                      <a:endParaRPr lang="en-US" sz="1400" b="1"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400" b="1"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Double Turbine</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3352200"/>
                  </a:ext>
                </a:extLst>
              </a:tr>
              <a:tr h="19521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effectLst/>
                        </a:rPr>
                        <a:t>97.0 %</a:t>
                      </a: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98.3 %</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949071"/>
                  </a:ext>
                </a:extLst>
              </a:tr>
            </a:tbl>
          </a:graphicData>
        </a:graphic>
      </p:graphicFrame>
      <p:sp>
        <p:nvSpPr>
          <p:cNvPr id="10" name="TextBox 9"/>
          <p:cNvSpPr txBox="1"/>
          <p:nvPr/>
        </p:nvSpPr>
        <p:spPr>
          <a:xfrm>
            <a:off x="1393944" y="904807"/>
            <a:ext cx="1684800" cy="369332"/>
          </a:xfrm>
          <a:prstGeom prst="rect">
            <a:avLst/>
          </a:prstGeom>
          <a:noFill/>
        </p:spPr>
        <p:txBody>
          <a:bodyPr wrap="square" rtlCol="0">
            <a:spAutoFit/>
          </a:bodyPr>
          <a:lstStyle/>
          <a:p>
            <a:r>
              <a:rPr lang="en-US" b="1" dirty="0"/>
              <a:t>PSS Efficiency</a:t>
            </a:r>
          </a:p>
        </p:txBody>
      </p:sp>
      <p:grpSp>
        <p:nvGrpSpPr>
          <p:cNvPr id="33" name="Group 32"/>
          <p:cNvGrpSpPr/>
          <p:nvPr/>
        </p:nvGrpSpPr>
        <p:grpSpPr>
          <a:xfrm>
            <a:off x="655996" y="2764115"/>
            <a:ext cx="4689111" cy="2045279"/>
            <a:chOff x="4306027" y="2764115"/>
            <a:chExt cx="4689111" cy="2045279"/>
          </a:xfrm>
        </p:grpSpPr>
        <mc:AlternateContent xmlns:mc="http://schemas.openxmlformats.org/markup-compatibility/2006" xmlns:a14="http://schemas.microsoft.com/office/drawing/2010/main">
          <mc:Choice Requires="a14">
            <p:sp>
              <p:nvSpPr>
                <p:cNvPr id="5" name="TextBox 4"/>
                <p:cNvSpPr txBox="1"/>
                <p:nvPr/>
              </p:nvSpPr>
              <p:spPr>
                <a:xfrm>
                  <a:off x="6750501" y="3294848"/>
                  <a:ext cx="2244637" cy="1206549"/>
                </a:xfrm>
                <a:prstGeom prst="rect">
                  <a:avLst/>
                </a:prstGeom>
                <a:noFill/>
              </p:spPr>
              <p:txBody>
                <a:bodyPr wrap="square" rtlCol="0">
                  <a:spAutoFit/>
                </a:bodyPr>
                <a:lstStyle/>
                <a:p>
                  <a:pPr algn="ctr"/>
                  <a:r>
                    <a:rPr lang="en-US" dirty="0"/>
                    <a:t>Power Loss from Internal Series Resistance (ESR)</a:t>
                  </a:r>
                </a:p>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𝑷</m:t>
                        </m:r>
                        <m:r>
                          <a:rPr lang="en-US" b="1" i="1" smtClean="0">
                            <a:latin typeface="Cambria Math" panose="02040503050406030204" pitchFamily="18" charset="0"/>
                          </a:rPr>
                          <m:t>=</m:t>
                        </m:r>
                        <m:sSup>
                          <m:sSupPr>
                            <m:ctrlPr>
                              <a:rPr lang="en-US" b="1" i="1" smtClean="0">
                                <a:latin typeface="Cambria Math" panose="02040503050406030204" pitchFamily="18" charset="0"/>
                              </a:rPr>
                            </m:ctrlPr>
                          </m:sSupPr>
                          <m:e>
                            <m:r>
                              <a:rPr lang="en-US" b="1" i="1" smtClean="0">
                                <a:latin typeface="Cambria Math" panose="02040503050406030204" pitchFamily="18" charset="0"/>
                              </a:rPr>
                              <m:t>𝑰</m:t>
                            </m:r>
                          </m:e>
                          <m:sup>
                            <m:r>
                              <a:rPr lang="en-US" b="1" i="1" smtClean="0">
                                <a:latin typeface="Cambria Math" panose="02040503050406030204" pitchFamily="18" charset="0"/>
                              </a:rPr>
                              <m:t>𝟐</m:t>
                            </m:r>
                          </m:sup>
                        </m:sSup>
                        <m:r>
                          <a:rPr lang="en-US" b="1" i="1" smtClean="0">
                            <a:latin typeface="Cambria Math" panose="02040503050406030204" pitchFamily="18" charset="0"/>
                          </a:rPr>
                          <m:t>𝑹</m:t>
                        </m:r>
                      </m:oMath>
                    </m:oMathPara>
                  </a14:m>
                  <a:endParaRPr lang="en-US" b="1" dirty="0"/>
                </a:p>
              </p:txBody>
            </p:sp>
          </mc:Choice>
          <mc:Fallback xmlns="">
            <p:sp>
              <p:nvSpPr>
                <p:cNvPr id="5" name="TextBox 4"/>
                <p:cNvSpPr txBox="1">
                  <a:spLocks noRot="1" noChangeAspect="1" noMove="1" noResize="1" noEditPoints="1" noAdjustHandles="1" noChangeArrowheads="1" noChangeShapeType="1" noTextEdit="1"/>
                </p:cNvSpPr>
                <p:nvPr/>
              </p:nvSpPr>
              <p:spPr>
                <a:xfrm>
                  <a:off x="6750501" y="3294848"/>
                  <a:ext cx="2244637" cy="1206549"/>
                </a:xfrm>
                <a:prstGeom prst="rect">
                  <a:avLst/>
                </a:prstGeom>
                <a:blipFill>
                  <a:blip r:embed="rId3"/>
                  <a:stretch>
                    <a:fillRect t="-2525"/>
                  </a:stretch>
                </a:blipFill>
              </p:spPr>
              <p:txBody>
                <a:bodyPr/>
                <a:lstStyle/>
                <a:p>
                  <a:r>
                    <a:rPr lang="en-US">
                      <a:noFill/>
                    </a:rPr>
                    <a:t> </a:t>
                  </a:r>
                </a:p>
              </p:txBody>
            </p:sp>
          </mc:Fallback>
        </mc:AlternateContent>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6027" y="2764115"/>
              <a:ext cx="2574096" cy="2045279"/>
            </a:xfrm>
            <a:prstGeom prst="rect">
              <a:avLst/>
            </a:prstGeom>
          </p:spPr>
        </p:pic>
      </p:grpSp>
      <p:grpSp>
        <p:nvGrpSpPr>
          <p:cNvPr id="32" name="Group 31"/>
          <p:cNvGrpSpPr/>
          <p:nvPr/>
        </p:nvGrpSpPr>
        <p:grpSpPr>
          <a:xfrm>
            <a:off x="5215484" y="2371329"/>
            <a:ext cx="3706478" cy="3899528"/>
            <a:chOff x="520184" y="2508723"/>
            <a:chExt cx="3706478" cy="3899528"/>
          </a:xfrm>
        </p:grpSpPr>
        <p:grpSp>
          <p:nvGrpSpPr>
            <p:cNvPr id="29" name="Group 28"/>
            <p:cNvGrpSpPr/>
            <p:nvPr/>
          </p:nvGrpSpPr>
          <p:grpSpPr>
            <a:xfrm>
              <a:off x="771206" y="5438690"/>
              <a:ext cx="3332771" cy="969561"/>
              <a:chOff x="4860229" y="5138713"/>
              <a:chExt cx="3332771" cy="969561"/>
            </a:xfrm>
          </p:grpSpPr>
          <p:cxnSp>
            <p:nvCxnSpPr>
              <p:cNvPr id="13" name="Straight Connector 12"/>
              <p:cNvCxnSpPr/>
              <p:nvPr/>
            </p:nvCxnSpPr>
            <p:spPr>
              <a:xfrm>
                <a:off x="5186487" y="5729162"/>
                <a:ext cx="405581" cy="0"/>
              </a:xfrm>
              <a:prstGeom prst="line">
                <a:avLst/>
              </a:prstGeom>
              <a:ln w="57150">
                <a:solidFill>
                  <a:srgbClr val="FF9966"/>
                </a:solidFill>
              </a:ln>
            </p:spPr>
            <p:style>
              <a:lnRef idx="1">
                <a:schemeClr val="accent6"/>
              </a:lnRef>
              <a:fillRef idx="0">
                <a:schemeClr val="accent6"/>
              </a:fillRef>
              <a:effectRef idx="0">
                <a:schemeClr val="accent6"/>
              </a:effectRef>
              <a:fontRef idx="minor">
                <a:schemeClr val="tx1"/>
              </a:fontRef>
            </p:style>
          </p:cxnSp>
          <p:cxnSp>
            <p:nvCxnSpPr>
              <p:cNvPr id="14" name="Straight Connector 13"/>
              <p:cNvCxnSpPr/>
              <p:nvPr/>
            </p:nvCxnSpPr>
            <p:spPr>
              <a:xfrm>
                <a:off x="5967256" y="5719440"/>
                <a:ext cx="405581" cy="0"/>
              </a:xfrm>
              <a:prstGeom prst="line">
                <a:avLst/>
              </a:prstGeom>
              <a:ln w="57150">
                <a:solidFill>
                  <a:srgbClr val="B4C7E7"/>
                </a:solidFill>
              </a:ln>
            </p:spPr>
            <p:style>
              <a:lnRef idx="1">
                <a:schemeClr val="accent6"/>
              </a:lnRef>
              <a:fillRef idx="0">
                <a:schemeClr val="accent6"/>
              </a:fillRef>
              <a:effectRef idx="0">
                <a:schemeClr val="accent6"/>
              </a:effectRef>
              <a:fontRef idx="minor">
                <a:schemeClr val="tx1"/>
              </a:fontRef>
            </p:style>
          </p:cxnSp>
          <p:cxnSp>
            <p:nvCxnSpPr>
              <p:cNvPr id="17" name="Straight Connector 16"/>
              <p:cNvCxnSpPr/>
              <p:nvPr/>
            </p:nvCxnSpPr>
            <p:spPr>
              <a:xfrm>
                <a:off x="5186487" y="5961794"/>
                <a:ext cx="405581" cy="0"/>
              </a:xfrm>
              <a:prstGeom prst="line">
                <a:avLst/>
              </a:prstGeom>
              <a:ln w="57150">
                <a:solidFill>
                  <a:srgbClr val="990000"/>
                </a:solidFill>
              </a:ln>
            </p:spPr>
            <p:style>
              <a:lnRef idx="1">
                <a:schemeClr val="accent6"/>
              </a:lnRef>
              <a:fillRef idx="0">
                <a:schemeClr val="accent6"/>
              </a:fillRef>
              <a:effectRef idx="0">
                <a:schemeClr val="accent6"/>
              </a:effectRef>
              <a:fontRef idx="minor">
                <a:schemeClr val="tx1"/>
              </a:fontRef>
            </p:style>
          </p:cxnSp>
          <p:cxnSp>
            <p:nvCxnSpPr>
              <p:cNvPr id="18" name="Straight Connector 17"/>
              <p:cNvCxnSpPr/>
              <p:nvPr/>
            </p:nvCxnSpPr>
            <p:spPr>
              <a:xfrm>
                <a:off x="5967256" y="5959517"/>
                <a:ext cx="405581" cy="0"/>
              </a:xfrm>
              <a:prstGeom prst="line">
                <a:avLst/>
              </a:prstGeom>
              <a:ln w="57150">
                <a:solidFill>
                  <a:srgbClr val="2F3797"/>
                </a:solidFill>
              </a:ln>
            </p:spPr>
            <p:style>
              <a:lnRef idx="1">
                <a:schemeClr val="accent6"/>
              </a:lnRef>
              <a:fillRef idx="0">
                <a:schemeClr val="accent6"/>
              </a:fillRef>
              <a:effectRef idx="0">
                <a:schemeClr val="accent6"/>
              </a:effectRef>
              <a:fontRef idx="minor">
                <a:schemeClr val="tx1"/>
              </a:fontRef>
            </p:style>
          </p:cxnSp>
          <p:sp>
            <p:nvSpPr>
              <p:cNvPr id="19" name="TextBox 18"/>
              <p:cNvSpPr txBox="1"/>
              <p:nvPr/>
            </p:nvSpPr>
            <p:spPr>
              <a:xfrm>
                <a:off x="6442314" y="5546581"/>
                <a:ext cx="1750686" cy="561692"/>
              </a:xfrm>
              <a:prstGeom prst="rect">
                <a:avLst/>
              </a:prstGeom>
              <a:noFill/>
            </p:spPr>
            <p:txBody>
              <a:bodyPr wrap="square" rtlCol="0">
                <a:spAutoFit/>
              </a:bodyPr>
              <a:lstStyle/>
              <a:p>
                <a:pPr>
                  <a:spcAft>
                    <a:spcPts val="300"/>
                  </a:spcAft>
                </a:pPr>
                <a:r>
                  <a:rPr lang="en-US" sz="1400" dirty="0"/>
                  <a:t>Reference Current</a:t>
                </a:r>
              </a:p>
              <a:p>
                <a:pPr>
                  <a:spcAft>
                    <a:spcPts val="300"/>
                  </a:spcAft>
                </a:pPr>
                <a:r>
                  <a:rPr lang="en-US" sz="1400" dirty="0"/>
                  <a:t>True Current</a:t>
                </a:r>
              </a:p>
            </p:txBody>
          </p:sp>
          <p:sp>
            <p:nvSpPr>
              <p:cNvPr id="26" name="Rectangle 25"/>
              <p:cNvSpPr/>
              <p:nvPr/>
            </p:nvSpPr>
            <p:spPr>
              <a:xfrm>
                <a:off x="5042848" y="5138714"/>
                <a:ext cx="2893325" cy="969560"/>
              </a:xfrm>
              <a:prstGeom prst="rect">
                <a:avLst/>
              </a:prstGeom>
              <a:noFill/>
              <a:ln w="158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 name="TextBox 26"/>
              <p:cNvSpPr txBox="1"/>
              <p:nvPr/>
            </p:nvSpPr>
            <p:spPr>
              <a:xfrm>
                <a:off x="5761513" y="5139044"/>
                <a:ext cx="788096" cy="523220"/>
              </a:xfrm>
              <a:prstGeom prst="rect">
                <a:avLst/>
              </a:prstGeom>
              <a:noFill/>
            </p:spPr>
            <p:txBody>
              <a:bodyPr wrap="square" rtlCol="0">
                <a:spAutoFit/>
              </a:bodyPr>
              <a:lstStyle/>
              <a:p>
                <a:pPr algn="ctr"/>
                <a:r>
                  <a:rPr lang="en-US" sz="1400" dirty="0"/>
                  <a:t>Double</a:t>
                </a:r>
              </a:p>
              <a:p>
                <a:pPr algn="ctr"/>
                <a:r>
                  <a:rPr lang="en-US" sz="1400" dirty="0"/>
                  <a:t>Turbine</a:t>
                </a:r>
              </a:p>
            </p:txBody>
          </p:sp>
          <p:sp>
            <p:nvSpPr>
              <p:cNvPr id="28" name="Rectangle 27"/>
              <p:cNvSpPr/>
              <p:nvPr/>
            </p:nvSpPr>
            <p:spPr>
              <a:xfrm>
                <a:off x="4860229" y="5138713"/>
                <a:ext cx="1058095" cy="523220"/>
              </a:xfrm>
              <a:prstGeom prst="rect">
                <a:avLst/>
              </a:prstGeom>
            </p:spPr>
            <p:txBody>
              <a:bodyPr wrap="square">
                <a:spAutoFit/>
              </a:bodyPr>
              <a:lstStyle/>
              <a:p>
                <a:pPr algn="ctr"/>
                <a:r>
                  <a:rPr lang="en-US" sz="1400" dirty="0"/>
                  <a:t>Single Turbine </a:t>
                </a:r>
              </a:p>
            </p:txBody>
          </p:sp>
        </p:grpSp>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184" y="2508723"/>
              <a:ext cx="3706478" cy="2778800"/>
            </a:xfrm>
            <a:prstGeom prst="rect">
              <a:avLst/>
            </a:prstGeom>
          </p:spPr>
        </p:pic>
      </p:grpSp>
    </p:spTree>
    <p:extLst>
      <p:ext uri="{BB962C8B-B14F-4D97-AF65-F5344CB8AC3E}">
        <p14:creationId xmlns:p14="http://schemas.microsoft.com/office/powerpoint/2010/main" val="33283209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Alternative Design</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4800" y="2014576"/>
            <a:ext cx="8229600" cy="2485898"/>
          </a:xfrm>
        </p:spPr>
      </p:pic>
      <p:sp>
        <p:nvSpPr>
          <p:cNvPr id="4" name="Slide Number Placeholder 3"/>
          <p:cNvSpPr>
            <a:spLocks noGrp="1"/>
          </p:cNvSpPr>
          <p:nvPr>
            <p:ph type="sldNum" sz="quarter" idx="12"/>
          </p:nvPr>
        </p:nvSpPr>
        <p:spPr/>
        <p:txBody>
          <a:bodyPr/>
          <a:lstStyle/>
          <a:p>
            <a:fld id="{C0F325E9-493D-4743-B1E1-B25E1D42752C}" type="slidenum">
              <a:rPr lang="en-US" smtClean="0"/>
              <a:t>51</a:t>
            </a:fld>
            <a:endParaRPr lang="en-US"/>
          </a:p>
        </p:txBody>
      </p:sp>
      <p:sp>
        <p:nvSpPr>
          <p:cNvPr id="6" name="TextBox 5"/>
          <p:cNvSpPr txBox="1"/>
          <p:nvPr/>
        </p:nvSpPr>
        <p:spPr>
          <a:xfrm>
            <a:off x="514800" y="1092731"/>
            <a:ext cx="8222400" cy="72327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Part I LC filter used to remove high frequency switching noise on DC Bus</a:t>
            </a:r>
          </a:p>
          <a:p>
            <a:pPr marL="285750" indent="-285750">
              <a:buFont typeface="Arial" panose="020B0604020202020204" pitchFamily="34" charset="0"/>
              <a:buChar char="•"/>
            </a:pPr>
            <a:r>
              <a:rPr lang="en-US" dirty="0"/>
              <a:t>Instead, estimate power on the generator side, which doesn’t have switching noise</a:t>
            </a:r>
          </a:p>
        </p:txBody>
      </p:sp>
      <p:grpSp>
        <p:nvGrpSpPr>
          <p:cNvPr id="3" name="Group 2"/>
          <p:cNvGrpSpPr/>
          <p:nvPr/>
        </p:nvGrpSpPr>
        <p:grpSpPr>
          <a:xfrm>
            <a:off x="1846800" y="4814987"/>
            <a:ext cx="6073200" cy="1368067"/>
            <a:chOff x="1846800" y="4814987"/>
            <a:chExt cx="6073200" cy="1368067"/>
          </a:xfrm>
        </p:grpSpPr>
        <mc:AlternateContent xmlns:mc="http://schemas.openxmlformats.org/markup-compatibility/2006" xmlns:a14="http://schemas.microsoft.com/office/drawing/2010/main">
          <mc:Choice Requires="a14">
            <p:sp>
              <p:nvSpPr>
                <p:cNvPr id="7" name="TextBox 6"/>
                <p:cNvSpPr txBox="1"/>
                <p:nvPr/>
              </p:nvSpPr>
              <p:spPr>
                <a:xfrm>
                  <a:off x="1846800" y="4814987"/>
                  <a:ext cx="2906565" cy="13680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𝑒𝑚𝑓</m:t>
                            </m:r>
                          </m:sub>
                        </m:sSub>
                        <m:r>
                          <a:rPr lang="en-US" b="0" i="1" smtClean="0">
                            <a:latin typeface="Cambria Math" panose="02040503050406030204" pitchFamily="18" charset="0"/>
                          </a:rPr>
                          <m:t>=</m:t>
                        </m:r>
                        <m:r>
                          <a:rPr lang="en-US" b="0" i="1" smtClean="0">
                            <a:latin typeface="Cambria Math" panose="02040503050406030204" pitchFamily="18" charset="0"/>
                          </a:rPr>
                          <m:t>𝑝</m:t>
                        </m:r>
                        <m:r>
                          <m:rPr>
                            <m:sty m:val="p"/>
                          </m:rPr>
                          <a:rPr lang="el-GR" b="0" i="1" smtClean="0">
                            <a:latin typeface="Cambria Math" panose="02040503050406030204" pitchFamily="18" charset="0"/>
                          </a:rPr>
                          <m:t>λ</m:t>
                        </m:r>
                        <m:acc>
                          <m:accPr>
                            <m:chr m:val="̇"/>
                            <m:ctrlPr>
                              <a:rPr lang="el-GR" b="0" i="1" smtClean="0">
                                <a:latin typeface="Cambria Math" panose="02040503050406030204" pitchFamily="18" charset="0"/>
                              </a:rPr>
                            </m:ctrlPr>
                          </m:accPr>
                          <m:e>
                            <m:r>
                              <m:rPr>
                                <m:sty m:val="p"/>
                              </m:rPr>
                              <a:rPr lang="el-GR" b="0" i="1" smtClean="0">
                                <a:latin typeface="Cambria Math" panose="02040503050406030204" pitchFamily="18" charset="0"/>
                              </a:rPr>
                              <m:t>θ</m:t>
                            </m:r>
                          </m:e>
                        </m:acc>
                        <m:d>
                          <m:dPr>
                            <m:begChr m:val="["/>
                            <m:endChr m:val="]"/>
                            <m:ctrlPr>
                              <a:rPr lang="en-US" i="1" smtClean="0">
                                <a:latin typeface="Cambria Math" panose="02040503050406030204" pitchFamily="18" charset="0"/>
                              </a:rPr>
                            </m:ctrlPr>
                          </m:dPr>
                          <m:e>
                            <m:m>
                              <m:mPr>
                                <m:mcs>
                                  <m:mc>
                                    <m:mcPr>
                                      <m:count m:val="1"/>
                                      <m:mcJc m:val="center"/>
                                    </m:mcPr>
                                  </m:mc>
                                </m:mcs>
                                <m:ctrlPr>
                                  <a:rPr lang="en-US" b="0" i="1" smtClean="0">
                                    <a:latin typeface="Cambria Math" panose="02040503050406030204" pitchFamily="18" charset="0"/>
                                  </a:rPr>
                                </m:ctrlPr>
                              </m:mPr>
                              <m:mr>
                                <m:e>
                                  <m:r>
                                    <m:rPr>
                                      <m:sty m:val="p"/>
                                      <m:brk m:alnAt="7"/>
                                    </m:rPr>
                                    <a:rPr lang="en-US" b="0" i="0" smtClean="0">
                                      <a:latin typeface="Cambria Math" panose="02040503050406030204" pitchFamily="18" charset="0"/>
                                    </a:rPr>
                                    <m:t>c</m:t>
                                  </m:r>
                                  <m:r>
                                    <m:rPr>
                                      <m:sty m:val="p"/>
                                    </m:rPr>
                                    <a:rPr lang="en-US" b="0" i="0" smtClean="0">
                                      <a:latin typeface="Cambria Math" panose="02040503050406030204" pitchFamily="18" charset="0"/>
                                    </a:rPr>
                                    <m:t>os</m:t>
                                  </m:r>
                                  <m:r>
                                    <m:rPr>
                                      <m:brk m:alnAt="7"/>
                                    </m:rPr>
                                    <a:rPr lang="en-US" b="0" i="1" smtClean="0">
                                      <a:latin typeface="Cambria Math" panose="02040503050406030204" pitchFamily="18" charset="0"/>
                                    </a:rPr>
                                    <m:t>⁡</m:t>
                                  </m:r>
                                  <m:r>
                                    <a:rPr lang="en-US" b="0" i="1" smtClean="0">
                                      <a:latin typeface="Cambria Math" panose="02040503050406030204" pitchFamily="18" charset="0"/>
                                    </a:rPr>
                                    <m:t>(</m:t>
                                  </m:r>
                                  <m:r>
                                    <a:rPr lang="en-US" b="0" i="1" smtClean="0">
                                      <a:latin typeface="Cambria Math" panose="02040503050406030204" pitchFamily="18" charset="0"/>
                                    </a:rPr>
                                    <m:t>𝑝</m:t>
                                  </m:r>
                                  <m:r>
                                    <m:rPr>
                                      <m:sty m:val="p"/>
                                    </m:rPr>
                                    <a:rPr lang="el-GR" b="0" i="1" smtClean="0">
                                      <a:latin typeface="Cambria Math" panose="02040503050406030204" pitchFamily="18" charset="0"/>
                                    </a:rPr>
                                    <m:t>θ</m:t>
                                  </m:r>
                                  <m:r>
                                    <a:rPr lang="en-US" b="0" i="1" smtClean="0">
                                      <a:latin typeface="Cambria Math" panose="02040503050406030204" pitchFamily="18" charset="0"/>
                                    </a:rPr>
                                    <m:t>)</m:t>
                                  </m:r>
                                </m:e>
                              </m:mr>
                              <m:mr>
                                <m:e>
                                  <m:r>
                                    <m:rPr>
                                      <m:sty m:val="p"/>
                                      <m:brk m:alnAt="7"/>
                                    </m:rPr>
                                    <a:rPr lang="en-US">
                                      <a:latin typeface="Cambria Math" panose="02040503050406030204" pitchFamily="18" charset="0"/>
                                    </a:rPr>
                                    <m:t>c</m:t>
                                  </m:r>
                                  <m:r>
                                    <m:rPr>
                                      <m:sty m:val="p"/>
                                    </m:rPr>
                                    <a:rPr lang="en-US">
                                      <a:latin typeface="Cambria Math" panose="02040503050406030204" pitchFamily="18" charset="0"/>
                                    </a:rPr>
                                    <m:t>os</m:t>
                                  </m:r>
                                  <m:r>
                                    <m:rPr>
                                      <m:brk m:alnAt="7"/>
                                    </m:rPr>
                                    <a:rPr lang="en-US" i="1">
                                      <a:latin typeface="Cambria Math" panose="02040503050406030204" pitchFamily="18" charset="0"/>
                                    </a:rPr>
                                    <m:t>⁡</m:t>
                                  </m:r>
                                  <m:r>
                                    <a:rPr lang="en-US" i="1">
                                      <a:latin typeface="Cambria Math" panose="02040503050406030204" pitchFamily="18" charset="0"/>
                                    </a:rPr>
                                    <m:t>(</m:t>
                                  </m:r>
                                  <m:r>
                                    <a:rPr lang="en-US" i="1">
                                      <a:latin typeface="Cambria Math" panose="02040503050406030204" pitchFamily="18" charset="0"/>
                                    </a:rPr>
                                    <m:t>𝑝</m:t>
                                  </m:r>
                                  <m:r>
                                    <a:rPr lang="en-US" b="0" i="1" smtClean="0">
                                      <a:latin typeface="Cambria Math" panose="02040503050406030204" pitchFamily="18" charset="0"/>
                                    </a:rPr>
                                    <m:t>(</m:t>
                                  </m:r>
                                  <m:r>
                                    <m:rPr>
                                      <m:sty m:val="p"/>
                                    </m:rPr>
                                    <a:rPr lang="el-GR" i="1">
                                      <a:latin typeface="Cambria Math" panose="02040503050406030204" pitchFamily="18" charset="0"/>
                                    </a:rPr>
                                    <m:t>θ</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r>
                                        <m:rPr>
                                          <m:sty m:val="p"/>
                                        </m:rPr>
                                        <a:rPr lang="el-GR" b="0" i="1" smtClean="0">
                                          <a:latin typeface="Cambria Math" panose="02040503050406030204" pitchFamily="18" charset="0"/>
                                        </a:rPr>
                                        <m:t>π</m:t>
                                      </m:r>
                                    </m:num>
                                    <m:den>
                                      <m:r>
                                        <a:rPr lang="en-US" b="0" i="1" smtClean="0">
                                          <a:latin typeface="Cambria Math" panose="02040503050406030204" pitchFamily="18" charset="0"/>
                                        </a:rPr>
                                        <m:t>3</m:t>
                                      </m:r>
                                    </m:den>
                                  </m:f>
                                  <m:r>
                                    <a:rPr lang="en-US" b="0" i="1" smtClean="0">
                                      <a:latin typeface="Cambria Math" panose="02040503050406030204" pitchFamily="18" charset="0"/>
                                    </a:rPr>
                                    <m:t>)</m:t>
                                  </m:r>
                                  <m:r>
                                    <a:rPr lang="en-US" i="1">
                                      <a:latin typeface="Cambria Math" panose="02040503050406030204" pitchFamily="18" charset="0"/>
                                    </a:rPr>
                                    <m:t>)</m:t>
                                  </m:r>
                                </m:e>
                              </m:mr>
                              <m:mr>
                                <m:e>
                                  <m:r>
                                    <m:rPr>
                                      <m:sty m:val="p"/>
                                      <m:brk m:alnAt="7"/>
                                    </m:rPr>
                                    <a:rPr lang="en-US">
                                      <a:latin typeface="Cambria Math" panose="02040503050406030204" pitchFamily="18" charset="0"/>
                                    </a:rPr>
                                    <m:t>c</m:t>
                                  </m:r>
                                  <m:r>
                                    <m:rPr>
                                      <m:sty m:val="p"/>
                                    </m:rPr>
                                    <a:rPr lang="en-US">
                                      <a:latin typeface="Cambria Math" panose="02040503050406030204" pitchFamily="18" charset="0"/>
                                    </a:rPr>
                                    <m:t>os</m:t>
                                  </m:r>
                                  <m:r>
                                    <m:rPr>
                                      <m:brk m:alnAt="7"/>
                                    </m:rPr>
                                    <a:rPr lang="en-US" i="1">
                                      <a:latin typeface="Cambria Math" panose="02040503050406030204" pitchFamily="18" charset="0"/>
                                    </a:rPr>
                                    <m:t>⁡</m:t>
                                  </m:r>
                                  <m:r>
                                    <a:rPr lang="en-US" i="1">
                                      <a:latin typeface="Cambria Math" panose="02040503050406030204" pitchFamily="18" charset="0"/>
                                    </a:rPr>
                                    <m:t>(</m:t>
                                  </m:r>
                                  <m:r>
                                    <a:rPr lang="en-US" i="1">
                                      <a:latin typeface="Cambria Math" panose="02040503050406030204" pitchFamily="18" charset="0"/>
                                    </a:rPr>
                                    <m:t>𝑝</m:t>
                                  </m:r>
                                  <m:r>
                                    <a:rPr lang="en-US" i="1">
                                      <a:latin typeface="Cambria Math" panose="02040503050406030204" pitchFamily="18" charset="0"/>
                                    </a:rPr>
                                    <m:t>(</m:t>
                                  </m:r>
                                  <m:r>
                                    <m:rPr>
                                      <m:sty m:val="p"/>
                                    </m:rPr>
                                    <a:rPr lang="el-GR" i="1">
                                      <a:latin typeface="Cambria Math" panose="02040503050406030204" pitchFamily="18" charset="0"/>
                                    </a:rPr>
                                    <m:t>θ</m:t>
                                  </m:r>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2</m:t>
                                      </m:r>
                                      <m:r>
                                        <m:rPr>
                                          <m:sty m:val="p"/>
                                        </m:rPr>
                                        <a:rPr lang="el-GR" i="1">
                                          <a:latin typeface="Cambria Math" panose="02040503050406030204" pitchFamily="18" charset="0"/>
                                        </a:rPr>
                                        <m:t>π</m:t>
                                      </m:r>
                                    </m:num>
                                    <m:den>
                                      <m:r>
                                        <a:rPr lang="en-US" i="1">
                                          <a:latin typeface="Cambria Math" panose="02040503050406030204" pitchFamily="18" charset="0"/>
                                        </a:rPr>
                                        <m:t>3</m:t>
                                      </m:r>
                                    </m:den>
                                  </m:f>
                                  <m:r>
                                    <a:rPr lang="en-US" i="1">
                                      <a:latin typeface="Cambria Math" panose="02040503050406030204" pitchFamily="18" charset="0"/>
                                    </a:rPr>
                                    <m:t>))</m:t>
                                  </m:r>
                                </m:e>
                              </m:mr>
                            </m:m>
                          </m:e>
                        </m:d>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1846800" y="4814987"/>
                  <a:ext cx="2906565" cy="136806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5414400" y="4814987"/>
                  <a:ext cx="2505600" cy="120315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p  = number of pole pairs</a:t>
                  </a:r>
                </a:p>
                <a:p>
                  <a:r>
                    <a:rPr lang="en-US" dirty="0">
                      <a:latin typeface="Times New Roman" panose="02020603050405020304" pitchFamily="18" charset="0"/>
                      <a:cs typeface="Times New Roman" panose="02020603050405020304" pitchFamily="18" charset="0"/>
                    </a:rPr>
                    <a:t>λ  = flux linkage</a:t>
                  </a:r>
                </a:p>
                <a:p>
                  <a:r>
                    <a:rPr lang="el-GR" dirty="0">
                      <a:latin typeface="Times New Roman" panose="02020603050405020304" pitchFamily="18" charset="0"/>
                      <a:cs typeface="Times New Roman" panose="02020603050405020304" pitchFamily="18" charset="0"/>
                    </a:rPr>
                    <a:t>Θ</a:t>
                  </a:r>
                  <a:r>
                    <a:rPr lang="en-US" dirty="0">
                      <a:latin typeface="Times New Roman" panose="02020603050405020304" pitchFamily="18" charset="0"/>
                      <a:cs typeface="Times New Roman" panose="02020603050405020304" pitchFamily="18" charset="0"/>
                    </a:rPr>
                    <a:t> = rotor position</a:t>
                  </a:r>
                </a:p>
                <a:p>
                  <a14:m>
                    <m:oMath xmlns:m="http://schemas.openxmlformats.org/officeDocument/2006/math">
                      <m:acc>
                        <m:accPr>
                          <m:chr m:val="̇"/>
                          <m:ctrlPr>
                            <a:rPr lang="el-GR" i="1" smtClean="0">
                              <a:latin typeface="Cambria Math" panose="02040503050406030204" pitchFamily="18" charset="0"/>
                            </a:rPr>
                          </m:ctrlPr>
                        </m:accPr>
                        <m:e>
                          <m:r>
                            <m:rPr>
                              <m:nor/>
                            </m:rPr>
                            <a:rPr lang="el-GR" dirty="0">
                              <a:latin typeface="Times New Roman" panose="02020603050405020304" pitchFamily="18" charset="0"/>
                              <a:cs typeface="Times New Roman" panose="02020603050405020304" pitchFamily="18" charset="0"/>
                            </a:rPr>
                            <m:t>Θ</m:t>
                          </m:r>
                        </m:e>
                      </m:acc>
                    </m:oMath>
                  </a14:m>
                  <a:r>
                    <a:rPr lang="en-US" dirty="0">
                      <a:latin typeface="Times New Roman" panose="02020603050405020304" pitchFamily="18" charset="0"/>
                      <a:cs typeface="Times New Roman" panose="02020603050405020304" pitchFamily="18" charset="0"/>
                    </a:rPr>
                    <a:t> = rotor speed </a:t>
                  </a:r>
                </a:p>
              </p:txBody>
            </p:sp>
          </mc:Choice>
          <mc:Fallback xmlns="">
            <p:sp>
              <p:nvSpPr>
                <p:cNvPr id="8" name="TextBox 7"/>
                <p:cNvSpPr txBox="1">
                  <a:spLocks noRot="1" noChangeAspect="1" noMove="1" noResize="1" noEditPoints="1" noAdjustHandles="1" noChangeArrowheads="1" noChangeShapeType="1" noTextEdit="1"/>
                </p:cNvSpPr>
                <p:nvPr/>
              </p:nvSpPr>
              <p:spPr>
                <a:xfrm>
                  <a:off x="5414400" y="4814987"/>
                  <a:ext cx="2505600" cy="1203150"/>
                </a:xfrm>
                <a:prstGeom prst="rect">
                  <a:avLst/>
                </a:prstGeom>
                <a:blipFill>
                  <a:blip r:embed="rId5"/>
                  <a:stretch>
                    <a:fillRect l="-1946" t="-3046" r="-2190" b="-8122"/>
                  </a:stretch>
                </a:blipFill>
              </p:spPr>
              <p:txBody>
                <a:bodyPr/>
                <a:lstStyle/>
                <a:p>
                  <a:r>
                    <a:rPr lang="en-US">
                      <a:noFill/>
                    </a:rPr>
                    <a:t> </a:t>
                  </a:r>
                </a:p>
              </p:txBody>
            </p:sp>
          </mc:Fallback>
        </mc:AlternateContent>
      </p:grpSp>
    </p:spTree>
    <p:extLst>
      <p:ext uri="{BB962C8B-B14F-4D97-AF65-F5344CB8AC3E}">
        <p14:creationId xmlns:p14="http://schemas.microsoft.com/office/powerpoint/2010/main" val="40515960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Alternative Design Results</a:t>
            </a:r>
          </a:p>
        </p:txBody>
      </p:sp>
      <p:sp>
        <p:nvSpPr>
          <p:cNvPr id="4" name="Slide Number Placeholder 3"/>
          <p:cNvSpPr>
            <a:spLocks noGrp="1"/>
          </p:cNvSpPr>
          <p:nvPr>
            <p:ph type="sldNum" sz="quarter" idx="12"/>
          </p:nvPr>
        </p:nvSpPr>
        <p:spPr/>
        <p:txBody>
          <a:bodyPr/>
          <a:lstStyle/>
          <a:p>
            <a:fld id="{C0F325E9-493D-4743-B1E1-B25E1D42752C}" type="slidenum">
              <a:rPr lang="en-US" smtClean="0"/>
              <a:t>52</a:t>
            </a:fld>
            <a:endParaRPr lang="en-US"/>
          </a:p>
        </p:txBody>
      </p:sp>
      <p:grpSp>
        <p:nvGrpSpPr>
          <p:cNvPr id="3" name="Group 2"/>
          <p:cNvGrpSpPr/>
          <p:nvPr/>
        </p:nvGrpSpPr>
        <p:grpSpPr>
          <a:xfrm>
            <a:off x="457200" y="1251260"/>
            <a:ext cx="7685037" cy="3219940"/>
            <a:chOff x="457200" y="1251260"/>
            <a:chExt cx="7685037" cy="321994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251260"/>
              <a:ext cx="4160909" cy="3219940"/>
            </a:xfrm>
            <a:prstGeom prst="rect">
              <a:avLst/>
            </a:prstGeom>
          </p:spPr>
        </p:pic>
        <p:sp>
          <p:nvSpPr>
            <p:cNvPr id="6" name="TextBox 5"/>
            <p:cNvSpPr txBox="1"/>
            <p:nvPr/>
          </p:nvSpPr>
          <p:spPr>
            <a:xfrm>
              <a:off x="4981437" y="1614348"/>
              <a:ext cx="3160800" cy="2339102"/>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t>Good performance for part of turbine rotation</a:t>
              </a:r>
            </a:p>
            <a:p>
              <a:pPr marL="285750" indent="-285750">
                <a:spcAft>
                  <a:spcPts val="1200"/>
                </a:spcAft>
                <a:buFont typeface="Arial" panose="020B0604020202020204" pitchFamily="34" charset="0"/>
                <a:buChar char="•"/>
              </a:pPr>
              <a:r>
                <a:rPr lang="en-US" dirty="0"/>
                <a:t>Poor performance when power changes most rapidly</a:t>
              </a:r>
            </a:p>
            <a:p>
              <a:pPr marL="285750" indent="-285750">
                <a:spcAft>
                  <a:spcPts val="1200"/>
                </a:spcAft>
                <a:buFont typeface="Arial" panose="020B0604020202020204" pitchFamily="34" charset="0"/>
                <a:buChar char="•"/>
              </a:pPr>
              <a:r>
                <a:rPr lang="en-US" dirty="0"/>
                <a:t>Area of future work, could work for less aggressive systems</a:t>
              </a:r>
            </a:p>
          </p:txBody>
        </p:sp>
      </p:grpSp>
      <p:graphicFrame>
        <p:nvGraphicFramePr>
          <p:cNvPr id="7" name="Table 6"/>
          <p:cNvGraphicFramePr>
            <a:graphicFrameLocks noGrp="1"/>
          </p:cNvGraphicFramePr>
          <p:nvPr>
            <p:extLst>
              <p:ext uri="{D42A27DB-BD31-4B8C-83A1-F6EECF244321}">
                <p14:modId xmlns:p14="http://schemas.microsoft.com/office/powerpoint/2010/main" val="3818801170"/>
              </p:ext>
            </p:extLst>
          </p:nvPr>
        </p:nvGraphicFramePr>
        <p:xfrm>
          <a:off x="4057646" y="4327465"/>
          <a:ext cx="4742872" cy="1832374"/>
        </p:xfrm>
        <a:graphic>
          <a:graphicData uri="http://schemas.openxmlformats.org/drawingml/2006/table">
            <a:tbl>
              <a:tblPr firstRow="1" firstCol="1" bandRow="1">
                <a:tableStyleId>{5C22544A-7EE6-4342-B048-85BDC9FD1C3A}</a:tableStyleId>
              </a:tblPr>
              <a:tblGrid>
                <a:gridCol w="2371436">
                  <a:extLst>
                    <a:ext uri="{9D8B030D-6E8A-4147-A177-3AD203B41FA5}">
                      <a16:colId xmlns:a16="http://schemas.microsoft.com/office/drawing/2014/main" val="2786050631"/>
                    </a:ext>
                  </a:extLst>
                </a:gridCol>
                <a:gridCol w="2371436">
                  <a:extLst>
                    <a:ext uri="{9D8B030D-6E8A-4147-A177-3AD203B41FA5}">
                      <a16:colId xmlns:a16="http://schemas.microsoft.com/office/drawing/2014/main" val="1121034708"/>
                    </a:ext>
                  </a:extLst>
                </a:gridCol>
              </a:tblGrid>
              <a:tr h="366293">
                <a:tc>
                  <a:txBody>
                    <a:bodyPr/>
                    <a:lstStyle/>
                    <a:p>
                      <a:pPr marL="0" marR="0" algn="ctr">
                        <a:lnSpc>
                          <a:spcPct val="107000"/>
                        </a:lnSpc>
                        <a:spcBef>
                          <a:spcPts val="0"/>
                        </a:spcBef>
                        <a:spcAft>
                          <a:spcPts val="0"/>
                        </a:spcAft>
                      </a:pPr>
                      <a:r>
                        <a:rPr lang="en-US" sz="1800" b="1" i="1" dirty="0">
                          <a:solidFill>
                            <a:schemeClr val="tx1"/>
                          </a:solidFill>
                          <a:effectLst/>
                          <a:latin typeface="+mn-lt"/>
                          <a:ea typeface="+mn-ea"/>
                          <a:cs typeface="+mn-cs"/>
                        </a:rPr>
                        <a:t>Advantages</a:t>
                      </a:r>
                      <a:endParaRPr lang="en-US" sz="1800" b="1"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800" b="1"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Disadvantages</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3352200"/>
                  </a:ext>
                </a:extLst>
              </a:tr>
              <a:tr h="749585">
                <a:tc>
                  <a:txBody>
                    <a:bodyPr/>
                    <a:lstStyle/>
                    <a:p>
                      <a:pPr marL="285750" marR="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Decreased number of components</a:t>
                      </a: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indent="-285750" algn="ctr">
                        <a:lnSpc>
                          <a:spcPct val="107000"/>
                        </a:lnSpc>
                        <a:spcBef>
                          <a:spcPts val="0"/>
                        </a:spcBef>
                        <a:spcAft>
                          <a:spcPts val="0"/>
                        </a:spcAft>
                        <a:buFont typeface="Arial" panose="020B0604020202020204" pitchFamily="34" charset="0"/>
                        <a:buChar char="•"/>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No longer self-contained on DC Bus</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949071"/>
                  </a:ext>
                </a:extLst>
              </a:tr>
              <a:tr h="716496">
                <a:tc>
                  <a:txBody>
                    <a:bodyPr/>
                    <a:lstStyle/>
                    <a:p>
                      <a:pPr marL="285750" marR="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Decreased number</a:t>
                      </a:r>
                      <a:r>
                        <a:rPr lang="en-US" sz="1800" b="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of sensors</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indent="-285750" algn="ctr">
                        <a:lnSpc>
                          <a:spcPct val="107000"/>
                        </a:lnSpc>
                        <a:spcBef>
                          <a:spcPts val="0"/>
                        </a:spcBef>
                        <a:spcAft>
                          <a:spcPts val="0"/>
                        </a:spcAft>
                        <a:buFont typeface="Arial" panose="020B0604020202020204" pitchFamily="34" charset="0"/>
                        <a:buChar char="•"/>
                      </a:pP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1148638"/>
                  </a:ext>
                </a:extLst>
              </a:tr>
            </a:tbl>
          </a:graphicData>
        </a:graphic>
      </p:graphicFrame>
    </p:spTree>
    <p:extLst>
      <p:ext uri="{BB962C8B-B14F-4D97-AF65-F5344CB8AC3E}">
        <p14:creationId xmlns:p14="http://schemas.microsoft.com/office/powerpoint/2010/main" val="39923506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0E00C-D3B4-4BAF-879D-52158C94B643}"/>
              </a:ext>
            </a:extLst>
          </p:cNvPr>
          <p:cNvSpPr>
            <a:spLocks noGrp="1"/>
          </p:cNvSpPr>
          <p:nvPr>
            <p:ph type="title"/>
          </p:nvPr>
        </p:nvSpPr>
        <p:spPr>
          <a:xfrm>
            <a:off x="613919" y="138661"/>
            <a:ext cx="8229600" cy="1143000"/>
          </a:xfrm>
        </p:spPr>
        <p:txBody>
          <a:bodyPr/>
          <a:lstStyle/>
          <a:p>
            <a:r>
              <a:rPr lang="en-US" dirty="0"/>
              <a:t>Energy Storage Components</a:t>
            </a:r>
          </a:p>
        </p:txBody>
      </p:sp>
      <p:sp>
        <p:nvSpPr>
          <p:cNvPr id="4" name="Slide Number Placeholder 3">
            <a:extLst>
              <a:ext uri="{FF2B5EF4-FFF2-40B4-BE49-F238E27FC236}">
                <a16:creationId xmlns:a16="http://schemas.microsoft.com/office/drawing/2014/main" id="{2F87936B-5603-4FA2-BDD1-64BE222E0471}"/>
              </a:ext>
            </a:extLst>
          </p:cNvPr>
          <p:cNvSpPr>
            <a:spLocks noGrp="1"/>
          </p:cNvSpPr>
          <p:nvPr>
            <p:ph type="sldNum" sz="quarter" idx="12"/>
          </p:nvPr>
        </p:nvSpPr>
        <p:spPr/>
        <p:txBody>
          <a:bodyPr/>
          <a:lstStyle/>
          <a:p>
            <a:fld id="{C0F325E9-493D-4743-B1E1-B25E1D42752C}" type="slidenum">
              <a:rPr lang="en-US" smtClean="0"/>
              <a:t>53</a:t>
            </a:fld>
            <a:endParaRPr lang="en-US"/>
          </a:p>
        </p:txBody>
      </p:sp>
      <p:sp>
        <p:nvSpPr>
          <p:cNvPr id="5" name="Slide Number Placeholder 3">
            <a:extLst>
              <a:ext uri="{FF2B5EF4-FFF2-40B4-BE49-F238E27FC236}">
                <a16:creationId xmlns:a16="http://schemas.microsoft.com/office/drawing/2014/main" id="{8E858385-D2CC-4099-8944-73226E697A83}"/>
              </a:ext>
            </a:extLst>
          </p:cNvPr>
          <p:cNvSpPr txBox="1">
            <a:spLocks/>
          </p:cNvSpPr>
          <p:nvPr/>
        </p:nvSpPr>
        <p:spPr>
          <a:xfrm>
            <a:off x="4382243" y="6660039"/>
            <a:ext cx="654050" cy="365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Helvetica"/>
                <a:ea typeface="+mn-ea"/>
                <a:cs typeface="Helvetic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0F325E9-493D-4743-B1E1-B25E1D42752C}" type="slidenum">
              <a:rPr lang="en-US" smtClean="0"/>
              <a:pPr/>
              <a:t>53</a:t>
            </a:fld>
            <a:endParaRPr lang="en-US"/>
          </a:p>
        </p:txBody>
      </p:sp>
      <p:grpSp>
        <p:nvGrpSpPr>
          <p:cNvPr id="28" name="Group 27">
            <a:extLst>
              <a:ext uri="{FF2B5EF4-FFF2-40B4-BE49-F238E27FC236}">
                <a16:creationId xmlns:a16="http://schemas.microsoft.com/office/drawing/2014/main" id="{FED55494-023F-4952-8BD5-C0EEF2859818}"/>
              </a:ext>
            </a:extLst>
          </p:cNvPr>
          <p:cNvGrpSpPr/>
          <p:nvPr/>
        </p:nvGrpSpPr>
        <p:grpSpPr>
          <a:xfrm>
            <a:off x="5047186" y="1398301"/>
            <a:ext cx="3957900" cy="4108879"/>
            <a:chOff x="348600" y="2006245"/>
            <a:chExt cx="3957900" cy="4108879"/>
          </a:xfrm>
        </p:grpSpPr>
        <p:grpSp>
          <p:nvGrpSpPr>
            <p:cNvPr id="22" name="Group 21">
              <a:extLst>
                <a:ext uri="{FF2B5EF4-FFF2-40B4-BE49-F238E27FC236}">
                  <a16:creationId xmlns:a16="http://schemas.microsoft.com/office/drawing/2014/main" id="{1037A244-48F0-4B4E-A527-E8957B4A4983}"/>
                </a:ext>
              </a:extLst>
            </p:cNvPr>
            <p:cNvGrpSpPr/>
            <p:nvPr/>
          </p:nvGrpSpPr>
          <p:grpSpPr>
            <a:xfrm>
              <a:off x="348600" y="2006245"/>
              <a:ext cx="3957900" cy="2889255"/>
              <a:chOff x="1094850" y="1204487"/>
              <a:chExt cx="3957900" cy="2889255"/>
            </a:xfrm>
          </p:grpSpPr>
          <p:grpSp>
            <p:nvGrpSpPr>
              <p:cNvPr id="6" name="Group 5">
                <a:extLst>
                  <a:ext uri="{FF2B5EF4-FFF2-40B4-BE49-F238E27FC236}">
                    <a16:creationId xmlns:a16="http://schemas.microsoft.com/office/drawing/2014/main" id="{0F03FD33-C070-4A1B-8F58-8B66758D5F67}"/>
                  </a:ext>
                </a:extLst>
              </p:cNvPr>
              <p:cNvGrpSpPr/>
              <p:nvPr/>
            </p:nvGrpSpPr>
            <p:grpSpPr>
              <a:xfrm>
                <a:off x="1094850" y="1204487"/>
                <a:ext cx="3957900" cy="2889255"/>
                <a:chOff x="5186100" y="1042016"/>
                <a:chExt cx="3957900" cy="2889255"/>
              </a:xfrm>
            </p:grpSpPr>
            <p:pic>
              <p:nvPicPr>
                <p:cNvPr id="7" name="Picture 6">
                  <a:extLst>
                    <a:ext uri="{FF2B5EF4-FFF2-40B4-BE49-F238E27FC236}">
                      <a16:creationId xmlns:a16="http://schemas.microsoft.com/office/drawing/2014/main" id="{3575DC6F-9191-4D27-8143-4B00178629DB}"/>
                    </a:ext>
                  </a:extLst>
                </p:cNvPr>
                <p:cNvPicPr>
                  <a:picLocks noChangeAspect="1"/>
                </p:cNvPicPr>
                <p:nvPr/>
              </p:nvPicPr>
              <p:blipFill rotWithShape="1">
                <a:blip r:embed="rId3"/>
                <a:srcRect l="11751" r="83361" b="84245"/>
                <a:stretch/>
              </p:blipFill>
              <p:spPr>
                <a:xfrm>
                  <a:off x="5586150" y="1597829"/>
                  <a:ext cx="1031820" cy="664845"/>
                </a:xfrm>
                <a:prstGeom prst="rect">
                  <a:avLst/>
                </a:prstGeom>
              </p:spPr>
            </p:pic>
            <p:sp>
              <p:nvSpPr>
                <p:cNvPr id="8" name="TextBox 7">
                  <a:extLst>
                    <a:ext uri="{FF2B5EF4-FFF2-40B4-BE49-F238E27FC236}">
                      <a16:creationId xmlns:a16="http://schemas.microsoft.com/office/drawing/2014/main" id="{7F3B8FA7-1928-4D09-B8AC-BD4F6C5DC706}"/>
                    </a:ext>
                  </a:extLst>
                </p:cNvPr>
                <p:cNvSpPr txBox="1"/>
                <p:nvPr/>
              </p:nvSpPr>
              <p:spPr>
                <a:xfrm>
                  <a:off x="5516790" y="1042016"/>
                  <a:ext cx="1923360" cy="461665"/>
                </a:xfrm>
                <a:prstGeom prst="rect">
                  <a:avLst/>
                </a:prstGeom>
                <a:noFill/>
              </p:spPr>
              <p:txBody>
                <a:bodyPr wrap="square" rtlCol="0">
                  <a:spAutoFit/>
                </a:bodyPr>
                <a:lstStyle/>
                <a:p>
                  <a:r>
                    <a:rPr lang="en-US" sz="2400" b="1" dirty="0"/>
                    <a:t>Inductor</a:t>
                  </a:r>
                </a:p>
              </p:txBody>
            </p:sp>
            <p:sp>
              <p:nvSpPr>
                <p:cNvPr id="9" name="TextBox 8">
                  <a:extLst>
                    <a:ext uri="{FF2B5EF4-FFF2-40B4-BE49-F238E27FC236}">
                      <a16:creationId xmlns:a16="http://schemas.microsoft.com/office/drawing/2014/main" id="{9E46AFB8-B08E-4BF3-9363-4FE35DA9FCCF}"/>
                    </a:ext>
                  </a:extLst>
                </p:cNvPr>
                <p:cNvSpPr txBox="1"/>
                <p:nvPr/>
              </p:nvSpPr>
              <p:spPr>
                <a:xfrm>
                  <a:off x="5186100" y="3146441"/>
                  <a:ext cx="3957900" cy="784830"/>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000" dirty="0"/>
                    <a:t>Stores energy in </a:t>
                  </a:r>
                  <a:r>
                    <a:rPr lang="en-US" sz="2000" b="1" dirty="0"/>
                    <a:t>magnetic field</a:t>
                  </a:r>
                </a:p>
                <a:p>
                  <a:pPr marL="342900" indent="-342900">
                    <a:spcAft>
                      <a:spcPts val="600"/>
                    </a:spcAft>
                    <a:buFont typeface="Arial" panose="020B0604020202020204" pitchFamily="34" charset="0"/>
                    <a:buChar char="•"/>
                  </a:pPr>
                  <a:r>
                    <a:rPr lang="en-US" sz="2000" dirty="0"/>
                    <a:t>Resists change in </a:t>
                  </a:r>
                  <a:r>
                    <a:rPr lang="en-US" sz="2000" b="1" dirty="0"/>
                    <a:t>current</a:t>
                  </a:r>
                </a:p>
              </p:txBody>
            </p:sp>
            <p:sp>
              <p:nvSpPr>
                <p:cNvPr id="10" name="TextBox 9">
                  <a:extLst>
                    <a:ext uri="{FF2B5EF4-FFF2-40B4-BE49-F238E27FC236}">
                      <a16:creationId xmlns:a16="http://schemas.microsoft.com/office/drawing/2014/main" id="{5FAFF266-14FE-4FD4-8FEC-B27B476E8240}"/>
                    </a:ext>
                  </a:extLst>
                </p:cNvPr>
                <p:cNvSpPr txBox="1"/>
                <p:nvPr/>
              </p:nvSpPr>
              <p:spPr>
                <a:xfrm>
                  <a:off x="6566535" y="1434432"/>
                  <a:ext cx="2561008" cy="461665"/>
                </a:xfrm>
                <a:prstGeom prst="rect">
                  <a:avLst/>
                </a:prstGeom>
                <a:noFill/>
              </p:spPr>
              <p:txBody>
                <a:bodyPr wrap="square" rtlCol="0">
                  <a:spAutoFit/>
                </a:bodyPr>
                <a:lstStyle/>
                <a:p>
                  <a:r>
                    <a:rPr lang="en-US" sz="2400" dirty="0">
                      <a:solidFill>
                        <a:srgbClr val="00B0F0"/>
                      </a:solidFill>
                    </a:rPr>
                    <a:t>L = Inductance</a:t>
                  </a:r>
                </a:p>
              </p:txBody>
            </p:sp>
            <p:cxnSp>
              <p:nvCxnSpPr>
                <p:cNvPr id="11" name="Straight Arrow Connector 10">
                  <a:extLst>
                    <a:ext uri="{FF2B5EF4-FFF2-40B4-BE49-F238E27FC236}">
                      <a16:creationId xmlns:a16="http://schemas.microsoft.com/office/drawing/2014/main" id="{922C2150-46CF-4332-AC24-21D700B61042}"/>
                    </a:ext>
                  </a:extLst>
                </p:cNvPr>
                <p:cNvCxnSpPr/>
                <p:nvPr/>
              </p:nvCxnSpPr>
              <p:spPr>
                <a:xfrm>
                  <a:off x="5725650" y="2374037"/>
                  <a:ext cx="752820" cy="0"/>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sp>
            <p:nvSpPr>
              <p:cNvPr id="12" name="TextBox 11">
                <a:extLst>
                  <a:ext uri="{FF2B5EF4-FFF2-40B4-BE49-F238E27FC236}">
                    <a16:creationId xmlns:a16="http://schemas.microsoft.com/office/drawing/2014/main" id="{50CE1128-16CD-40A4-A455-20E445BA7C94}"/>
                  </a:ext>
                </a:extLst>
              </p:cNvPr>
              <p:cNvSpPr txBox="1"/>
              <p:nvPr/>
            </p:nvSpPr>
            <p:spPr>
              <a:xfrm>
                <a:off x="1879709" y="2556441"/>
                <a:ext cx="2978353" cy="461665"/>
              </a:xfrm>
              <a:prstGeom prst="rect">
                <a:avLst/>
              </a:prstGeom>
              <a:noFill/>
            </p:spPr>
            <p:txBody>
              <a:bodyPr wrap="square" rtlCol="0">
                <a:spAutoFit/>
              </a:bodyPr>
              <a:lstStyle/>
              <a:p>
                <a:r>
                  <a:rPr lang="en-US" sz="2400" dirty="0">
                    <a:solidFill>
                      <a:srgbClr val="FF0000"/>
                    </a:solidFill>
                  </a:rPr>
                  <a:t>I</a:t>
                </a:r>
                <a:r>
                  <a:rPr lang="en-US" sz="2400" baseline="-25000" dirty="0">
                    <a:solidFill>
                      <a:srgbClr val="FF0000"/>
                    </a:solidFill>
                  </a:rPr>
                  <a:t>L</a:t>
                </a:r>
                <a:r>
                  <a:rPr lang="en-US" sz="2400" dirty="0">
                    <a:solidFill>
                      <a:srgbClr val="FF0000"/>
                    </a:solidFill>
                  </a:rPr>
                  <a:t> = Inductor Current</a:t>
                </a:r>
              </a:p>
            </p:txBody>
          </p:sp>
        </p:gr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839CBAB4-ADFD-4A57-8D4A-4F422855705B}"/>
                    </a:ext>
                  </a:extLst>
                </p:cNvPr>
                <p:cNvSpPr txBox="1"/>
                <p:nvPr/>
              </p:nvSpPr>
              <p:spPr>
                <a:xfrm>
                  <a:off x="1420603" y="5413906"/>
                  <a:ext cx="1412823" cy="7012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𝑉</m:t>
                            </m:r>
                          </m:e>
                          <m:sub>
                            <m:r>
                              <a:rPr lang="en-US" sz="2400" b="0" i="1" smtClean="0">
                                <a:latin typeface="Cambria Math" panose="02040503050406030204" pitchFamily="18" charset="0"/>
                              </a:rPr>
                              <m:t>𝐿</m:t>
                            </m:r>
                          </m:sub>
                        </m:sSub>
                        <m:r>
                          <a:rPr lang="en-US" sz="2400" b="0" i="1" smtClean="0">
                            <a:latin typeface="Cambria Math" panose="02040503050406030204" pitchFamily="18" charset="0"/>
                          </a:rPr>
                          <m:t>=</m:t>
                        </m:r>
                        <m:r>
                          <a:rPr lang="en-US" sz="2400" b="0" i="1" smtClean="0">
                            <a:latin typeface="Cambria Math" panose="02040503050406030204" pitchFamily="18" charset="0"/>
                          </a:rPr>
                          <m:t>𝐿</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𝑑</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𝐼</m:t>
                                </m:r>
                              </m:e>
                              <m:sub>
                                <m:r>
                                  <a:rPr lang="en-US" sz="2400" b="0" i="1" smtClean="0">
                                    <a:latin typeface="Cambria Math" panose="02040503050406030204" pitchFamily="18" charset="0"/>
                                  </a:rPr>
                                  <m:t>𝐿</m:t>
                                </m:r>
                              </m:sub>
                            </m:sSub>
                          </m:num>
                          <m:den>
                            <m:r>
                              <a:rPr lang="en-US" sz="2400" b="0" i="1" smtClean="0">
                                <a:latin typeface="Cambria Math" panose="02040503050406030204" pitchFamily="18" charset="0"/>
                              </a:rPr>
                              <m:t>𝑑𝑡</m:t>
                            </m:r>
                          </m:den>
                        </m:f>
                      </m:oMath>
                    </m:oMathPara>
                  </a14:m>
                  <a:endParaRPr lang="en-US" sz="2400" dirty="0"/>
                </a:p>
              </p:txBody>
            </p:sp>
          </mc:Choice>
          <mc:Fallback xmlns="">
            <p:sp>
              <p:nvSpPr>
                <p:cNvPr id="25" name="TextBox 24">
                  <a:extLst>
                    <a:ext uri="{FF2B5EF4-FFF2-40B4-BE49-F238E27FC236}">
                      <a16:creationId xmlns:a16="http://schemas.microsoft.com/office/drawing/2014/main" id="{839CBAB4-ADFD-4A57-8D4A-4F422855705B}"/>
                    </a:ext>
                  </a:extLst>
                </p:cNvPr>
                <p:cNvSpPr txBox="1">
                  <a:spLocks noRot="1" noChangeAspect="1" noMove="1" noResize="1" noEditPoints="1" noAdjustHandles="1" noChangeArrowheads="1" noChangeShapeType="1" noTextEdit="1"/>
                </p:cNvSpPr>
                <p:nvPr/>
              </p:nvSpPr>
              <p:spPr>
                <a:xfrm>
                  <a:off x="1420603" y="5413906"/>
                  <a:ext cx="1412823" cy="701218"/>
                </a:xfrm>
                <a:prstGeom prst="rect">
                  <a:avLst/>
                </a:prstGeom>
                <a:blipFill>
                  <a:blip r:embed="rId4"/>
                  <a:stretch>
                    <a:fillRect/>
                  </a:stretch>
                </a:blipFill>
              </p:spPr>
              <p:txBody>
                <a:bodyPr/>
                <a:lstStyle/>
                <a:p>
                  <a:r>
                    <a:rPr lang="en-US">
                      <a:noFill/>
                    </a:rPr>
                    <a:t> </a:t>
                  </a:r>
                </a:p>
              </p:txBody>
            </p:sp>
          </mc:Fallback>
        </mc:AlternateContent>
      </p:grpSp>
      <p:sp>
        <p:nvSpPr>
          <p:cNvPr id="13" name="TextBox 12">
            <a:extLst>
              <a:ext uri="{FF2B5EF4-FFF2-40B4-BE49-F238E27FC236}">
                <a16:creationId xmlns:a16="http://schemas.microsoft.com/office/drawing/2014/main" id="{24DE8771-CCB7-496B-8E84-9A77C4C3DDA4}"/>
              </a:ext>
            </a:extLst>
          </p:cNvPr>
          <p:cNvSpPr txBox="1"/>
          <p:nvPr/>
        </p:nvSpPr>
        <p:spPr>
          <a:xfrm>
            <a:off x="1514047" y="1714078"/>
            <a:ext cx="489928" cy="1200329"/>
          </a:xfrm>
          <a:prstGeom prst="rect">
            <a:avLst/>
          </a:prstGeom>
          <a:noFill/>
        </p:spPr>
        <p:txBody>
          <a:bodyPr wrap="square" rtlCol="0">
            <a:spAutoFit/>
          </a:bodyPr>
          <a:lstStyle/>
          <a:p>
            <a:pPr algn="ctr"/>
            <a:r>
              <a:rPr lang="en-US" sz="2400" dirty="0">
                <a:solidFill>
                  <a:srgbClr val="FF0000"/>
                </a:solidFill>
              </a:rPr>
              <a:t>+</a:t>
            </a:r>
          </a:p>
          <a:p>
            <a:pPr algn="ctr"/>
            <a:r>
              <a:rPr lang="en-US" sz="2400" dirty="0">
                <a:solidFill>
                  <a:srgbClr val="FF0000"/>
                </a:solidFill>
              </a:rPr>
              <a:t>V</a:t>
            </a:r>
            <a:r>
              <a:rPr lang="en-US" sz="2400" baseline="-25000" dirty="0">
                <a:solidFill>
                  <a:srgbClr val="FF0000"/>
                </a:solidFill>
              </a:rPr>
              <a:t>C</a:t>
            </a:r>
          </a:p>
          <a:p>
            <a:pPr algn="ctr"/>
            <a:r>
              <a:rPr lang="en-US" sz="2400" dirty="0">
                <a:solidFill>
                  <a:srgbClr val="FF0000"/>
                </a:solidFill>
              </a:rPr>
              <a:t>- </a:t>
            </a:r>
          </a:p>
        </p:txBody>
      </p:sp>
      <p:grpSp>
        <p:nvGrpSpPr>
          <p:cNvPr id="14" name="Group 13">
            <a:extLst>
              <a:ext uri="{FF2B5EF4-FFF2-40B4-BE49-F238E27FC236}">
                <a16:creationId xmlns:a16="http://schemas.microsoft.com/office/drawing/2014/main" id="{FBD3EA92-D86C-4AA0-9356-FEF5F01CBE0C}"/>
              </a:ext>
            </a:extLst>
          </p:cNvPr>
          <p:cNvGrpSpPr/>
          <p:nvPr/>
        </p:nvGrpSpPr>
        <p:grpSpPr>
          <a:xfrm>
            <a:off x="461241" y="1407910"/>
            <a:ext cx="4248027" cy="4070188"/>
            <a:chOff x="5190759" y="3777883"/>
            <a:chExt cx="4248027" cy="4070188"/>
          </a:xfrm>
        </p:grpSpPr>
        <p:grpSp>
          <p:nvGrpSpPr>
            <p:cNvPr id="15" name="Group 14">
              <a:extLst>
                <a:ext uri="{FF2B5EF4-FFF2-40B4-BE49-F238E27FC236}">
                  <a16:creationId xmlns:a16="http://schemas.microsoft.com/office/drawing/2014/main" id="{AAF9DA6C-7435-4D66-8220-1E001675F8C3}"/>
                </a:ext>
              </a:extLst>
            </p:cNvPr>
            <p:cNvGrpSpPr/>
            <p:nvPr/>
          </p:nvGrpSpPr>
          <p:grpSpPr>
            <a:xfrm>
              <a:off x="5190759" y="3777883"/>
              <a:ext cx="3957900" cy="4070188"/>
              <a:chOff x="5324109" y="1042016"/>
              <a:chExt cx="3957900" cy="4070188"/>
            </a:xfrm>
          </p:grpSpPr>
          <p:pic>
            <p:nvPicPr>
              <p:cNvPr id="17" name="Picture 16">
                <a:extLst>
                  <a:ext uri="{FF2B5EF4-FFF2-40B4-BE49-F238E27FC236}">
                    <a16:creationId xmlns:a16="http://schemas.microsoft.com/office/drawing/2014/main" id="{F57FA046-A9EC-49D8-9B7B-450C764AFCF0}"/>
                  </a:ext>
                </a:extLst>
              </p:cNvPr>
              <p:cNvPicPr>
                <a:picLocks noChangeAspect="1"/>
              </p:cNvPicPr>
              <p:nvPr/>
            </p:nvPicPr>
            <p:blipFill rotWithShape="1">
              <a:blip r:embed="rId3"/>
              <a:srcRect l="8444" t="51276" r="88458" b="34765"/>
              <a:stretch/>
            </p:blipFill>
            <p:spPr>
              <a:xfrm>
                <a:off x="5739079" y="1670149"/>
                <a:ext cx="654050" cy="589031"/>
              </a:xfrm>
              <a:prstGeom prst="rect">
                <a:avLst/>
              </a:prstGeom>
            </p:spPr>
          </p:pic>
          <p:sp>
            <p:nvSpPr>
              <p:cNvPr id="18" name="TextBox 17">
                <a:extLst>
                  <a:ext uri="{FF2B5EF4-FFF2-40B4-BE49-F238E27FC236}">
                    <a16:creationId xmlns:a16="http://schemas.microsoft.com/office/drawing/2014/main" id="{93ABFB78-CB82-44A8-9DC7-918EE1818B8E}"/>
                  </a:ext>
                </a:extLst>
              </p:cNvPr>
              <p:cNvSpPr txBox="1"/>
              <p:nvPr/>
            </p:nvSpPr>
            <p:spPr>
              <a:xfrm>
                <a:off x="5516790" y="1042016"/>
                <a:ext cx="1923360" cy="461665"/>
              </a:xfrm>
              <a:prstGeom prst="rect">
                <a:avLst/>
              </a:prstGeom>
              <a:noFill/>
            </p:spPr>
            <p:txBody>
              <a:bodyPr wrap="square" rtlCol="0">
                <a:spAutoFit/>
              </a:bodyPr>
              <a:lstStyle/>
              <a:p>
                <a:r>
                  <a:rPr lang="en-US" sz="2400" b="1" dirty="0"/>
                  <a:t>Capacitor</a:t>
                </a:r>
              </a:p>
            </p:txBody>
          </p:sp>
          <p:sp>
            <p:nvSpPr>
              <p:cNvPr id="19" name="TextBox 18">
                <a:extLst>
                  <a:ext uri="{FF2B5EF4-FFF2-40B4-BE49-F238E27FC236}">
                    <a16:creationId xmlns:a16="http://schemas.microsoft.com/office/drawing/2014/main" id="{E50A6950-F761-4354-ABE1-78152FF7BE77}"/>
                  </a:ext>
                </a:extLst>
              </p:cNvPr>
              <p:cNvSpPr txBox="1"/>
              <p:nvPr/>
            </p:nvSpPr>
            <p:spPr>
              <a:xfrm>
                <a:off x="5324109" y="3096268"/>
                <a:ext cx="3957900" cy="2015936"/>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000" dirty="0"/>
                  <a:t>Stores energy in </a:t>
                </a:r>
                <a:r>
                  <a:rPr lang="en-US" sz="2000" b="1" dirty="0"/>
                  <a:t>electric field</a:t>
                </a:r>
              </a:p>
              <a:p>
                <a:pPr marL="342900" indent="-342900">
                  <a:spcAft>
                    <a:spcPts val="600"/>
                  </a:spcAft>
                  <a:buFont typeface="Arial" panose="020B0604020202020204" pitchFamily="34" charset="0"/>
                  <a:buChar char="•"/>
                </a:pPr>
                <a:endParaRPr lang="en-US" sz="2000" dirty="0"/>
              </a:p>
              <a:p>
                <a:pPr marL="342900" indent="-342900">
                  <a:spcAft>
                    <a:spcPts val="600"/>
                  </a:spcAft>
                  <a:buFont typeface="Arial" panose="020B0604020202020204" pitchFamily="34" charset="0"/>
                  <a:buChar char="•"/>
                </a:pPr>
                <a:endParaRPr lang="en-US" sz="2000" dirty="0"/>
              </a:p>
              <a:p>
                <a:pPr marL="342900" indent="-342900">
                  <a:spcAft>
                    <a:spcPts val="600"/>
                  </a:spcAft>
                  <a:buFont typeface="Arial" panose="020B0604020202020204" pitchFamily="34" charset="0"/>
                  <a:buChar char="•"/>
                </a:pPr>
                <a:endParaRPr lang="en-US" sz="2000" b="1" dirty="0"/>
              </a:p>
              <a:p>
                <a:pPr>
                  <a:spcAft>
                    <a:spcPts val="600"/>
                  </a:spcAft>
                </a:pPr>
                <a:endParaRPr lang="en-US" sz="2000" b="1" dirty="0"/>
              </a:p>
            </p:txBody>
          </p:sp>
          <p:sp>
            <p:nvSpPr>
              <p:cNvPr id="20" name="TextBox 19">
                <a:extLst>
                  <a:ext uri="{FF2B5EF4-FFF2-40B4-BE49-F238E27FC236}">
                    <a16:creationId xmlns:a16="http://schemas.microsoft.com/office/drawing/2014/main" id="{B9B53379-3EB4-409A-9113-7BF8DAED314C}"/>
                  </a:ext>
                </a:extLst>
              </p:cNvPr>
              <p:cNvSpPr txBox="1"/>
              <p:nvPr/>
            </p:nvSpPr>
            <p:spPr>
              <a:xfrm>
                <a:off x="5884546" y="2425648"/>
                <a:ext cx="2561008" cy="461665"/>
              </a:xfrm>
              <a:prstGeom prst="rect">
                <a:avLst/>
              </a:prstGeom>
              <a:noFill/>
            </p:spPr>
            <p:txBody>
              <a:bodyPr wrap="square" rtlCol="0">
                <a:spAutoFit/>
              </a:bodyPr>
              <a:lstStyle/>
              <a:p>
                <a:r>
                  <a:rPr lang="en-US" sz="2400" dirty="0">
                    <a:solidFill>
                      <a:srgbClr val="00B0F0"/>
                    </a:solidFill>
                  </a:rPr>
                  <a:t>C = Capacitance</a:t>
                </a:r>
              </a:p>
            </p:txBody>
          </p:sp>
        </p:grpSp>
        <p:sp>
          <p:nvSpPr>
            <p:cNvPr id="16" name="Rectangle 15">
              <a:extLst>
                <a:ext uri="{FF2B5EF4-FFF2-40B4-BE49-F238E27FC236}">
                  <a16:creationId xmlns:a16="http://schemas.microsoft.com/office/drawing/2014/main" id="{3E2BB4F6-1ADB-4657-BECF-8F65202C3654}"/>
                </a:ext>
              </a:extLst>
            </p:cNvPr>
            <p:cNvSpPr/>
            <p:nvPr/>
          </p:nvSpPr>
          <p:spPr>
            <a:xfrm>
              <a:off x="6617970" y="4448503"/>
              <a:ext cx="2820816" cy="461665"/>
            </a:xfrm>
            <a:prstGeom prst="rect">
              <a:avLst/>
            </a:prstGeom>
          </p:spPr>
          <p:txBody>
            <a:bodyPr wrap="square">
              <a:spAutoFit/>
            </a:bodyPr>
            <a:lstStyle/>
            <a:p>
              <a:r>
                <a:rPr lang="en-US" sz="2400" dirty="0">
                  <a:solidFill>
                    <a:srgbClr val="FF0000"/>
                  </a:solidFill>
                </a:rPr>
                <a:t>= Capacitor Voltage</a:t>
              </a:r>
              <a:endParaRPr lang="en-US" sz="2400" dirty="0"/>
            </a:p>
          </p:txBody>
        </p:sp>
      </p:grpSp>
      <mc:AlternateContent xmlns:mc="http://schemas.openxmlformats.org/markup-compatibility/2006" xmlns:a14="http://schemas.microsoft.com/office/drawing/2010/main">
        <mc:Choice Requires="a14">
          <p:sp>
            <p:nvSpPr>
              <p:cNvPr id="3" name="Rectangle 2"/>
              <p:cNvSpPr/>
              <p:nvPr/>
            </p:nvSpPr>
            <p:spPr>
              <a:xfrm>
                <a:off x="1272223" y="3816313"/>
                <a:ext cx="1629228" cy="783804"/>
              </a:xfrm>
              <a:prstGeom prst="rect">
                <a:avLst/>
              </a:prstGeom>
            </p:spPr>
            <p:txBody>
              <a:bodyPr wrap="none">
                <a:spAutoFit/>
              </a:bodyPr>
              <a:lstStyle/>
              <a:p>
                <a:pPr>
                  <a:spcBef>
                    <a:spcPts val="600"/>
                  </a:spcBef>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𝐸</m:t>
                      </m:r>
                      <m:r>
                        <a:rPr lang="en-US" sz="2400" i="1" smtClean="0">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2</m:t>
                          </m:r>
                        </m:den>
                      </m:f>
                      <m:r>
                        <a:rPr lang="en-US" sz="2400" i="1">
                          <a:latin typeface="Cambria Math" panose="02040503050406030204" pitchFamily="18" charset="0"/>
                        </a:rPr>
                        <m:t>𝐶</m:t>
                      </m:r>
                      <m:sSubSup>
                        <m:sSubSupPr>
                          <m:ctrlPr>
                            <a:rPr lang="en-US" sz="2400" i="1" smtClean="0">
                              <a:latin typeface="Cambria Math" panose="02040503050406030204" pitchFamily="18" charset="0"/>
                            </a:rPr>
                          </m:ctrlPr>
                        </m:sSubSupPr>
                        <m:e>
                          <m:r>
                            <a:rPr lang="en-US" sz="2400" b="0" i="1" smtClean="0">
                              <a:latin typeface="Cambria Math" panose="02040503050406030204" pitchFamily="18" charset="0"/>
                            </a:rPr>
                            <m:t>𝑉</m:t>
                          </m:r>
                        </m:e>
                        <m:sub>
                          <m:r>
                            <a:rPr lang="en-US" sz="2400" b="0" i="1" smtClean="0">
                              <a:latin typeface="Cambria Math" panose="02040503050406030204" pitchFamily="18" charset="0"/>
                            </a:rPr>
                            <m:t>𝑐</m:t>
                          </m:r>
                        </m:sub>
                        <m:sup>
                          <m:r>
                            <a:rPr lang="en-US" sz="2400" b="0" i="1" smtClean="0">
                              <a:latin typeface="Cambria Math" panose="02040503050406030204" pitchFamily="18" charset="0"/>
                            </a:rPr>
                            <m:t>2</m:t>
                          </m:r>
                        </m:sup>
                      </m:sSubSup>
                    </m:oMath>
                  </m:oMathPara>
                </a14:m>
                <a:endParaRPr lang="en-US" sz="2400" dirty="0"/>
              </a:p>
            </p:txBody>
          </p:sp>
        </mc:Choice>
        <mc:Fallback xmlns="">
          <p:sp>
            <p:nvSpPr>
              <p:cNvPr id="3" name="Rectangle 2"/>
              <p:cNvSpPr>
                <a:spLocks noRot="1" noChangeAspect="1" noMove="1" noResize="1" noEditPoints="1" noAdjustHandles="1" noChangeArrowheads="1" noChangeShapeType="1" noTextEdit="1"/>
              </p:cNvSpPr>
              <p:nvPr/>
            </p:nvSpPr>
            <p:spPr>
              <a:xfrm>
                <a:off x="1272223" y="3816313"/>
                <a:ext cx="1629228" cy="783804"/>
              </a:xfrm>
              <a:prstGeom prst="rect">
                <a:avLst/>
              </a:prstGeom>
              <a:blipFill>
                <a:blip r:embed="rId5"/>
                <a:stretch>
                  <a:fillRect/>
                </a:stretch>
              </a:blipFill>
            </p:spPr>
            <p:txBody>
              <a:bodyPr/>
              <a:lstStyle/>
              <a:p>
                <a:r>
                  <a:rPr lang="en-US">
                    <a:noFill/>
                  </a:rPr>
                  <a:t> </a:t>
                </a:r>
              </a:p>
            </p:txBody>
          </p:sp>
        </mc:Fallback>
      </mc:AlternateContent>
      <p:grpSp>
        <p:nvGrpSpPr>
          <p:cNvPr id="29" name="Group 28"/>
          <p:cNvGrpSpPr/>
          <p:nvPr/>
        </p:nvGrpSpPr>
        <p:grpSpPr>
          <a:xfrm>
            <a:off x="435821" y="4611300"/>
            <a:ext cx="3136308" cy="1190990"/>
            <a:chOff x="435821" y="4611300"/>
            <a:chExt cx="3136308" cy="1190990"/>
          </a:xfrm>
        </p:grpSpPr>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FB634AFA-D097-4A67-A6B0-21F29F10FBF7}"/>
                    </a:ext>
                  </a:extLst>
                </p:cNvPr>
                <p:cNvSpPr/>
                <p:nvPr/>
              </p:nvSpPr>
              <p:spPr>
                <a:xfrm>
                  <a:off x="1231629" y="5008739"/>
                  <a:ext cx="1577227" cy="793551"/>
                </a:xfrm>
                <a:prstGeom prst="rect">
                  <a:avLst/>
                </a:prstGeom>
              </p:spPr>
              <p:txBody>
                <a:bodyPr wrap="none">
                  <a:spAutoFit/>
                </a:bodyPr>
                <a:lstStyle/>
                <a:p>
                  <a:pPr>
                    <a:spcBef>
                      <a:spcPts val="600"/>
                    </a:spcBef>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𝐼</m:t>
                            </m:r>
                          </m:e>
                          <m:sub>
                            <m:r>
                              <a:rPr lang="en-US" sz="2400" b="0" i="1" smtClean="0">
                                <a:latin typeface="Cambria Math" panose="02040503050406030204" pitchFamily="18" charset="0"/>
                              </a:rPr>
                              <m:t>𝑐</m:t>
                            </m:r>
                          </m:sub>
                        </m:sSub>
                        <m:r>
                          <a:rPr lang="en-US" sz="2400" i="1">
                            <a:latin typeface="Cambria Math" panose="02040503050406030204" pitchFamily="18" charset="0"/>
                          </a:rPr>
                          <m:t>=</m:t>
                        </m:r>
                        <m:r>
                          <a:rPr lang="en-US" sz="2400" b="0" i="1" smtClean="0">
                            <a:latin typeface="Cambria Math" panose="02040503050406030204" pitchFamily="18" charset="0"/>
                          </a:rPr>
                          <m:t>𝐶</m:t>
                        </m:r>
                        <m:f>
                          <m:fPr>
                            <m:ctrlPr>
                              <a:rPr lang="en-US" sz="2400" i="1">
                                <a:latin typeface="Cambria Math" panose="02040503050406030204" pitchFamily="18" charset="0"/>
                              </a:rPr>
                            </m:ctrlPr>
                          </m:fPr>
                          <m:num>
                            <m:r>
                              <a:rPr lang="en-US" sz="2400" i="1">
                                <a:latin typeface="Cambria Math" panose="02040503050406030204" pitchFamily="18" charset="0"/>
                              </a:rPr>
                              <m:t>𝑑</m:t>
                            </m:r>
                            <m:sSub>
                              <m:sSubPr>
                                <m:ctrlPr>
                                  <a:rPr lang="en-US" sz="2400" i="1">
                                    <a:latin typeface="Cambria Math" panose="02040503050406030204" pitchFamily="18" charset="0"/>
                                  </a:rPr>
                                </m:ctrlPr>
                              </m:sSubPr>
                              <m:e>
                                <m:r>
                                  <a:rPr lang="en-US" sz="2400" b="0" i="1" smtClean="0">
                                    <a:latin typeface="Cambria Math" panose="02040503050406030204" pitchFamily="18" charset="0"/>
                                  </a:rPr>
                                  <m:t>𝑉</m:t>
                                </m:r>
                              </m:e>
                              <m:sub>
                                <m:r>
                                  <a:rPr lang="en-US" sz="2400" b="0" i="1" smtClean="0">
                                    <a:latin typeface="Cambria Math" panose="02040503050406030204" pitchFamily="18" charset="0"/>
                                  </a:rPr>
                                  <m:t>𝑐</m:t>
                                </m:r>
                              </m:sub>
                            </m:sSub>
                          </m:num>
                          <m:den>
                            <m:r>
                              <a:rPr lang="en-US" sz="2400" i="1">
                                <a:latin typeface="Cambria Math" panose="02040503050406030204" pitchFamily="18" charset="0"/>
                              </a:rPr>
                              <m:t>𝑑𝑡</m:t>
                            </m:r>
                          </m:den>
                        </m:f>
                      </m:oMath>
                    </m:oMathPara>
                  </a14:m>
                  <a:endParaRPr lang="en-US" sz="2400" dirty="0"/>
                </a:p>
              </p:txBody>
            </p:sp>
          </mc:Choice>
          <mc:Fallback xmlns="">
            <p:sp>
              <p:nvSpPr>
                <p:cNvPr id="26" name="Rectangle 25">
                  <a:extLst>
                    <a:ext uri="{FF2B5EF4-FFF2-40B4-BE49-F238E27FC236}">
                      <a16:creationId xmlns:a16="http://schemas.microsoft.com/office/drawing/2014/main" id="{FB634AFA-D097-4A67-A6B0-21F29F10FBF7}"/>
                    </a:ext>
                  </a:extLst>
                </p:cNvPr>
                <p:cNvSpPr>
                  <a:spLocks noRot="1" noChangeAspect="1" noMove="1" noResize="1" noEditPoints="1" noAdjustHandles="1" noChangeArrowheads="1" noChangeShapeType="1" noTextEdit="1"/>
                </p:cNvSpPr>
                <p:nvPr/>
              </p:nvSpPr>
              <p:spPr>
                <a:xfrm>
                  <a:off x="1231629" y="5008739"/>
                  <a:ext cx="1577227" cy="793551"/>
                </a:xfrm>
                <a:prstGeom prst="rect">
                  <a:avLst/>
                </a:prstGeom>
                <a:blipFill>
                  <a:blip r:embed="rId6"/>
                  <a:stretch>
                    <a:fillRect/>
                  </a:stretch>
                </a:blipFill>
              </p:spPr>
              <p:txBody>
                <a:bodyPr/>
                <a:lstStyle/>
                <a:p>
                  <a:r>
                    <a:rPr lang="en-US">
                      <a:noFill/>
                    </a:rPr>
                    <a:t> </a:t>
                  </a:r>
                </a:p>
              </p:txBody>
            </p:sp>
          </mc:Fallback>
        </mc:AlternateContent>
        <p:sp>
          <p:nvSpPr>
            <p:cNvPr id="23" name="Rectangle 22"/>
            <p:cNvSpPr/>
            <p:nvPr/>
          </p:nvSpPr>
          <p:spPr>
            <a:xfrm>
              <a:off x="435821" y="4611300"/>
              <a:ext cx="3136308" cy="400110"/>
            </a:xfrm>
            <a:prstGeom prst="rect">
              <a:avLst/>
            </a:prstGeom>
          </p:spPr>
          <p:txBody>
            <a:bodyPr wrap="none">
              <a:spAutoFit/>
            </a:bodyPr>
            <a:lstStyle/>
            <a:p>
              <a:pPr marL="342900" indent="-342900">
                <a:spcAft>
                  <a:spcPts val="600"/>
                </a:spcAft>
                <a:buFont typeface="Arial" panose="020B0604020202020204" pitchFamily="34" charset="0"/>
                <a:buChar char="•"/>
              </a:pPr>
              <a:r>
                <a:rPr lang="en-US" sz="2000" dirty="0"/>
                <a:t>Resists change in </a:t>
              </a:r>
              <a:r>
                <a:rPr lang="en-US" sz="2000" b="1" dirty="0"/>
                <a:t>voltage</a:t>
              </a:r>
            </a:p>
          </p:txBody>
        </p:sp>
      </p:grpSp>
      <p:sp>
        <p:nvSpPr>
          <p:cNvPr id="24" name="Rectangle 23"/>
          <p:cNvSpPr/>
          <p:nvPr/>
        </p:nvSpPr>
        <p:spPr>
          <a:xfrm>
            <a:off x="435821" y="5915076"/>
            <a:ext cx="2605137" cy="400110"/>
          </a:xfrm>
          <a:prstGeom prst="rect">
            <a:avLst/>
          </a:prstGeom>
        </p:spPr>
        <p:txBody>
          <a:bodyPr wrap="none">
            <a:spAutoFit/>
          </a:bodyPr>
          <a:lstStyle/>
          <a:p>
            <a:pPr marL="342900" indent="-342900">
              <a:spcAft>
                <a:spcPts val="600"/>
              </a:spcAft>
              <a:buFont typeface="Arial" panose="020B0604020202020204" pitchFamily="34" charset="0"/>
              <a:buChar char="•"/>
            </a:pPr>
            <a:r>
              <a:rPr lang="en-US" sz="2000" dirty="0"/>
              <a:t>High power density </a:t>
            </a:r>
          </a:p>
        </p:txBody>
      </p:sp>
    </p:spTree>
    <p:extLst>
      <p:ext uri="{BB962C8B-B14F-4D97-AF65-F5344CB8AC3E}">
        <p14:creationId xmlns:p14="http://schemas.microsoft.com/office/powerpoint/2010/main" val="138057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01" y="1212375"/>
            <a:ext cx="8406818" cy="1865421"/>
          </a:xfrm>
          <a:prstGeom prst="rect">
            <a:avLst/>
          </a:prstGeom>
        </p:spPr>
      </p:pic>
      <p:sp>
        <p:nvSpPr>
          <p:cNvPr id="16" name="Rectangle 15">
            <a:extLst>
              <a:ext uri="{FF2B5EF4-FFF2-40B4-BE49-F238E27FC236}">
                <a16:creationId xmlns:a16="http://schemas.microsoft.com/office/drawing/2014/main" id="{506051D5-11C7-43A5-A5C5-FAABF600884B}"/>
              </a:ext>
            </a:extLst>
          </p:cNvPr>
          <p:cNvSpPr/>
          <p:nvPr/>
        </p:nvSpPr>
        <p:spPr>
          <a:xfrm>
            <a:off x="3508454" y="1095631"/>
            <a:ext cx="1772358" cy="1978345"/>
          </a:xfrm>
          <a:prstGeom prst="rect">
            <a:avLst/>
          </a:prstGeom>
          <a:solidFill>
            <a:schemeClr val="lt1">
              <a:alpha val="7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8E33790F-5923-4D4C-BA56-8ED5D5964992}"/>
              </a:ext>
            </a:extLst>
          </p:cNvPr>
          <p:cNvSpPr>
            <a:spLocks noGrp="1"/>
          </p:cNvSpPr>
          <p:nvPr>
            <p:ph type="sldNum" sz="quarter" idx="12"/>
          </p:nvPr>
        </p:nvSpPr>
        <p:spPr/>
        <p:txBody>
          <a:bodyPr/>
          <a:lstStyle/>
          <a:p>
            <a:fld id="{C0F325E9-493D-4743-B1E1-B25E1D42752C}" type="slidenum">
              <a:rPr lang="en-US" smtClean="0"/>
              <a:t>6</a:t>
            </a:fld>
            <a:endParaRPr lang="en-US"/>
          </a:p>
        </p:txBody>
      </p:sp>
      <p:sp>
        <p:nvSpPr>
          <p:cNvPr id="6" name="TextBox 5">
            <a:extLst>
              <a:ext uri="{FF2B5EF4-FFF2-40B4-BE49-F238E27FC236}">
                <a16:creationId xmlns:a16="http://schemas.microsoft.com/office/drawing/2014/main" id="{80F80A28-FBBB-4CB6-86AC-26B80DA444E7}"/>
              </a:ext>
            </a:extLst>
          </p:cNvPr>
          <p:cNvSpPr txBox="1"/>
          <p:nvPr/>
        </p:nvSpPr>
        <p:spPr>
          <a:xfrm>
            <a:off x="165221" y="5893753"/>
            <a:ext cx="4106384" cy="461665"/>
          </a:xfrm>
          <a:prstGeom prst="rect">
            <a:avLst/>
          </a:prstGeom>
          <a:noFill/>
        </p:spPr>
        <p:txBody>
          <a:bodyPr wrap="square" rtlCol="0">
            <a:spAutoFit/>
          </a:bodyPr>
          <a:lstStyle/>
          <a:p>
            <a:pPr algn="ctr"/>
            <a:r>
              <a:rPr lang="en-US" sz="800" dirty="0"/>
              <a:t>R. J. </a:t>
            </a:r>
            <a:r>
              <a:rPr lang="en-US" sz="800" dirty="0" err="1"/>
              <a:t>Cavagnaro</a:t>
            </a:r>
            <a:r>
              <a:rPr lang="en-US" sz="800" dirty="0"/>
              <a:t>, B. Strom, B. </a:t>
            </a:r>
            <a:r>
              <a:rPr lang="en-US" sz="800" dirty="0" err="1"/>
              <a:t>Polagye</a:t>
            </a:r>
            <a:r>
              <a:rPr lang="en-US" sz="800" dirty="0"/>
              <a:t>, and A. Stewart, “Power collection from multiple hydrokinetic generators utilizing advanced control,” In 12th European Wave and Tidal Energy Conference, Cork, IR, 2017.</a:t>
            </a:r>
          </a:p>
        </p:txBody>
      </p:sp>
      <p:grpSp>
        <p:nvGrpSpPr>
          <p:cNvPr id="19" name="Group 18">
            <a:extLst>
              <a:ext uri="{FF2B5EF4-FFF2-40B4-BE49-F238E27FC236}">
                <a16:creationId xmlns:a16="http://schemas.microsoft.com/office/drawing/2014/main" id="{AD21ACFF-6A22-4A25-AB30-A56B97D97531}"/>
              </a:ext>
            </a:extLst>
          </p:cNvPr>
          <p:cNvGrpSpPr/>
          <p:nvPr/>
        </p:nvGrpSpPr>
        <p:grpSpPr>
          <a:xfrm>
            <a:off x="5869047" y="3086100"/>
            <a:ext cx="3159004" cy="3269318"/>
            <a:chOff x="5869047" y="3086100"/>
            <a:chExt cx="3159004" cy="3269318"/>
          </a:xfrm>
        </p:grpSpPr>
        <p:pic>
          <p:nvPicPr>
            <p:cNvPr id="7" name="Picture 6" descr="A close up of a map&#10;&#10;Description automatically generated">
              <a:extLst>
                <a:ext uri="{FF2B5EF4-FFF2-40B4-BE49-F238E27FC236}">
                  <a16:creationId xmlns:a16="http://schemas.microsoft.com/office/drawing/2014/main" id="{5325F311-27C2-4FD2-A788-DE6735B9EF32}"/>
                </a:ext>
              </a:extLst>
            </p:cNvPr>
            <p:cNvPicPr>
              <a:picLocks noChangeAspect="1"/>
            </p:cNvPicPr>
            <p:nvPr/>
          </p:nvPicPr>
          <p:blipFill>
            <a:blip r:embed="rId4"/>
            <a:stretch>
              <a:fillRect/>
            </a:stretch>
          </p:blipFill>
          <p:spPr>
            <a:xfrm>
              <a:off x="5869047" y="3603446"/>
              <a:ext cx="3159004" cy="2751972"/>
            </a:xfrm>
            <a:prstGeom prst="rect">
              <a:avLst/>
            </a:prstGeom>
          </p:spPr>
        </p:pic>
        <p:sp>
          <p:nvSpPr>
            <p:cNvPr id="8" name="Arrow: Down 7">
              <a:extLst>
                <a:ext uri="{FF2B5EF4-FFF2-40B4-BE49-F238E27FC236}">
                  <a16:creationId xmlns:a16="http://schemas.microsoft.com/office/drawing/2014/main" id="{52F6F2F9-8ED6-4D43-BD3A-2CF203071CB1}"/>
                </a:ext>
              </a:extLst>
            </p:cNvPr>
            <p:cNvSpPr/>
            <p:nvPr/>
          </p:nvSpPr>
          <p:spPr>
            <a:xfrm>
              <a:off x="7329487" y="3086100"/>
              <a:ext cx="333375" cy="488771"/>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A7A2819F-32E3-4C97-8FB4-E25FAB9265E5}"/>
              </a:ext>
            </a:extLst>
          </p:cNvPr>
          <p:cNvSpPr/>
          <p:nvPr/>
        </p:nvSpPr>
        <p:spPr>
          <a:xfrm>
            <a:off x="2533650" y="1390650"/>
            <a:ext cx="974804" cy="1619339"/>
          </a:xfrm>
          <a:prstGeom prst="rect">
            <a:avLst/>
          </a:prstGeom>
          <a:solidFill>
            <a:schemeClr val="lt1">
              <a:alpha val="7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54AD88E4-00B7-4826-B7A5-AF43B0327B74}"/>
              </a:ext>
            </a:extLst>
          </p:cNvPr>
          <p:cNvSpPr txBox="1"/>
          <p:nvPr/>
        </p:nvSpPr>
        <p:spPr>
          <a:xfrm>
            <a:off x="3432254" y="3026095"/>
            <a:ext cx="1980618" cy="923330"/>
          </a:xfrm>
          <a:prstGeom prst="rect">
            <a:avLst/>
          </a:prstGeom>
          <a:noFill/>
        </p:spPr>
        <p:txBody>
          <a:bodyPr wrap="square" rtlCol="0">
            <a:spAutoFit/>
          </a:bodyPr>
          <a:lstStyle/>
          <a:p>
            <a:pPr algn="ctr"/>
            <a:r>
              <a:rPr lang="en-US" b="1" dirty="0"/>
              <a:t>Coupling between Generator and Grid</a:t>
            </a:r>
          </a:p>
        </p:txBody>
      </p:sp>
      <p:sp>
        <p:nvSpPr>
          <p:cNvPr id="13" name="TextBox 12">
            <a:extLst>
              <a:ext uri="{FF2B5EF4-FFF2-40B4-BE49-F238E27FC236}">
                <a16:creationId xmlns:a16="http://schemas.microsoft.com/office/drawing/2014/main" id="{4AD7ACC1-42FA-4B34-A78E-B6CD1F44745F}"/>
              </a:ext>
            </a:extLst>
          </p:cNvPr>
          <p:cNvSpPr txBox="1"/>
          <p:nvPr/>
        </p:nvSpPr>
        <p:spPr>
          <a:xfrm>
            <a:off x="4714324" y="3041264"/>
            <a:ext cx="1980618" cy="646331"/>
          </a:xfrm>
          <a:prstGeom prst="rect">
            <a:avLst/>
          </a:prstGeom>
          <a:noFill/>
        </p:spPr>
        <p:txBody>
          <a:bodyPr wrap="square" rtlCol="0">
            <a:spAutoFit/>
          </a:bodyPr>
          <a:lstStyle/>
          <a:p>
            <a:pPr algn="ctr"/>
            <a:r>
              <a:rPr lang="en-US" b="1" dirty="0"/>
              <a:t>DC Bus Voltage Control</a:t>
            </a:r>
          </a:p>
        </p:txBody>
      </p:sp>
      <p:sp>
        <p:nvSpPr>
          <p:cNvPr id="14" name="TextBox 13">
            <a:extLst>
              <a:ext uri="{FF2B5EF4-FFF2-40B4-BE49-F238E27FC236}">
                <a16:creationId xmlns:a16="http://schemas.microsoft.com/office/drawing/2014/main" id="{BA1BA46E-98BC-4760-92A7-A46E762E7D97}"/>
              </a:ext>
            </a:extLst>
          </p:cNvPr>
          <p:cNvSpPr txBox="1"/>
          <p:nvPr/>
        </p:nvSpPr>
        <p:spPr>
          <a:xfrm>
            <a:off x="5859612" y="3041264"/>
            <a:ext cx="1980618" cy="369332"/>
          </a:xfrm>
          <a:prstGeom prst="rect">
            <a:avLst/>
          </a:prstGeom>
          <a:noFill/>
        </p:spPr>
        <p:txBody>
          <a:bodyPr wrap="square" rtlCol="0">
            <a:spAutoFit/>
          </a:bodyPr>
          <a:lstStyle/>
          <a:p>
            <a:pPr algn="ctr"/>
            <a:r>
              <a:rPr lang="en-US" b="1" dirty="0"/>
              <a:t>Step-up voltage</a:t>
            </a:r>
          </a:p>
        </p:txBody>
      </p:sp>
      <p:sp>
        <p:nvSpPr>
          <p:cNvPr id="15" name="Rectangle 14">
            <a:extLst>
              <a:ext uri="{FF2B5EF4-FFF2-40B4-BE49-F238E27FC236}">
                <a16:creationId xmlns:a16="http://schemas.microsoft.com/office/drawing/2014/main" id="{F1EA0B42-F9F2-4DDC-A66A-04B4EF0E90D8}"/>
              </a:ext>
            </a:extLst>
          </p:cNvPr>
          <p:cNvSpPr/>
          <p:nvPr/>
        </p:nvSpPr>
        <p:spPr>
          <a:xfrm>
            <a:off x="488594" y="1047750"/>
            <a:ext cx="2043908" cy="1978345"/>
          </a:xfrm>
          <a:prstGeom prst="rect">
            <a:avLst/>
          </a:prstGeom>
          <a:solidFill>
            <a:schemeClr val="lt1">
              <a:alpha val="7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F5E1A21A-A921-45C2-AB7C-42D1CA0C477A}"/>
              </a:ext>
            </a:extLst>
          </p:cNvPr>
          <p:cNvSpPr/>
          <p:nvPr/>
        </p:nvSpPr>
        <p:spPr>
          <a:xfrm>
            <a:off x="5280812" y="1533525"/>
            <a:ext cx="970843" cy="1421944"/>
          </a:xfrm>
          <a:prstGeom prst="rect">
            <a:avLst/>
          </a:prstGeom>
          <a:solidFill>
            <a:schemeClr val="lt1">
              <a:alpha val="7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8" name="Rectangle 17">
            <a:extLst>
              <a:ext uri="{FF2B5EF4-FFF2-40B4-BE49-F238E27FC236}">
                <a16:creationId xmlns:a16="http://schemas.microsoft.com/office/drawing/2014/main" id="{4BB9E1D2-CF33-4394-B30A-C955CE11F595}"/>
              </a:ext>
            </a:extLst>
          </p:cNvPr>
          <p:cNvSpPr/>
          <p:nvPr/>
        </p:nvSpPr>
        <p:spPr>
          <a:xfrm>
            <a:off x="6251655" y="1325950"/>
            <a:ext cx="2693975" cy="1421944"/>
          </a:xfrm>
          <a:prstGeom prst="rect">
            <a:avLst/>
          </a:prstGeom>
          <a:solidFill>
            <a:schemeClr val="lt1">
              <a:alpha val="7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0" name="Title 1">
            <a:extLst>
              <a:ext uri="{FF2B5EF4-FFF2-40B4-BE49-F238E27FC236}">
                <a16:creationId xmlns:a16="http://schemas.microsoft.com/office/drawing/2014/main" id="{09F8D9B4-FAAD-4A28-A9D3-74C012AB34D5}"/>
              </a:ext>
            </a:extLst>
          </p:cNvPr>
          <p:cNvSpPr>
            <a:spLocks noGrp="1"/>
          </p:cNvSpPr>
          <p:nvPr>
            <p:ph type="title"/>
          </p:nvPr>
        </p:nvSpPr>
        <p:spPr>
          <a:xfrm>
            <a:off x="457200" y="14288"/>
            <a:ext cx="8229600" cy="1143000"/>
          </a:xfrm>
        </p:spPr>
        <p:txBody>
          <a:bodyPr/>
          <a:lstStyle/>
          <a:p>
            <a:r>
              <a:rPr lang="en-US" dirty="0"/>
              <a:t>System Environment</a:t>
            </a:r>
          </a:p>
        </p:txBody>
      </p:sp>
    </p:spTree>
    <p:extLst>
      <p:ext uri="{BB962C8B-B14F-4D97-AF65-F5344CB8AC3E}">
        <p14:creationId xmlns:p14="http://schemas.microsoft.com/office/powerpoint/2010/main" val="1789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hidden"/>
                                      </p:to>
                                    </p:set>
                                  </p:childTnLst>
                                </p:cTn>
                              </p:par>
                              <p:par>
                                <p:cTn id="19" presetID="1" presetClass="entr" presetSubtype="0" fill="hold" grpId="1"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p:bldP spid="13" grpId="0"/>
      <p:bldP spid="13" grpId="1"/>
      <p:bldP spid="14" grpId="0"/>
      <p:bldP spid="14" grpId="1"/>
      <p:bldP spid="17" grpId="0" animBg="1"/>
      <p:bldP spid="17" grpId="1"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850" y="1277362"/>
            <a:ext cx="8647202" cy="3112338"/>
          </a:xfrm>
          <a:prstGeom prst="rect">
            <a:avLst/>
          </a:prstGeom>
        </p:spPr>
      </p:pic>
      <p:sp>
        <p:nvSpPr>
          <p:cNvPr id="4" name="Slide Number Placeholder 3">
            <a:extLst>
              <a:ext uri="{FF2B5EF4-FFF2-40B4-BE49-F238E27FC236}">
                <a16:creationId xmlns:a16="http://schemas.microsoft.com/office/drawing/2014/main" id="{8E33790F-5923-4D4C-BA56-8ED5D5964992}"/>
              </a:ext>
            </a:extLst>
          </p:cNvPr>
          <p:cNvSpPr>
            <a:spLocks noGrp="1"/>
          </p:cNvSpPr>
          <p:nvPr>
            <p:ph type="sldNum" sz="quarter" idx="12"/>
          </p:nvPr>
        </p:nvSpPr>
        <p:spPr/>
        <p:txBody>
          <a:bodyPr/>
          <a:lstStyle/>
          <a:p>
            <a:fld id="{C0F325E9-493D-4743-B1E1-B25E1D42752C}" type="slidenum">
              <a:rPr lang="en-US" smtClean="0"/>
              <a:t>7</a:t>
            </a:fld>
            <a:endParaRPr lang="en-US"/>
          </a:p>
        </p:txBody>
      </p:sp>
      <p:sp>
        <p:nvSpPr>
          <p:cNvPr id="20" name="Title 1">
            <a:extLst>
              <a:ext uri="{FF2B5EF4-FFF2-40B4-BE49-F238E27FC236}">
                <a16:creationId xmlns:a16="http://schemas.microsoft.com/office/drawing/2014/main" id="{09F8D9B4-FAAD-4A28-A9D3-74C012AB34D5}"/>
              </a:ext>
            </a:extLst>
          </p:cNvPr>
          <p:cNvSpPr>
            <a:spLocks noGrp="1"/>
          </p:cNvSpPr>
          <p:nvPr>
            <p:ph type="title"/>
          </p:nvPr>
        </p:nvSpPr>
        <p:spPr>
          <a:xfrm>
            <a:off x="457200" y="14288"/>
            <a:ext cx="8229600" cy="1143000"/>
          </a:xfrm>
        </p:spPr>
        <p:txBody>
          <a:bodyPr/>
          <a:lstStyle/>
          <a:p>
            <a:r>
              <a:rPr lang="en-US" dirty="0"/>
              <a:t>System Environment</a:t>
            </a:r>
          </a:p>
        </p:txBody>
      </p:sp>
      <p:grpSp>
        <p:nvGrpSpPr>
          <p:cNvPr id="10" name="Group 9"/>
          <p:cNvGrpSpPr/>
          <p:nvPr/>
        </p:nvGrpSpPr>
        <p:grpSpPr>
          <a:xfrm>
            <a:off x="1735612" y="2669766"/>
            <a:ext cx="961317" cy="1650045"/>
            <a:chOff x="1735612" y="2669766"/>
            <a:chExt cx="790637" cy="1650045"/>
          </a:xfrm>
        </p:grpSpPr>
        <p:sp>
          <p:nvSpPr>
            <p:cNvPr id="3" name="Rectangle 2"/>
            <p:cNvSpPr/>
            <p:nvPr/>
          </p:nvSpPr>
          <p:spPr>
            <a:xfrm>
              <a:off x="1735612" y="3016250"/>
              <a:ext cx="790637" cy="1303561"/>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1" name="Rectangle 20"/>
            <p:cNvSpPr/>
            <p:nvPr/>
          </p:nvSpPr>
          <p:spPr>
            <a:xfrm>
              <a:off x="2130930" y="2669766"/>
              <a:ext cx="244575" cy="731569"/>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grpSp>
        <p:nvGrpSpPr>
          <p:cNvPr id="11" name="Group 10"/>
          <p:cNvGrpSpPr/>
          <p:nvPr/>
        </p:nvGrpSpPr>
        <p:grpSpPr>
          <a:xfrm>
            <a:off x="3238257" y="2894020"/>
            <a:ext cx="1055152" cy="1425790"/>
            <a:chOff x="3238257" y="2894020"/>
            <a:chExt cx="1055152" cy="1425790"/>
          </a:xfrm>
        </p:grpSpPr>
        <p:sp>
          <p:nvSpPr>
            <p:cNvPr id="22" name="Rectangle 21"/>
            <p:cNvSpPr/>
            <p:nvPr/>
          </p:nvSpPr>
          <p:spPr>
            <a:xfrm>
              <a:off x="3478020" y="2894020"/>
              <a:ext cx="472730" cy="731569"/>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3" name="Rectangle 22"/>
            <p:cNvSpPr/>
            <p:nvPr/>
          </p:nvSpPr>
          <p:spPr>
            <a:xfrm>
              <a:off x="3238257" y="3259805"/>
              <a:ext cx="1055152" cy="1060005"/>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grpSp>
        <p:nvGrpSpPr>
          <p:cNvPr id="24" name="Group 23"/>
          <p:cNvGrpSpPr/>
          <p:nvPr/>
        </p:nvGrpSpPr>
        <p:grpSpPr>
          <a:xfrm>
            <a:off x="4408922" y="2894020"/>
            <a:ext cx="1112908" cy="1425790"/>
            <a:chOff x="3180501" y="2894020"/>
            <a:chExt cx="1112908" cy="1425790"/>
          </a:xfrm>
        </p:grpSpPr>
        <p:sp>
          <p:nvSpPr>
            <p:cNvPr id="25" name="Rectangle 24"/>
            <p:cNvSpPr/>
            <p:nvPr/>
          </p:nvSpPr>
          <p:spPr>
            <a:xfrm>
              <a:off x="3503420" y="2894020"/>
              <a:ext cx="472730" cy="731569"/>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6" name="Rectangle 25"/>
            <p:cNvSpPr/>
            <p:nvPr/>
          </p:nvSpPr>
          <p:spPr>
            <a:xfrm>
              <a:off x="3180501" y="3259805"/>
              <a:ext cx="1112908" cy="1060005"/>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grpSp>
        <p:nvGrpSpPr>
          <p:cNvPr id="27" name="Group 26"/>
          <p:cNvGrpSpPr/>
          <p:nvPr/>
        </p:nvGrpSpPr>
        <p:grpSpPr>
          <a:xfrm>
            <a:off x="7019136" y="2676182"/>
            <a:ext cx="1112908" cy="1662302"/>
            <a:chOff x="3180501" y="2657508"/>
            <a:chExt cx="1112908" cy="1662302"/>
          </a:xfrm>
        </p:grpSpPr>
        <p:sp>
          <p:nvSpPr>
            <p:cNvPr id="28" name="Rectangle 27"/>
            <p:cNvSpPr/>
            <p:nvPr/>
          </p:nvSpPr>
          <p:spPr>
            <a:xfrm>
              <a:off x="3500590" y="2657508"/>
              <a:ext cx="472730" cy="731569"/>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9" name="Rectangle 28"/>
            <p:cNvSpPr/>
            <p:nvPr/>
          </p:nvSpPr>
          <p:spPr>
            <a:xfrm>
              <a:off x="3180501" y="3259805"/>
              <a:ext cx="1112908" cy="1060005"/>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16273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F08E5-C1A6-4069-BAFF-D4177C1025E6}"/>
              </a:ext>
            </a:extLst>
          </p:cNvPr>
          <p:cNvSpPr>
            <a:spLocks noGrp="1"/>
          </p:cNvSpPr>
          <p:nvPr>
            <p:ph type="title"/>
          </p:nvPr>
        </p:nvSpPr>
        <p:spPr/>
        <p:txBody>
          <a:bodyPr/>
          <a:lstStyle/>
          <a:p>
            <a:r>
              <a:rPr lang="en-US" dirty="0">
                <a:solidFill>
                  <a:schemeClr val="bg1"/>
                </a:solidFill>
              </a:rPr>
              <a:t>Overview</a:t>
            </a:r>
          </a:p>
        </p:txBody>
      </p:sp>
      <p:sp>
        <p:nvSpPr>
          <p:cNvPr id="4" name="Slide Number Placeholder 3">
            <a:extLst>
              <a:ext uri="{FF2B5EF4-FFF2-40B4-BE49-F238E27FC236}">
                <a16:creationId xmlns:a16="http://schemas.microsoft.com/office/drawing/2014/main" id="{A3A4F732-2642-41B1-B67B-DE8E3121D3B4}"/>
              </a:ext>
            </a:extLst>
          </p:cNvPr>
          <p:cNvSpPr>
            <a:spLocks noGrp="1"/>
          </p:cNvSpPr>
          <p:nvPr>
            <p:ph type="sldNum" sz="quarter" idx="12"/>
          </p:nvPr>
        </p:nvSpPr>
        <p:spPr/>
        <p:txBody>
          <a:bodyPr/>
          <a:lstStyle/>
          <a:p>
            <a:fld id="{C0F325E9-493D-4743-B1E1-B25E1D42752C}" type="slidenum">
              <a:rPr lang="en-US" smtClean="0"/>
              <a:t>8</a:t>
            </a:fld>
            <a:endParaRPr lang="en-US"/>
          </a:p>
        </p:txBody>
      </p:sp>
      <p:sp>
        <p:nvSpPr>
          <p:cNvPr id="5" name="Content Placeholder 2">
            <a:extLst>
              <a:ext uri="{FF2B5EF4-FFF2-40B4-BE49-F238E27FC236}">
                <a16:creationId xmlns:a16="http://schemas.microsoft.com/office/drawing/2014/main" id="{1FD69E0F-1432-464C-AE0F-AA7F0B96EF6A}"/>
              </a:ext>
            </a:extLst>
          </p:cNvPr>
          <p:cNvSpPr>
            <a:spLocks noGrp="1"/>
          </p:cNvSpPr>
          <p:nvPr>
            <p:ph idx="1"/>
          </p:nvPr>
        </p:nvSpPr>
        <p:spPr>
          <a:xfrm>
            <a:off x="127590" y="1535574"/>
            <a:ext cx="8888819" cy="3786852"/>
          </a:xfrm>
        </p:spPr>
        <p:txBody>
          <a:bodyPr>
            <a:normAutofit/>
          </a:bodyPr>
          <a:lstStyle/>
          <a:p>
            <a:pPr marL="457200" indent="-457200">
              <a:spcAft>
                <a:spcPts val="600"/>
              </a:spcAft>
              <a:buFont typeface="+mj-lt"/>
              <a:buAutoNum type="arabicPeriod"/>
            </a:pPr>
            <a:r>
              <a:rPr lang="en-US" sz="2600" dirty="0">
                <a:solidFill>
                  <a:schemeClr val="bg1"/>
                </a:solidFill>
              </a:rPr>
              <a:t>Develop a small-scale PSS in simulation </a:t>
            </a:r>
          </a:p>
          <a:p>
            <a:pPr marL="857250" lvl="1" indent="-457200">
              <a:spcAft>
                <a:spcPts val="600"/>
              </a:spcAft>
              <a:buFont typeface="Arial" panose="020B0604020202020204" pitchFamily="34" charset="0"/>
              <a:buChar char="•"/>
            </a:pPr>
            <a:r>
              <a:rPr lang="en-US" sz="2600" i="1" dirty="0">
                <a:solidFill>
                  <a:schemeClr val="bg1"/>
                </a:solidFill>
              </a:rPr>
              <a:t>Maximize</a:t>
            </a:r>
            <a:r>
              <a:rPr lang="en-US" sz="2600" dirty="0">
                <a:solidFill>
                  <a:schemeClr val="bg1"/>
                </a:solidFill>
              </a:rPr>
              <a:t> reduction in oscillating power</a:t>
            </a:r>
          </a:p>
          <a:p>
            <a:pPr marL="857250" lvl="1" indent="-457200">
              <a:spcAft>
                <a:spcPts val="600"/>
              </a:spcAft>
              <a:buFont typeface="Arial" panose="020B0604020202020204" pitchFamily="34" charset="0"/>
              <a:buChar char="•"/>
            </a:pPr>
            <a:r>
              <a:rPr lang="en-US" sz="2600" i="1" dirty="0">
                <a:solidFill>
                  <a:schemeClr val="bg1"/>
                </a:solidFill>
              </a:rPr>
              <a:t>Minimize</a:t>
            </a:r>
            <a:r>
              <a:rPr lang="en-US" sz="2600" dirty="0">
                <a:solidFill>
                  <a:schemeClr val="bg1"/>
                </a:solidFill>
              </a:rPr>
              <a:t> power losses, size, and cost</a:t>
            </a:r>
          </a:p>
          <a:p>
            <a:pPr marL="0" indent="0">
              <a:spcAft>
                <a:spcPts val="600"/>
              </a:spcAft>
              <a:buNone/>
            </a:pPr>
            <a:r>
              <a:rPr lang="en-US" sz="2600" dirty="0">
                <a:solidFill>
                  <a:schemeClr val="bg1"/>
                </a:solidFill>
              </a:rPr>
              <a:t>2. Validate simulation using experimental bench-top system</a:t>
            </a:r>
          </a:p>
          <a:p>
            <a:pPr marL="0" indent="0">
              <a:spcAft>
                <a:spcPts val="600"/>
              </a:spcAft>
              <a:buNone/>
            </a:pPr>
            <a:r>
              <a:rPr lang="en-US" sz="2600" dirty="0">
                <a:solidFill>
                  <a:schemeClr val="bg1"/>
                </a:solidFill>
              </a:rPr>
              <a:t>3. Use linearized model to quickly scale-up system</a:t>
            </a:r>
          </a:p>
          <a:p>
            <a:pPr marL="0" indent="0">
              <a:spcAft>
                <a:spcPts val="600"/>
              </a:spcAft>
              <a:buNone/>
            </a:pPr>
            <a:r>
              <a:rPr lang="en-US" sz="2600" dirty="0">
                <a:solidFill>
                  <a:schemeClr val="bg1"/>
                </a:solidFill>
              </a:rPr>
              <a:t>4. Analyze performance and cost of full-scale system</a:t>
            </a:r>
          </a:p>
        </p:txBody>
      </p:sp>
      <p:sp>
        <p:nvSpPr>
          <p:cNvPr id="6" name="Rectangle 5">
            <a:extLst>
              <a:ext uri="{FF2B5EF4-FFF2-40B4-BE49-F238E27FC236}">
                <a16:creationId xmlns:a16="http://schemas.microsoft.com/office/drawing/2014/main" id="{351A9476-EDC2-4B35-A2F6-0189AF9749D4}"/>
              </a:ext>
            </a:extLst>
          </p:cNvPr>
          <p:cNvSpPr/>
          <p:nvPr/>
        </p:nvSpPr>
        <p:spPr>
          <a:xfrm>
            <a:off x="29879" y="1606758"/>
            <a:ext cx="8443614" cy="1451344"/>
          </a:xfrm>
          <a:prstGeom prst="rect">
            <a:avLst/>
          </a:prstGeom>
          <a:solidFill>
            <a:schemeClr val="tx2">
              <a:lumMod val="75000"/>
              <a:alpha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762B54C-0105-4B8E-BC24-D2AF976C7210}"/>
              </a:ext>
            </a:extLst>
          </p:cNvPr>
          <p:cNvSpPr/>
          <p:nvPr/>
        </p:nvSpPr>
        <p:spPr>
          <a:xfrm>
            <a:off x="127591" y="3298335"/>
            <a:ext cx="8888818" cy="442912"/>
          </a:xfrm>
          <a:prstGeom prst="rect">
            <a:avLst/>
          </a:prstGeom>
          <a:solidFill>
            <a:schemeClr val="tx2">
              <a:lumMod val="75000"/>
              <a:alpha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7EA2AA7-08E0-41B3-8CE7-9BB11B826CA4}"/>
              </a:ext>
            </a:extLst>
          </p:cNvPr>
          <p:cNvSpPr/>
          <p:nvPr/>
        </p:nvSpPr>
        <p:spPr>
          <a:xfrm>
            <a:off x="29879" y="3859637"/>
            <a:ext cx="8888818" cy="442912"/>
          </a:xfrm>
          <a:prstGeom prst="rect">
            <a:avLst/>
          </a:prstGeom>
          <a:solidFill>
            <a:schemeClr val="tx2">
              <a:lumMod val="75000"/>
              <a:alpha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594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F08E5-C1A6-4069-BAFF-D4177C1025E6}"/>
              </a:ext>
            </a:extLst>
          </p:cNvPr>
          <p:cNvSpPr>
            <a:spLocks noGrp="1"/>
          </p:cNvSpPr>
          <p:nvPr>
            <p:ph type="title"/>
          </p:nvPr>
        </p:nvSpPr>
        <p:spPr/>
        <p:txBody>
          <a:bodyPr/>
          <a:lstStyle/>
          <a:p>
            <a:r>
              <a:rPr lang="en-US" dirty="0">
                <a:solidFill>
                  <a:schemeClr val="bg1"/>
                </a:solidFill>
              </a:rPr>
              <a:t>Overview</a:t>
            </a:r>
          </a:p>
        </p:txBody>
      </p:sp>
      <p:sp>
        <p:nvSpPr>
          <p:cNvPr id="4" name="Slide Number Placeholder 3">
            <a:extLst>
              <a:ext uri="{FF2B5EF4-FFF2-40B4-BE49-F238E27FC236}">
                <a16:creationId xmlns:a16="http://schemas.microsoft.com/office/drawing/2014/main" id="{A3A4F732-2642-41B1-B67B-DE8E3121D3B4}"/>
              </a:ext>
            </a:extLst>
          </p:cNvPr>
          <p:cNvSpPr>
            <a:spLocks noGrp="1"/>
          </p:cNvSpPr>
          <p:nvPr>
            <p:ph type="sldNum" sz="quarter" idx="12"/>
          </p:nvPr>
        </p:nvSpPr>
        <p:spPr/>
        <p:txBody>
          <a:bodyPr/>
          <a:lstStyle/>
          <a:p>
            <a:fld id="{C0F325E9-493D-4743-B1E1-B25E1D42752C}" type="slidenum">
              <a:rPr lang="en-US" smtClean="0"/>
              <a:t>9</a:t>
            </a:fld>
            <a:endParaRPr lang="en-US"/>
          </a:p>
        </p:txBody>
      </p:sp>
      <p:sp>
        <p:nvSpPr>
          <p:cNvPr id="5" name="Content Placeholder 2">
            <a:extLst>
              <a:ext uri="{FF2B5EF4-FFF2-40B4-BE49-F238E27FC236}">
                <a16:creationId xmlns:a16="http://schemas.microsoft.com/office/drawing/2014/main" id="{1FD69E0F-1432-464C-AE0F-AA7F0B96EF6A}"/>
              </a:ext>
            </a:extLst>
          </p:cNvPr>
          <p:cNvSpPr>
            <a:spLocks noGrp="1"/>
          </p:cNvSpPr>
          <p:nvPr>
            <p:ph idx="1"/>
          </p:nvPr>
        </p:nvSpPr>
        <p:spPr>
          <a:xfrm>
            <a:off x="127590" y="1535574"/>
            <a:ext cx="8888819" cy="3786852"/>
          </a:xfrm>
        </p:spPr>
        <p:txBody>
          <a:bodyPr>
            <a:normAutofit/>
          </a:bodyPr>
          <a:lstStyle/>
          <a:p>
            <a:pPr marL="457200" indent="-457200">
              <a:spcAft>
                <a:spcPts val="600"/>
              </a:spcAft>
              <a:buFont typeface="+mj-lt"/>
              <a:buAutoNum type="arabicPeriod"/>
            </a:pPr>
            <a:r>
              <a:rPr lang="en-US" sz="2600" b="1" dirty="0">
                <a:solidFill>
                  <a:schemeClr val="bg1"/>
                </a:solidFill>
              </a:rPr>
              <a:t>Develop a small-scale PSS in simulation </a:t>
            </a:r>
          </a:p>
          <a:p>
            <a:pPr marL="857250" lvl="1" indent="-457200">
              <a:spcAft>
                <a:spcPts val="600"/>
              </a:spcAft>
              <a:buFont typeface="Arial" panose="020B0604020202020204" pitchFamily="34" charset="0"/>
              <a:buChar char="•"/>
            </a:pPr>
            <a:r>
              <a:rPr lang="en-US" sz="2600" b="1" i="1" dirty="0">
                <a:solidFill>
                  <a:schemeClr val="bg1"/>
                </a:solidFill>
              </a:rPr>
              <a:t>Maximize</a:t>
            </a:r>
            <a:r>
              <a:rPr lang="en-US" sz="2600" b="1" dirty="0">
                <a:solidFill>
                  <a:schemeClr val="bg1"/>
                </a:solidFill>
              </a:rPr>
              <a:t> reduction in oscillating power</a:t>
            </a:r>
          </a:p>
          <a:p>
            <a:pPr marL="857250" lvl="1" indent="-457200">
              <a:spcAft>
                <a:spcPts val="600"/>
              </a:spcAft>
              <a:buFont typeface="Arial" panose="020B0604020202020204" pitchFamily="34" charset="0"/>
              <a:buChar char="•"/>
            </a:pPr>
            <a:r>
              <a:rPr lang="en-US" sz="2600" b="1" i="1" dirty="0">
                <a:solidFill>
                  <a:schemeClr val="bg1"/>
                </a:solidFill>
              </a:rPr>
              <a:t>Minimize</a:t>
            </a:r>
            <a:r>
              <a:rPr lang="en-US" sz="2600" b="1" dirty="0">
                <a:solidFill>
                  <a:schemeClr val="bg1"/>
                </a:solidFill>
              </a:rPr>
              <a:t> power losses, size, and cost</a:t>
            </a:r>
          </a:p>
          <a:p>
            <a:pPr marL="0" indent="0">
              <a:spcAft>
                <a:spcPts val="600"/>
              </a:spcAft>
              <a:buNone/>
            </a:pPr>
            <a:r>
              <a:rPr lang="en-US" sz="2600" dirty="0">
                <a:solidFill>
                  <a:schemeClr val="bg1"/>
                </a:solidFill>
              </a:rPr>
              <a:t>2. Validate simulation using experimental bench-top system</a:t>
            </a:r>
          </a:p>
          <a:p>
            <a:pPr marL="0" indent="0">
              <a:spcAft>
                <a:spcPts val="600"/>
              </a:spcAft>
              <a:buNone/>
            </a:pPr>
            <a:r>
              <a:rPr lang="en-US" sz="2600" dirty="0">
                <a:solidFill>
                  <a:schemeClr val="bg1"/>
                </a:solidFill>
              </a:rPr>
              <a:t>3. Use linearized model to quickly scale-up system</a:t>
            </a:r>
          </a:p>
          <a:p>
            <a:pPr marL="0" indent="0">
              <a:spcAft>
                <a:spcPts val="600"/>
              </a:spcAft>
              <a:buNone/>
            </a:pPr>
            <a:r>
              <a:rPr lang="en-US" sz="2600" dirty="0">
                <a:solidFill>
                  <a:schemeClr val="bg1"/>
                </a:solidFill>
              </a:rPr>
              <a:t>4. Analyze performance and cost of full-scale system</a:t>
            </a:r>
          </a:p>
        </p:txBody>
      </p:sp>
      <p:sp>
        <p:nvSpPr>
          <p:cNvPr id="7" name="Rectangle 6">
            <a:extLst>
              <a:ext uri="{FF2B5EF4-FFF2-40B4-BE49-F238E27FC236}">
                <a16:creationId xmlns:a16="http://schemas.microsoft.com/office/drawing/2014/main" id="{9762B54C-0105-4B8E-BC24-D2AF976C7210}"/>
              </a:ext>
            </a:extLst>
          </p:cNvPr>
          <p:cNvSpPr/>
          <p:nvPr/>
        </p:nvSpPr>
        <p:spPr>
          <a:xfrm>
            <a:off x="127591" y="3298335"/>
            <a:ext cx="8888818" cy="442912"/>
          </a:xfrm>
          <a:prstGeom prst="rect">
            <a:avLst/>
          </a:prstGeom>
          <a:solidFill>
            <a:schemeClr val="tx2">
              <a:lumMod val="75000"/>
              <a:alpha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7EA2AA7-08E0-41B3-8CE7-9BB11B826CA4}"/>
              </a:ext>
            </a:extLst>
          </p:cNvPr>
          <p:cNvSpPr/>
          <p:nvPr/>
        </p:nvSpPr>
        <p:spPr>
          <a:xfrm>
            <a:off x="29879" y="3859636"/>
            <a:ext cx="8888818" cy="1358535"/>
          </a:xfrm>
          <a:prstGeom prst="rect">
            <a:avLst/>
          </a:prstGeom>
          <a:solidFill>
            <a:schemeClr val="tx2">
              <a:lumMod val="75000"/>
              <a:alpha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2035633"/>
      </p:ext>
    </p:extLst>
  </p:cSld>
  <p:clrMapOvr>
    <a:masterClrMapping/>
  </p:clrMapOvr>
</p:sld>
</file>

<file path=ppt/theme/theme1.xml><?xml version="1.0" encoding="utf-8"?>
<a:theme xmlns:a="http://schemas.openxmlformats.org/drawingml/2006/main" name="NNMREC_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370E96A4-2BFA-AB4A-AF03-6F48EB1BB137}" vid="{1BC5A3DB-5121-604B-A640-D57F4583476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PMEC_2018</Template>
  <TotalTime>8540</TotalTime>
  <Words>8722</Words>
  <Application>Microsoft Macintosh PowerPoint</Application>
  <PresentationFormat>On-screen Show (4:3)</PresentationFormat>
  <Paragraphs>991</Paragraphs>
  <Slides>53</Slides>
  <Notes>46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Arial</vt:lpstr>
      <vt:lpstr>Calibri</vt:lpstr>
      <vt:lpstr>Cambria Math</vt:lpstr>
      <vt:lpstr>Courier New</vt:lpstr>
      <vt:lpstr>Helvetica</vt:lpstr>
      <vt:lpstr>Times New Roman</vt:lpstr>
      <vt:lpstr>Wingdings</vt:lpstr>
      <vt:lpstr>NNMREC_theme</vt:lpstr>
      <vt:lpstr>Design and Implementation of a Power Smoothing System for Cross-flow Current Turbines</vt:lpstr>
      <vt:lpstr>Motivation</vt:lpstr>
      <vt:lpstr>Motivation</vt:lpstr>
      <vt:lpstr>Objective</vt:lpstr>
      <vt:lpstr>System Environment</vt:lpstr>
      <vt:lpstr>System Environment</vt:lpstr>
      <vt:lpstr>System Environment</vt:lpstr>
      <vt:lpstr>Overview</vt:lpstr>
      <vt:lpstr>Overview</vt:lpstr>
      <vt:lpstr>Power Smoothing System (PSS) Design</vt:lpstr>
      <vt:lpstr>PSS Part I</vt:lpstr>
      <vt:lpstr>PSS Part II</vt:lpstr>
      <vt:lpstr>Gating Signals</vt:lpstr>
      <vt:lpstr>Controller Design</vt:lpstr>
      <vt:lpstr>Overview</vt:lpstr>
      <vt:lpstr>Lab-scale Experimental Set-Up</vt:lpstr>
      <vt:lpstr>Experimental Power Smoothing System</vt:lpstr>
      <vt:lpstr>Lab-scale Power Smoothing System</vt:lpstr>
      <vt:lpstr>Results: Output Power</vt:lpstr>
      <vt:lpstr>Results: Output Power</vt:lpstr>
      <vt:lpstr>Controller Performance</vt:lpstr>
      <vt:lpstr>Overview</vt:lpstr>
      <vt:lpstr>Linearization</vt:lpstr>
      <vt:lpstr>Linearization</vt:lpstr>
      <vt:lpstr>Linearization Results</vt:lpstr>
      <vt:lpstr>Overview</vt:lpstr>
      <vt:lpstr>Full-Scale System</vt:lpstr>
      <vt:lpstr>PowerPoint Presentation</vt:lpstr>
      <vt:lpstr>Other Applications</vt:lpstr>
      <vt:lpstr>Thank you!</vt:lpstr>
      <vt:lpstr>PowerPoint Presentation</vt:lpstr>
      <vt:lpstr>Turbine Mechanical Power</vt:lpstr>
      <vt:lpstr>Turbine Mechanical Power</vt:lpstr>
      <vt:lpstr>Turbine Electrical Power</vt:lpstr>
      <vt:lpstr>Turbine Electrical Power</vt:lpstr>
      <vt:lpstr>Controller Gains</vt:lpstr>
      <vt:lpstr>Turbine System</vt:lpstr>
      <vt:lpstr>Turbine Set-Up</vt:lpstr>
      <vt:lpstr>System Input Current</vt:lpstr>
      <vt:lpstr>System Input Current</vt:lpstr>
      <vt:lpstr>Lab-scale Experimental Set-Up</vt:lpstr>
      <vt:lpstr>Bench-Top System Parameters</vt:lpstr>
      <vt:lpstr>Full-Scale System Parameters</vt:lpstr>
      <vt:lpstr>Switching Losses</vt:lpstr>
      <vt:lpstr>Power Quality Improvement</vt:lpstr>
      <vt:lpstr>Linearization Results</vt:lpstr>
      <vt:lpstr>Full-Scale System</vt:lpstr>
      <vt:lpstr>Double Turbine System</vt:lpstr>
      <vt:lpstr>Double Turbine System</vt:lpstr>
      <vt:lpstr>Full-Scale Efficiency</vt:lpstr>
      <vt:lpstr>Alternative Design</vt:lpstr>
      <vt:lpstr>Alternative Design Results</vt:lpstr>
      <vt:lpstr>Energy Storage Components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Aaronson</dc:creator>
  <cp:lastModifiedBy>Andy Freeberg</cp:lastModifiedBy>
  <cp:revision>416</cp:revision>
  <dcterms:created xsi:type="dcterms:W3CDTF">2019-04-30T17:43:06Z</dcterms:created>
  <dcterms:modified xsi:type="dcterms:W3CDTF">2019-07-16T19:02:59Z</dcterms:modified>
</cp:coreProperties>
</file>